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3.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4.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5.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comment6.xml" ContentType="application/vnd.openxmlformats-officedocument.presentationml.comments+xml"/>
  <Override PartName="/ppt/notesSlides/notesSlide46.xml" ContentType="application/vnd.openxmlformats-officedocument.presentationml.notesSlide+xml"/>
  <Override PartName="/ppt/comments/comment7.xml" ContentType="application/vnd.openxmlformats-officedocument.presentationml.comments+xml"/>
  <Override PartName="/ppt/notesSlides/notesSlide47.xml" ContentType="application/vnd.openxmlformats-officedocument.presentationml.notesSlide+xml"/>
  <Override PartName="/ppt/comments/comment8.xml" ContentType="application/vnd.openxmlformats-officedocument.presentationml.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comment9.xml" ContentType="application/vnd.openxmlformats-officedocument.presentationml.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omments/comment10.xml" ContentType="application/vnd.openxmlformats-officedocument.presentationml.comment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omments/comment11.xml" ContentType="application/vnd.openxmlformats-officedocument.presentationml.comment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1"/>
    <p:sldMasterId id="2147483690" r:id="rId2"/>
    <p:sldMasterId id="2147483703" r:id="rId3"/>
    <p:sldMasterId id="2147483715" r:id="rId4"/>
  </p:sldMasterIdLst>
  <p:notesMasterIdLst>
    <p:notesMasterId r:id="rId114"/>
  </p:notesMasterIdLst>
  <p:handoutMasterIdLst>
    <p:handoutMasterId r:id="rId115"/>
  </p:handoutMasterIdLst>
  <p:sldIdLst>
    <p:sldId id="256" r:id="rId5"/>
    <p:sldId id="373" r:id="rId6"/>
    <p:sldId id="372" r:id="rId7"/>
    <p:sldId id="374" r:id="rId8"/>
    <p:sldId id="375" r:id="rId9"/>
    <p:sldId id="376" r:id="rId10"/>
    <p:sldId id="377" r:id="rId11"/>
    <p:sldId id="378" r:id="rId12"/>
    <p:sldId id="379" r:id="rId13"/>
    <p:sldId id="380" r:id="rId14"/>
    <p:sldId id="381" r:id="rId15"/>
    <p:sldId id="382" r:id="rId16"/>
    <p:sldId id="383" r:id="rId17"/>
    <p:sldId id="384" r:id="rId18"/>
    <p:sldId id="447" r:id="rId19"/>
    <p:sldId id="385" r:id="rId20"/>
    <p:sldId id="386" r:id="rId21"/>
    <p:sldId id="387" r:id="rId22"/>
    <p:sldId id="388" r:id="rId23"/>
    <p:sldId id="389" r:id="rId24"/>
    <p:sldId id="390" r:id="rId25"/>
    <p:sldId id="391" r:id="rId26"/>
    <p:sldId id="424" r:id="rId27"/>
    <p:sldId id="392" r:id="rId28"/>
    <p:sldId id="425" r:id="rId29"/>
    <p:sldId id="393" r:id="rId30"/>
    <p:sldId id="394" r:id="rId31"/>
    <p:sldId id="395" r:id="rId32"/>
    <p:sldId id="396" r:id="rId33"/>
    <p:sldId id="422" r:id="rId34"/>
    <p:sldId id="423" r:id="rId35"/>
    <p:sldId id="420" r:id="rId36"/>
    <p:sldId id="397" r:id="rId37"/>
    <p:sldId id="421" r:id="rId38"/>
    <p:sldId id="419" r:id="rId39"/>
    <p:sldId id="400" r:id="rId40"/>
    <p:sldId id="448" r:id="rId41"/>
    <p:sldId id="402" r:id="rId42"/>
    <p:sldId id="403" r:id="rId43"/>
    <p:sldId id="404" r:id="rId44"/>
    <p:sldId id="405" r:id="rId45"/>
    <p:sldId id="406" r:id="rId46"/>
    <p:sldId id="407" r:id="rId47"/>
    <p:sldId id="408" r:id="rId48"/>
    <p:sldId id="415" r:id="rId49"/>
    <p:sldId id="412" r:id="rId50"/>
    <p:sldId id="413" r:id="rId51"/>
    <p:sldId id="411" r:id="rId52"/>
    <p:sldId id="426" r:id="rId53"/>
    <p:sldId id="418" r:id="rId54"/>
    <p:sldId id="294" r:id="rId55"/>
    <p:sldId id="311" r:id="rId56"/>
    <p:sldId id="321" r:id="rId57"/>
    <p:sldId id="260" r:id="rId58"/>
    <p:sldId id="293" r:id="rId59"/>
    <p:sldId id="446" r:id="rId60"/>
    <p:sldId id="261" r:id="rId61"/>
    <p:sldId id="273" r:id="rId62"/>
    <p:sldId id="276" r:id="rId63"/>
    <p:sldId id="262" r:id="rId64"/>
    <p:sldId id="322" r:id="rId65"/>
    <p:sldId id="269" r:id="rId66"/>
    <p:sldId id="284" r:id="rId67"/>
    <p:sldId id="271" r:id="rId68"/>
    <p:sldId id="274" r:id="rId69"/>
    <p:sldId id="275" r:id="rId70"/>
    <p:sldId id="323" r:id="rId71"/>
    <p:sldId id="266" r:id="rId72"/>
    <p:sldId id="314" r:id="rId73"/>
    <p:sldId id="267" r:id="rId74"/>
    <p:sldId id="288" r:id="rId75"/>
    <p:sldId id="342" r:id="rId76"/>
    <p:sldId id="345" r:id="rId77"/>
    <p:sldId id="343" r:id="rId78"/>
    <p:sldId id="344" r:id="rId79"/>
    <p:sldId id="427" r:id="rId80"/>
    <p:sldId id="428" r:id="rId81"/>
    <p:sldId id="442" r:id="rId82"/>
    <p:sldId id="443" r:id="rId83"/>
    <p:sldId id="444" r:id="rId84"/>
    <p:sldId id="429" r:id="rId85"/>
    <p:sldId id="433" r:id="rId86"/>
    <p:sldId id="434" r:id="rId87"/>
    <p:sldId id="346" r:id="rId88"/>
    <p:sldId id="347" r:id="rId89"/>
    <p:sldId id="348" r:id="rId90"/>
    <p:sldId id="349" r:id="rId91"/>
    <p:sldId id="350" r:id="rId92"/>
    <p:sldId id="430" r:id="rId93"/>
    <p:sldId id="431" r:id="rId94"/>
    <p:sldId id="432" r:id="rId95"/>
    <p:sldId id="263" r:id="rId96"/>
    <p:sldId id="286" r:id="rId97"/>
    <p:sldId id="292" r:id="rId98"/>
    <p:sldId id="329" r:id="rId99"/>
    <p:sldId id="435" r:id="rId100"/>
    <p:sldId id="436" r:id="rId101"/>
    <p:sldId id="437" r:id="rId102"/>
    <p:sldId id="438" r:id="rId103"/>
    <p:sldId id="439" r:id="rId104"/>
    <p:sldId id="440" r:id="rId105"/>
    <p:sldId id="302" r:id="rId106"/>
    <p:sldId id="445" r:id="rId107"/>
    <p:sldId id="298" r:id="rId108"/>
    <p:sldId id="300" r:id="rId109"/>
    <p:sldId id="301" r:id="rId110"/>
    <p:sldId id="313" r:id="rId111"/>
    <p:sldId id="295" r:id="rId112"/>
    <p:sldId id="296" r:id="rId113"/>
  </p:sldIdLst>
  <p:sldSz cx="9144000" cy="6858000" type="screen4x3"/>
  <p:notesSz cx="7010400" cy="9296400"/>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on Gangi" initials="DNG" lastIdx="4" clrIdx="0"/>
  <p:cmAuthor id="1" name="dgangi" initials="DNG"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189" autoAdjust="0"/>
    <p:restoredTop sz="89270" autoAdjust="0"/>
  </p:normalViewPr>
  <p:slideViewPr>
    <p:cSldViewPr>
      <p:cViewPr varScale="1">
        <p:scale>
          <a:sx n="92" d="100"/>
          <a:sy n="92" d="100"/>
        </p:scale>
        <p:origin x="11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1-02-24T08:10:04.264" idx="1">
    <p:pos x="5866" y="10"/>
    <p:text>Hidden by DG</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11-02-24T09:12:40.785" idx="12">
    <p:pos x="5810" y="26"/>
    <p:text>Hidden by DG</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11-02-24T09:19:30.254" idx="13">
    <p:pos x="5808" y="16"/>
    <p:text>Necessary, or too detailed?</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1-02-24T08:15:01.540" idx="2">
    <p:pos x="5850" y="10"/>
    <p:text>Hidden by DG</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1-02-24T09:10:59.729" idx="14">
    <p:pos x="5842" y="34"/>
    <p:text>Showing that declarative pointing happens less often?</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1-02-24T08:31:12.273" idx="3">
    <p:pos x="5834" y="18"/>
    <p:text>Hidden by DG - not sure where this slide came from...</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1-02-24T08:38:47.401" idx="4">
    <p:pos x="5826" y="10"/>
    <p:text>Venezia 2004 article?
Hidden by DG, focus on assigned Parlade article</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1-02-24T09:05:06.791" idx="9">
    <p:pos x="5834" y="18"/>
    <p:text>Moved by DG</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1-02-24T08:56:14.314" idx="6">
    <p:pos x="5834" y="10"/>
    <p:text>Moved by DG</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1-02-24T08:56:22.441" idx="7">
    <p:pos x="5810" y="26"/>
    <p:text>Moved by DG</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11-02-24T09:05:47.944" idx="10">
    <p:pos x="5786" y="10"/>
    <p:text>Hidden by DG - findings covered in earlier slides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en-US"/>
          </a:p>
        </p:txBody>
      </p:sp>
      <p:sp>
        <p:nvSpPr>
          <p:cNvPr id="8806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endParaRPr lang="en-US"/>
          </a:p>
        </p:txBody>
      </p:sp>
      <p:sp>
        <p:nvSpPr>
          <p:cNvPr id="8806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en-US"/>
          </a:p>
        </p:txBody>
      </p:sp>
      <p:sp>
        <p:nvSpPr>
          <p:cNvPr id="8806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C1177D2C-90FD-46ED-8DAF-44AD3B9AD8E1}" type="slidenum">
              <a:rPr lang="en-US"/>
              <a:pPr>
                <a:defRPr/>
              </a:pPr>
              <a:t>‹#›</a:t>
            </a:fld>
            <a:endParaRPr lang="en-US"/>
          </a:p>
        </p:txBody>
      </p:sp>
    </p:spTree>
    <p:extLst>
      <p:ext uri="{BB962C8B-B14F-4D97-AF65-F5344CB8AC3E}">
        <p14:creationId xmlns:p14="http://schemas.microsoft.com/office/powerpoint/2010/main" val="3353129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en-US"/>
          </a:p>
        </p:txBody>
      </p:sp>
      <p:sp>
        <p:nvSpPr>
          <p:cNvPr id="9216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endParaRPr lang="en-US"/>
          </a:p>
        </p:txBody>
      </p:sp>
      <p:sp>
        <p:nvSpPr>
          <p:cNvPr id="146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16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en-US"/>
          </a:p>
        </p:txBody>
      </p:sp>
      <p:sp>
        <p:nvSpPr>
          <p:cNvPr id="9216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466DDB35-D998-44BA-9A18-A28B422BB154}" type="slidenum">
              <a:rPr lang="en-US"/>
              <a:pPr>
                <a:defRPr/>
              </a:pPr>
              <a:t>‹#›</a:t>
            </a:fld>
            <a:endParaRPr lang="en-US"/>
          </a:p>
        </p:txBody>
      </p:sp>
    </p:spTree>
    <p:extLst>
      <p:ext uri="{BB962C8B-B14F-4D97-AF65-F5344CB8AC3E}">
        <p14:creationId xmlns:p14="http://schemas.microsoft.com/office/powerpoint/2010/main" val="923120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CF9FFF86-DB50-47E0-89AF-2E33CF28563F}" type="slidenum">
              <a:rPr lang="en-US" smtClean="0"/>
              <a:pPr/>
              <a:t>1</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83081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200F0063-8D13-4350-92BE-F3D71C34373A}" type="slidenum">
              <a:rPr lang="en-US" smtClean="0"/>
              <a:pPr/>
              <a:t>10</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035786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p:spPr>
        <p:txBody>
          <a:bodyPr/>
          <a:lstStyle/>
          <a:p>
            <a:endParaRPr lang="en-US" smtClean="0"/>
          </a:p>
        </p:txBody>
      </p:sp>
      <p:sp>
        <p:nvSpPr>
          <p:cNvPr id="238596" name="Slide Number Placeholder 3"/>
          <p:cNvSpPr>
            <a:spLocks noGrp="1"/>
          </p:cNvSpPr>
          <p:nvPr>
            <p:ph type="sldNum" sz="quarter" idx="5"/>
          </p:nvPr>
        </p:nvSpPr>
        <p:spPr>
          <a:noFill/>
        </p:spPr>
        <p:txBody>
          <a:bodyPr/>
          <a:lstStyle/>
          <a:p>
            <a:fld id="{FB93715C-C119-48C6-98A7-28955A5E651B}" type="slidenum">
              <a:rPr lang="en-US" smtClean="0"/>
              <a:pPr/>
              <a:t>100</a:t>
            </a:fld>
            <a:endParaRPr lang="en-US" smtClean="0"/>
          </a:p>
        </p:txBody>
      </p:sp>
    </p:spTree>
    <p:extLst>
      <p:ext uri="{BB962C8B-B14F-4D97-AF65-F5344CB8AC3E}">
        <p14:creationId xmlns:p14="http://schemas.microsoft.com/office/powerpoint/2010/main" val="41086963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p:spPr>
        <p:txBody>
          <a:bodyPr/>
          <a:lstStyle/>
          <a:p>
            <a:endParaRPr lang="en-US" smtClean="0"/>
          </a:p>
        </p:txBody>
      </p:sp>
      <p:sp>
        <p:nvSpPr>
          <p:cNvPr id="239620" name="Slide Number Placeholder 3"/>
          <p:cNvSpPr>
            <a:spLocks noGrp="1"/>
          </p:cNvSpPr>
          <p:nvPr>
            <p:ph type="sldNum" sz="quarter" idx="5"/>
          </p:nvPr>
        </p:nvSpPr>
        <p:spPr>
          <a:noFill/>
        </p:spPr>
        <p:txBody>
          <a:bodyPr/>
          <a:lstStyle/>
          <a:p>
            <a:fld id="{9165CD2B-DA18-49AB-B7AD-A7EA2476396E}" type="slidenum">
              <a:rPr lang="en-US" smtClean="0"/>
              <a:pPr/>
              <a:t>101</a:t>
            </a:fld>
            <a:endParaRPr lang="en-US" smtClean="0"/>
          </a:p>
        </p:txBody>
      </p:sp>
    </p:spTree>
    <p:extLst>
      <p:ext uri="{BB962C8B-B14F-4D97-AF65-F5344CB8AC3E}">
        <p14:creationId xmlns:p14="http://schemas.microsoft.com/office/powerpoint/2010/main" val="42407604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57653575-2C0C-42FA-8D3B-A09F85E4B1F9}" type="slidenum">
              <a:rPr lang="en-US" smtClean="0"/>
              <a:pPr/>
              <a:t>102</a:t>
            </a:fld>
            <a:endParaRPr 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255188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6DDB35-D998-44BA-9A18-A28B422BB154}" type="slidenum">
              <a:rPr lang="en-US" smtClean="0"/>
              <a:pPr>
                <a:defRPr/>
              </a:pPr>
              <a:t>103</a:t>
            </a:fld>
            <a:endParaRPr lang="en-US"/>
          </a:p>
        </p:txBody>
      </p:sp>
    </p:spTree>
    <p:extLst>
      <p:ext uri="{BB962C8B-B14F-4D97-AF65-F5344CB8AC3E}">
        <p14:creationId xmlns:p14="http://schemas.microsoft.com/office/powerpoint/2010/main" val="374011512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0086846D-30AF-4B28-AE4F-5C18A831E19E}" type="slidenum">
              <a:rPr lang="en-US" smtClean="0"/>
              <a:pPr/>
              <a:t>104</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13821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3D731EC7-5F95-4819-97CE-87D4A5EFF704}" type="slidenum">
              <a:rPr lang="en-US" smtClean="0"/>
              <a:pPr/>
              <a:t>105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990587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7BB897BD-1268-4632-AB8B-0A31E1E7D051}" type="slidenum">
              <a:rPr lang="en-US" smtClean="0"/>
              <a:pPr/>
              <a:t>106</a:t>
            </a:fld>
            <a:endParaRPr lang="en-US" smtClean="0"/>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7904312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C68F1FE3-7D54-40B3-A03F-1AEA17BCF958}" type="slidenum">
              <a:rPr lang="en-US" smtClean="0"/>
              <a:pPr/>
              <a:t>107</a:t>
            </a:fld>
            <a:endParaRPr lang="en-US"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882461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0E3291C1-35FC-47B6-BC77-D5298B083341}" type="slidenum">
              <a:rPr lang="en-US" smtClean="0"/>
              <a:pPr/>
              <a:t>108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5120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0AE86831-A5B4-475F-8E3F-453E7F89229A}" type="slidenum">
              <a:rPr lang="en-US" smtClean="0"/>
              <a:pPr/>
              <a:t>109</a:t>
            </a:fld>
            <a:endParaRPr lang="en-US" smtClean="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226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75AC2291-AF2C-41A9-AB81-3626A06CFB5A}" type="slidenum">
              <a:rPr lang="en-US" smtClean="0"/>
              <a:pPr/>
              <a:t>11</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23796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4CAECC6F-65FD-4EC1-92C6-FEA3890FCD54}" type="slidenum">
              <a:rPr lang="en-US" smtClean="0"/>
              <a:pPr/>
              <a:t>12</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2651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5F938655-D22D-483F-BAF4-73300AE02328}" type="slidenum">
              <a:rPr lang="en-US" smtClean="0"/>
              <a:pPr/>
              <a:t>13</a:t>
            </a:fld>
            <a:endParaRPr lang="en-US" smtClean="0"/>
          </a:p>
        </p:txBody>
      </p:sp>
      <p:sp>
        <p:nvSpPr>
          <p:cNvPr id="159747" name="Rectangle 2"/>
          <p:cNvSpPr>
            <a:spLocks noGrp="1" noRot="1" noChangeAspect="1" noChangeArrowheads="1" noTextEdit="1"/>
          </p:cNvSpPr>
          <p:nvPr>
            <p:ph type="sldImg"/>
          </p:nvPr>
        </p:nvSpPr>
        <p:spPr>
          <a:xfrm>
            <a:off x="1198563" y="717550"/>
            <a:ext cx="4614862" cy="3460750"/>
          </a:xfrm>
          <a:ln w="12700" cap="flat">
            <a:solidFill>
              <a:schemeClr val="tx1"/>
            </a:solidFill>
          </a:ln>
        </p:spPr>
      </p:sp>
      <p:sp>
        <p:nvSpPr>
          <p:cNvPr id="159748" name="Rectangle 3"/>
          <p:cNvSpPr>
            <a:spLocks noGrp="1" noChangeArrowheads="1"/>
          </p:cNvSpPr>
          <p:nvPr>
            <p:ph type="body" idx="1"/>
          </p:nvPr>
        </p:nvSpPr>
        <p:spPr>
          <a:xfrm>
            <a:off x="935038" y="4416425"/>
            <a:ext cx="5140325" cy="4167188"/>
          </a:xfrm>
          <a:noFill/>
          <a:ln/>
        </p:spPr>
        <p:txBody>
          <a:bodyPr lIns="93824" tIns="46913" rIns="93824" bIns="46913"/>
          <a:lstStyle/>
          <a:p>
            <a:r>
              <a:rPr lang="en-US" smtClean="0"/>
              <a:t>3/4</a:t>
            </a:r>
          </a:p>
        </p:txBody>
      </p:sp>
    </p:spTree>
    <p:extLst>
      <p:ext uri="{BB962C8B-B14F-4D97-AF65-F5344CB8AC3E}">
        <p14:creationId xmlns:p14="http://schemas.microsoft.com/office/powerpoint/2010/main" val="292416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D3E91572-5343-4AD3-B118-E83086F970B3}" type="slidenum">
              <a:rPr lang="en-US" smtClean="0"/>
              <a:pPr/>
              <a:t>14</a:t>
            </a:fld>
            <a:endParaRPr lang="en-US" smtClean="0"/>
          </a:p>
        </p:txBody>
      </p:sp>
      <p:sp>
        <p:nvSpPr>
          <p:cNvPr id="160771" name="Rectangle 2"/>
          <p:cNvSpPr>
            <a:spLocks noGrp="1" noRot="1" noChangeAspect="1" noChangeArrowheads="1" noTextEdit="1"/>
          </p:cNvSpPr>
          <p:nvPr>
            <p:ph type="sldImg"/>
          </p:nvPr>
        </p:nvSpPr>
        <p:spPr>
          <a:xfrm>
            <a:off x="1198563" y="717550"/>
            <a:ext cx="4614862" cy="3460750"/>
          </a:xfrm>
          <a:ln w="12700" cap="flat">
            <a:solidFill>
              <a:schemeClr val="tx1"/>
            </a:solidFill>
          </a:ln>
        </p:spPr>
      </p:sp>
      <p:sp>
        <p:nvSpPr>
          <p:cNvPr id="160772" name="Rectangle 3"/>
          <p:cNvSpPr>
            <a:spLocks noGrp="1" noChangeArrowheads="1"/>
          </p:cNvSpPr>
          <p:nvPr>
            <p:ph type="body" idx="1"/>
          </p:nvPr>
        </p:nvSpPr>
        <p:spPr>
          <a:xfrm>
            <a:off x="935038" y="4416425"/>
            <a:ext cx="5140325" cy="4167188"/>
          </a:xfrm>
          <a:noFill/>
          <a:ln/>
        </p:spPr>
        <p:txBody>
          <a:bodyPr lIns="93824" tIns="46913" rIns="93824" bIns="46913"/>
          <a:lstStyle/>
          <a:p>
            <a:r>
              <a:rPr lang="en-US" sz="2800" smtClean="0"/>
              <a:t>8/9= p.02 </a:t>
            </a:r>
          </a:p>
          <a:p>
            <a:r>
              <a:rPr lang="en-US" sz="2800" smtClean="0"/>
              <a:t>r=.3=p.013</a:t>
            </a:r>
          </a:p>
        </p:txBody>
      </p:sp>
    </p:spTree>
    <p:extLst>
      <p:ext uri="{BB962C8B-B14F-4D97-AF65-F5344CB8AC3E}">
        <p14:creationId xmlns:p14="http://schemas.microsoft.com/office/powerpoint/2010/main" val="186102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6AD0772E-C7BC-4268-81BA-1D5340FE54A6}" type="slidenum">
              <a:rPr lang="en-US" smtClean="0"/>
              <a:pPr/>
              <a:t>15</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076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66FC1011-C7FF-4264-B269-D8BE7A0FCBE1}" type="slidenum">
              <a:rPr lang="en-US" smtClean="0"/>
              <a:pPr/>
              <a:t>16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86928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17BE3F06-9E09-45C0-BF06-DD65BBF15714}" type="slidenum">
              <a:rPr lang="en-US" smtClean="0"/>
              <a:pPr/>
              <a:t>17</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573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F0A3F7C-7B99-4F4B-B29A-47D48ED54C26}" type="slidenum">
              <a:rPr lang="en-US" smtClean="0"/>
              <a:pPr/>
              <a:t>18</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8841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97120732-93DF-40CD-BFA2-5F7672DFD8CB}" type="slidenum">
              <a:rPr lang="en-US" smtClean="0"/>
              <a:pPr/>
              <a:t>19</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336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FCC29CAC-7621-4B03-A5E4-3C4BFFFFB973}" type="slidenum">
              <a:rPr lang="en-US" smtClean="0"/>
              <a:pPr/>
              <a:t>2</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51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798A7EFD-58B0-4C76-B46D-A63E43A53F97}" type="slidenum">
              <a:rPr lang="en-US" smtClean="0"/>
              <a:pPr/>
              <a:t>20</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7678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6AD0772E-C7BC-4268-81BA-1D5340FE54A6}" type="slidenum">
              <a:rPr lang="en-US" smtClean="0"/>
              <a:pPr/>
              <a:t>21</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28200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71F52FCE-982E-4596-92C8-4E083E5D8B58}" type="slidenum">
              <a:rPr lang="en-US" smtClean="0"/>
              <a:pPr/>
              <a:t>22</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5295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7C85A45F-8C88-4652-B111-C66B8B21402E}" type="slidenum">
              <a:rPr lang="en-US" smtClean="0"/>
              <a:pPr/>
              <a:t>23</a:t>
            </a:fld>
            <a:endParaRPr 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77170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C4D68729-7B90-489B-B8CD-7558117442B7}" type="slidenum">
              <a:rPr lang="en-US" smtClean="0"/>
              <a:pPr/>
              <a:t>24</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28919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E92F84BA-E6BA-42D6-B349-EB34D2BD3C92}" type="slidenum">
              <a:rPr lang="en-US" smtClean="0"/>
              <a:pPr/>
              <a:t>25</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85432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5AD0BF38-79F4-4870-A5A5-C4657433F975}" type="slidenum">
              <a:rPr lang="en-US" smtClean="0"/>
              <a:pPr/>
              <a:t>26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3871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EB385D76-0444-45AA-9EA1-585EE9133E3C}" type="slidenum">
              <a:rPr lang="en-US" smtClean="0"/>
              <a:pPr/>
              <a:t>27</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701675" y="4416425"/>
            <a:ext cx="5607050" cy="4183063"/>
          </a:xfrm>
          <a:noFill/>
          <a:ln/>
        </p:spPr>
        <p:txBody>
          <a:bodyPr/>
          <a:lstStyle/>
          <a:p>
            <a:endParaRPr lang="en-US" smtClean="0"/>
          </a:p>
        </p:txBody>
      </p:sp>
    </p:spTree>
    <p:extLst>
      <p:ext uri="{BB962C8B-B14F-4D97-AF65-F5344CB8AC3E}">
        <p14:creationId xmlns:p14="http://schemas.microsoft.com/office/powerpoint/2010/main" val="92829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F5DE60FC-EB11-4844-8CAA-BD7E061D2E71}" type="slidenum">
              <a:rPr lang="en-US" smtClean="0"/>
              <a:pPr/>
              <a:t>28</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651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endParaRPr lang="en-US" smtClean="0"/>
          </a:p>
        </p:txBody>
      </p:sp>
      <p:sp>
        <p:nvSpPr>
          <p:cNvPr id="173060" name="Slide Number Placeholder 3"/>
          <p:cNvSpPr>
            <a:spLocks noGrp="1"/>
          </p:cNvSpPr>
          <p:nvPr>
            <p:ph type="sldNum" sz="quarter" idx="5"/>
          </p:nvPr>
        </p:nvSpPr>
        <p:spPr>
          <a:noFill/>
        </p:spPr>
        <p:txBody>
          <a:bodyPr/>
          <a:lstStyle/>
          <a:p>
            <a:fld id="{855AD51F-F0D8-427C-9952-DBF62008679F}" type="slidenum">
              <a:rPr lang="en-US" smtClean="0"/>
              <a:pPr/>
              <a:t>29</a:t>
            </a:fld>
            <a:endParaRPr lang="en-US" smtClean="0"/>
          </a:p>
        </p:txBody>
      </p:sp>
    </p:spTree>
    <p:extLst>
      <p:ext uri="{BB962C8B-B14F-4D97-AF65-F5344CB8AC3E}">
        <p14:creationId xmlns:p14="http://schemas.microsoft.com/office/powerpoint/2010/main" val="245375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2EB81A8D-F5EA-46EA-9C28-5C37488FA200}" type="slidenum">
              <a:rPr lang="en-US" smtClean="0"/>
              <a:pPr/>
              <a:t>3</a:t>
            </a:fld>
            <a:endParaRPr lang="en-US" smtClean="0"/>
          </a:p>
        </p:txBody>
      </p:sp>
      <p:sp>
        <p:nvSpPr>
          <p:cNvPr id="148483" name="Rectangle 2"/>
          <p:cNvSpPr>
            <a:spLocks noGrp="1" noRot="1" noChangeAspect="1" noChangeArrowheads="1" noTextEdit="1"/>
          </p:cNvSpPr>
          <p:nvPr>
            <p:ph type="sldImg"/>
          </p:nvPr>
        </p:nvSpPr>
        <p:spPr>
          <a:xfrm>
            <a:off x="1198563" y="717550"/>
            <a:ext cx="4614862" cy="3460750"/>
          </a:xfrm>
          <a:ln w="12700" cap="flat">
            <a:solidFill>
              <a:schemeClr val="tx1"/>
            </a:solidFill>
          </a:ln>
        </p:spPr>
      </p:sp>
      <p:sp>
        <p:nvSpPr>
          <p:cNvPr id="148484" name="Rectangle 3"/>
          <p:cNvSpPr>
            <a:spLocks noGrp="1" noChangeArrowheads="1"/>
          </p:cNvSpPr>
          <p:nvPr>
            <p:ph type="body" idx="1"/>
          </p:nvPr>
        </p:nvSpPr>
        <p:spPr>
          <a:xfrm>
            <a:off x="935038" y="4416425"/>
            <a:ext cx="5140325" cy="4167188"/>
          </a:xfrm>
          <a:noFill/>
          <a:ln/>
        </p:spPr>
        <p:txBody>
          <a:bodyPr lIns="93824" tIns="46913" rIns="93824" bIns="46913"/>
          <a:lstStyle/>
          <a:p>
            <a:r>
              <a:rPr lang="en-US" sz="2400" smtClean="0"/>
              <a:t>9 - 15 pnt offer request</a:t>
            </a:r>
          </a:p>
          <a:p>
            <a:r>
              <a:rPr lang="en-US" sz="2400" smtClean="0"/>
              <a:t>socially recognizable form</a:t>
            </a:r>
          </a:p>
          <a:p>
            <a:endParaRPr lang="en-US" smtClean="0"/>
          </a:p>
          <a:p>
            <a:endParaRPr lang="en-US" sz="2800" smtClean="0"/>
          </a:p>
          <a:p>
            <a:r>
              <a:rPr lang="en-US" sz="2800" smtClean="0"/>
              <a:t>However, these correlations are often weak.  Bates et al. concurrent and predictive correlations.  A more in depth look at  what infants are saying, we can get a clue to better predictors of language.</a:t>
            </a:r>
          </a:p>
        </p:txBody>
      </p:sp>
    </p:spTree>
    <p:extLst>
      <p:ext uri="{BB962C8B-B14F-4D97-AF65-F5344CB8AC3E}">
        <p14:creationId xmlns:p14="http://schemas.microsoft.com/office/powerpoint/2010/main" val="4111632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66DDB35-D998-44BA-9A18-A28B422BB154}" type="slidenum">
              <a:rPr lang="en-US" smtClean="0"/>
              <a:pPr>
                <a:defRPr/>
              </a:pPr>
              <a:t>30</a:t>
            </a:fld>
            <a:endParaRPr lang="en-US"/>
          </a:p>
        </p:txBody>
      </p:sp>
    </p:spTree>
    <p:extLst>
      <p:ext uri="{BB962C8B-B14F-4D97-AF65-F5344CB8AC3E}">
        <p14:creationId xmlns:p14="http://schemas.microsoft.com/office/powerpoint/2010/main" val="2606539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defTabSz="929148"/>
            <a:fld id="{75E46D29-39DB-4C98-97F1-64D75EA39070}" type="slidenum">
              <a:rPr lang="en-US" smtClean="0"/>
              <a:pPr defTabSz="929148"/>
              <a:t>31</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22993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endParaRPr lang="en-US" smtClean="0"/>
          </a:p>
        </p:txBody>
      </p:sp>
      <p:sp>
        <p:nvSpPr>
          <p:cNvPr id="176132" name="Slide Number Placeholder 3"/>
          <p:cNvSpPr>
            <a:spLocks noGrp="1"/>
          </p:cNvSpPr>
          <p:nvPr>
            <p:ph type="sldNum" sz="quarter" idx="5"/>
          </p:nvPr>
        </p:nvSpPr>
        <p:spPr>
          <a:noFill/>
        </p:spPr>
        <p:txBody>
          <a:bodyPr/>
          <a:lstStyle/>
          <a:p>
            <a:fld id="{33B9D2B2-3CA3-4A53-AE8D-4565EE5430FB}" type="slidenum">
              <a:rPr lang="en-US" smtClean="0"/>
              <a:pPr/>
              <a:t>32</a:t>
            </a:fld>
            <a:endParaRPr lang="en-US" smtClean="0"/>
          </a:p>
        </p:txBody>
      </p:sp>
    </p:spTree>
    <p:extLst>
      <p:ext uri="{BB962C8B-B14F-4D97-AF65-F5344CB8AC3E}">
        <p14:creationId xmlns:p14="http://schemas.microsoft.com/office/powerpoint/2010/main" val="1795839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smtClean="0"/>
          </a:p>
        </p:txBody>
      </p:sp>
      <p:sp>
        <p:nvSpPr>
          <p:cNvPr id="174084" name="Slide Number Placeholder 3"/>
          <p:cNvSpPr>
            <a:spLocks noGrp="1"/>
          </p:cNvSpPr>
          <p:nvPr>
            <p:ph type="sldNum" sz="quarter" idx="5"/>
          </p:nvPr>
        </p:nvSpPr>
        <p:spPr>
          <a:noFill/>
        </p:spPr>
        <p:txBody>
          <a:bodyPr/>
          <a:lstStyle/>
          <a:p>
            <a:fld id="{AA33A501-F0D3-428B-B104-130108B415E9}" type="slidenum">
              <a:rPr lang="en-US" smtClean="0"/>
              <a:pPr/>
              <a:t>33</a:t>
            </a:fld>
            <a:endParaRPr lang="en-US" smtClean="0"/>
          </a:p>
        </p:txBody>
      </p:sp>
    </p:spTree>
    <p:extLst>
      <p:ext uri="{BB962C8B-B14F-4D97-AF65-F5344CB8AC3E}">
        <p14:creationId xmlns:p14="http://schemas.microsoft.com/office/powerpoint/2010/main" val="4122386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131047C7-E4FA-4E79-A6D0-A337B90F90B2}" type="slidenum">
              <a:rPr lang="en-US" smtClean="0"/>
              <a:pPr/>
              <a:t>34</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9886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5F28406C-03CE-4EB2-950A-6A105FCC1B02}" type="slidenum">
              <a:rPr lang="en-US" smtClean="0"/>
              <a:pPr/>
              <a:t>35</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45626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573BAE4E-2F85-4D80-BA66-D6CA68BC9F5C}" type="slidenum">
              <a:rPr lang="en-US" smtClean="0"/>
              <a:pPr/>
              <a:t>36</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3471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0DDE234C-2F7E-446D-81FE-81EF0084C854}" type="slidenum">
              <a:rPr lang="en-US" smtClean="0"/>
              <a:pPr/>
              <a:t>37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10550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0A477680-4EA7-4F07-A220-E4FB28E92DCD}" type="slidenum">
              <a:rPr lang="en-US" smtClean="0"/>
              <a:pPr/>
              <a:t>38</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xfrm>
            <a:off x="701675" y="4416425"/>
            <a:ext cx="5607050" cy="4183063"/>
          </a:xfrm>
          <a:noFill/>
          <a:ln/>
        </p:spPr>
        <p:txBody>
          <a:bodyPr/>
          <a:lstStyle/>
          <a:p>
            <a:endParaRPr lang="en-US" smtClean="0"/>
          </a:p>
        </p:txBody>
      </p:sp>
    </p:spTree>
    <p:extLst>
      <p:ext uri="{BB962C8B-B14F-4D97-AF65-F5344CB8AC3E}">
        <p14:creationId xmlns:p14="http://schemas.microsoft.com/office/powerpoint/2010/main" val="1847093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DF5CC03A-D5DC-4F76-951A-9F04E49BF1CD}" type="slidenum">
              <a:rPr lang="en-US" smtClean="0"/>
              <a:pPr/>
              <a:t>39</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1607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2564968B-FC37-40E4-BD8F-B61AB45CD144}" type="slidenum">
              <a:rPr lang="en-US" smtClean="0"/>
              <a:pPr/>
              <a:t>4</a:t>
            </a:fld>
            <a:endParaRPr lang="en-US" smtClean="0"/>
          </a:p>
        </p:txBody>
      </p:sp>
      <p:sp>
        <p:nvSpPr>
          <p:cNvPr id="150531" name="Rectangle 2"/>
          <p:cNvSpPr>
            <a:spLocks noGrp="1" noRot="1" noChangeAspect="1" noChangeArrowheads="1" noTextEdit="1"/>
          </p:cNvSpPr>
          <p:nvPr>
            <p:ph type="sldImg"/>
          </p:nvPr>
        </p:nvSpPr>
        <p:spPr>
          <a:xfrm>
            <a:off x="1198563" y="717550"/>
            <a:ext cx="4614862" cy="3460750"/>
          </a:xfrm>
          <a:ln w="12700" cap="flat">
            <a:solidFill>
              <a:schemeClr val="tx1"/>
            </a:solidFill>
          </a:ln>
        </p:spPr>
      </p:sp>
      <p:sp>
        <p:nvSpPr>
          <p:cNvPr id="150532" name="Rectangle 3"/>
          <p:cNvSpPr>
            <a:spLocks noGrp="1" noChangeArrowheads="1"/>
          </p:cNvSpPr>
          <p:nvPr>
            <p:ph type="body" idx="1"/>
          </p:nvPr>
        </p:nvSpPr>
        <p:spPr>
          <a:xfrm>
            <a:off x="935038" y="4416425"/>
            <a:ext cx="5140325" cy="4167188"/>
          </a:xfrm>
          <a:noFill/>
          <a:ln/>
        </p:spPr>
        <p:txBody>
          <a:bodyPr lIns="93824" tIns="46913" rIns="93824" bIns="46913"/>
          <a:lstStyle/>
          <a:p>
            <a:endParaRPr lang="en-US" smtClean="0"/>
          </a:p>
        </p:txBody>
      </p:sp>
    </p:spTree>
    <p:extLst>
      <p:ext uri="{BB962C8B-B14F-4D97-AF65-F5344CB8AC3E}">
        <p14:creationId xmlns:p14="http://schemas.microsoft.com/office/powerpoint/2010/main" val="3840922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1C073F20-739D-4D48-BA73-F0A156C206A0}" type="slidenum">
              <a:rPr lang="en-US" smtClean="0"/>
              <a:pPr/>
              <a:t>40</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xfrm>
            <a:off x="701675" y="4416425"/>
            <a:ext cx="5607050" cy="4183063"/>
          </a:xfrm>
          <a:noFill/>
          <a:ln/>
        </p:spPr>
        <p:txBody>
          <a:bodyPr/>
          <a:lstStyle/>
          <a:p>
            <a:endParaRPr lang="en-US" smtClean="0"/>
          </a:p>
        </p:txBody>
      </p:sp>
    </p:spTree>
    <p:extLst>
      <p:ext uri="{BB962C8B-B14F-4D97-AF65-F5344CB8AC3E}">
        <p14:creationId xmlns:p14="http://schemas.microsoft.com/office/powerpoint/2010/main" val="3536482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E275F8AF-BE62-4AA6-83E4-671CA70C39DD}" type="slidenum">
              <a:rPr lang="en-US" smtClean="0"/>
              <a:pPr/>
              <a:t>41</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91928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US" smtClean="0"/>
          </a:p>
        </p:txBody>
      </p:sp>
      <p:sp>
        <p:nvSpPr>
          <p:cNvPr id="183300" name="Slide Number Placeholder 3"/>
          <p:cNvSpPr>
            <a:spLocks noGrp="1"/>
          </p:cNvSpPr>
          <p:nvPr>
            <p:ph type="sldNum" sz="quarter" idx="5"/>
          </p:nvPr>
        </p:nvSpPr>
        <p:spPr>
          <a:noFill/>
        </p:spPr>
        <p:txBody>
          <a:bodyPr/>
          <a:lstStyle/>
          <a:p>
            <a:fld id="{6AE27E5A-5A90-4279-9A54-61CCC3D51197}" type="slidenum">
              <a:rPr lang="en-US" smtClean="0"/>
              <a:pPr/>
              <a:t>42</a:t>
            </a:fld>
            <a:endParaRPr lang="en-US" smtClean="0"/>
          </a:p>
        </p:txBody>
      </p:sp>
    </p:spTree>
    <p:extLst>
      <p:ext uri="{BB962C8B-B14F-4D97-AF65-F5344CB8AC3E}">
        <p14:creationId xmlns:p14="http://schemas.microsoft.com/office/powerpoint/2010/main" val="1318071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en-US" smtClean="0"/>
          </a:p>
        </p:txBody>
      </p:sp>
      <p:sp>
        <p:nvSpPr>
          <p:cNvPr id="184324" name="Slide Number Placeholder 3"/>
          <p:cNvSpPr>
            <a:spLocks noGrp="1"/>
          </p:cNvSpPr>
          <p:nvPr>
            <p:ph type="sldNum" sz="quarter" idx="5"/>
          </p:nvPr>
        </p:nvSpPr>
        <p:spPr>
          <a:noFill/>
        </p:spPr>
        <p:txBody>
          <a:bodyPr/>
          <a:lstStyle/>
          <a:p>
            <a:fld id="{9BAF7801-D33F-4428-AEFB-B291DAC4EC6F}" type="slidenum">
              <a:rPr lang="en-US" smtClean="0">
                <a:solidFill>
                  <a:srgbClr val="000000"/>
                </a:solidFill>
              </a:rPr>
              <a:pPr/>
              <a:t>43</a:t>
            </a:fld>
            <a:endParaRPr lang="en-US" smtClean="0">
              <a:solidFill>
                <a:srgbClr val="000000"/>
              </a:solidFill>
            </a:endParaRPr>
          </a:p>
        </p:txBody>
      </p:sp>
    </p:spTree>
    <p:extLst>
      <p:ext uri="{BB962C8B-B14F-4D97-AF65-F5344CB8AC3E}">
        <p14:creationId xmlns:p14="http://schemas.microsoft.com/office/powerpoint/2010/main" val="1453342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smtClean="0"/>
          </a:p>
        </p:txBody>
      </p:sp>
      <p:sp>
        <p:nvSpPr>
          <p:cNvPr id="185348" name="Slide Number Placeholder 3"/>
          <p:cNvSpPr>
            <a:spLocks noGrp="1"/>
          </p:cNvSpPr>
          <p:nvPr>
            <p:ph type="sldNum" sz="quarter" idx="5"/>
          </p:nvPr>
        </p:nvSpPr>
        <p:spPr>
          <a:noFill/>
        </p:spPr>
        <p:txBody>
          <a:bodyPr/>
          <a:lstStyle/>
          <a:p>
            <a:fld id="{84FC7B3F-DAE2-4BA3-A903-30DF1749A753}" type="slidenum">
              <a:rPr lang="en-US" smtClean="0"/>
              <a:pPr/>
              <a:t>44</a:t>
            </a:fld>
            <a:endParaRPr lang="en-US" smtClean="0"/>
          </a:p>
        </p:txBody>
      </p:sp>
    </p:spTree>
    <p:extLst>
      <p:ext uri="{BB962C8B-B14F-4D97-AF65-F5344CB8AC3E}">
        <p14:creationId xmlns:p14="http://schemas.microsoft.com/office/powerpoint/2010/main" val="2058960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733B1308-8F09-4112-BC02-5C27B3A18042}" type="slidenum">
              <a:rPr lang="en-US" smtClean="0"/>
              <a:pPr/>
              <a:t>45</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01585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5A026B77-470B-41E3-880F-A2A00F1363A7}" type="slidenum">
              <a:rPr lang="en-US" smtClean="0"/>
              <a:pPr/>
              <a:t>46</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29624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0F01B72C-BF74-4E59-BFF0-26FCD59B8263}" type="slidenum">
              <a:rPr lang="en-US" smtClean="0"/>
              <a:pPr/>
              <a:t>47</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67293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endParaRPr lang="en-US" smtClean="0"/>
          </a:p>
        </p:txBody>
      </p:sp>
      <p:sp>
        <p:nvSpPr>
          <p:cNvPr id="188420" name="Slide Number Placeholder 3"/>
          <p:cNvSpPr>
            <a:spLocks noGrp="1"/>
          </p:cNvSpPr>
          <p:nvPr>
            <p:ph type="sldNum" sz="quarter" idx="5"/>
          </p:nvPr>
        </p:nvSpPr>
        <p:spPr>
          <a:noFill/>
        </p:spPr>
        <p:txBody>
          <a:bodyPr/>
          <a:lstStyle/>
          <a:p>
            <a:fld id="{03FD4795-9E69-41F0-B209-7CE7BC51ECC7}" type="slidenum">
              <a:rPr lang="en-US" smtClean="0">
                <a:solidFill>
                  <a:srgbClr val="000000"/>
                </a:solidFill>
              </a:rPr>
              <a:pPr/>
              <a:t>48</a:t>
            </a:fld>
            <a:endParaRPr lang="en-US" smtClean="0">
              <a:solidFill>
                <a:srgbClr val="000000"/>
              </a:solidFill>
            </a:endParaRPr>
          </a:p>
        </p:txBody>
      </p:sp>
    </p:spTree>
    <p:extLst>
      <p:ext uri="{BB962C8B-B14F-4D97-AF65-F5344CB8AC3E}">
        <p14:creationId xmlns:p14="http://schemas.microsoft.com/office/powerpoint/2010/main" val="39915995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E3E46DBB-7F56-4C50-9A60-997019732DCD}" type="slidenum">
              <a:rPr lang="en-US" smtClean="0">
                <a:latin typeface="Times New Roman" pitchFamily="18" charset="0"/>
                <a:ea typeface="MS PGothic" pitchFamily="34" charset="-128"/>
              </a:rPr>
              <a:pPr/>
              <a:t>49</a:t>
            </a:fld>
            <a:endParaRPr lang="en-US" smtClean="0">
              <a:latin typeface="Times New Roman" pitchFamily="18" charset="0"/>
              <a:ea typeface="MS PGothic" pitchFamily="34" charset="-128"/>
            </a:endParaRPr>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972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5921EFB-B927-4A2A-B2A5-EE4080F0C09A}" type="slidenum">
              <a:rPr lang="en-US" smtClean="0"/>
              <a:pPr/>
              <a:t>5</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0305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23463F02-8294-4788-808E-0A3BD9A4CF33}" type="slidenum">
              <a:rPr lang="en-US" smtClean="0"/>
              <a:pPr/>
              <a:t>50</a:t>
            </a:fld>
            <a:endParaRPr 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73707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D89EF467-1BC6-498B-B34C-A8E25467B6BE}" type="slidenum">
              <a:rPr lang="en-US" smtClean="0"/>
              <a:pPr/>
              <a:t>51</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0452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D30689FF-5435-4D8C-A68B-8AAF78EE403E}" type="slidenum">
              <a:rPr lang="en-US" smtClean="0"/>
              <a:pPr/>
              <a:t>52</a:t>
            </a:fld>
            <a:endParaRPr lang="en-US"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42099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E68C6F04-69E6-460F-97D8-9DDAA49CD30A}" type="slidenum">
              <a:rPr lang="en-US" smtClean="0"/>
              <a:pPr/>
              <a:t>53</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849395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62F2D4CA-D237-4A12-B6D9-02D22516BC96}" type="slidenum">
              <a:rPr lang="en-US" smtClean="0"/>
              <a:pPr/>
              <a:t>54</a:t>
            </a:fld>
            <a:endParaRPr 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57991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86A42D2D-F4A8-4C6C-B8EF-5B1BF701FF29}" type="slidenum">
              <a:rPr lang="en-US" smtClean="0"/>
              <a:pPr/>
              <a:t>55</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989312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66DDB35-D998-44BA-9A18-A28B422BB154}" type="slidenum">
              <a:rPr lang="en-US" smtClean="0"/>
              <a:pPr>
                <a:defRPr/>
              </a:pPr>
              <a:t>56</a:t>
            </a:fld>
            <a:endParaRPr lang="en-US"/>
          </a:p>
        </p:txBody>
      </p:sp>
    </p:spTree>
    <p:extLst>
      <p:ext uri="{BB962C8B-B14F-4D97-AF65-F5344CB8AC3E}">
        <p14:creationId xmlns:p14="http://schemas.microsoft.com/office/powerpoint/2010/main" val="20509201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7428A845-0B6A-4B56-9015-95E32FE5A70F}" type="slidenum">
              <a:rPr lang="en-US" smtClean="0"/>
              <a:pPr/>
              <a:t>57</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3492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D6B98552-131B-4D47-ABFA-E4A2177B87FA}" type="slidenum">
              <a:rPr lang="en-US" smtClean="0"/>
              <a:pPr/>
              <a:t>58</a:t>
            </a:fld>
            <a:endParaRPr 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66807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CBD1DAE7-46C8-4DA3-8AFB-6F2544752CDC}" type="slidenum">
              <a:rPr lang="en-US" smtClean="0"/>
              <a:pPr/>
              <a:t>59</a:t>
            </a:fld>
            <a:endParaRPr 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69209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3980486-02C7-4611-9B0E-611671000114}" type="slidenum">
              <a:rPr lang="en-US" smtClean="0"/>
              <a:pPr/>
              <a:t>6</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77781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FC58D493-3A27-4064-8174-D8A260E3F827}" type="slidenum">
              <a:rPr lang="en-US" smtClean="0"/>
              <a:pPr/>
              <a:t>60</a:t>
            </a:fld>
            <a:endParaRPr lang="en-US"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44544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endParaRPr lang="en-US" smtClean="0"/>
          </a:p>
        </p:txBody>
      </p:sp>
      <p:sp>
        <p:nvSpPr>
          <p:cNvPr id="208900" name="Slide Number Placeholder 3"/>
          <p:cNvSpPr>
            <a:spLocks noGrp="1"/>
          </p:cNvSpPr>
          <p:nvPr>
            <p:ph type="sldNum" sz="quarter" idx="5"/>
          </p:nvPr>
        </p:nvSpPr>
        <p:spPr>
          <a:noFill/>
        </p:spPr>
        <p:txBody>
          <a:bodyPr/>
          <a:lstStyle/>
          <a:p>
            <a:fld id="{2E7DB4AD-EB78-47EA-B36A-FFA7D9927BC5}" type="slidenum">
              <a:rPr lang="en-US" smtClean="0"/>
              <a:pPr/>
              <a:t>61</a:t>
            </a:fld>
            <a:endParaRPr lang="en-US" smtClean="0"/>
          </a:p>
        </p:txBody>
      </p:sp>
    </p:spTree>
    <p:extLst>
      <p:ext uri="{BB962C8B-B14F-4D97-AF65-F5344CB8AC3E}">
        <p14:creationId xmlns:p14="http://schemas.microsoft.com/office/powerpoint/2010/main" val="36771650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2A7BB4C6-7A51-41B7-B903-D8C58A91572A}" type="slidenum">
              <a:rPr lang="en-US" smtClean="0"/>
              <a:pPr/>
              <a:t>62</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042048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36557D26-F079-472A-949E-95848A3B235F}" type="slidenum">
              <a:rPr lang="en-US" smtClean="0"/>
              <a:pPr/>
              <a:t>63</a:t>
            </a:fld>
            <a:endParaRPr lang="en-U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580294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D1F0DAF1-6E1D-479F-9A72-E81C4D24ED42}" type="slidenum">
              <a:rPr lang="en-US" smtClean="0"/>
              <a:pPr/>
              <a:t>64</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79907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934E39F7-B023-43CF-AAD2-CE74A3B8DEE9}" type="slidenum">
              <a:rPr lang="en-US" smtClean="0"/>
              <a:pPr/>
              <a:t>65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28588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F30B6306-4C32-4D36-B8EC-56587A29659B}" type="slidenum">
              <a:rPr lang="en-US" smtClean="0"/>
              <a:pPr/>
              <a:t>66</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798885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endParaRPr lang="en-US" smtClean="0"/>
          </a:p>
        </p:txBody>
      </p:sp>
      <p:sp>
        <p:nvSpPr>
          <p:cNvPr id="216068" name="Slide Number Placeholder 3"/>
          <p:cNvSpPr>
            <a:spLocks noGrp="1"/>
          </p:cNvSpPr>
          <p:nvPr>
            <p:ph type="sldNum" sz="quarter" idx="5"/>
          </p:nvPr>
        </p:nvSpPr>
        <p:spPr>
          <a:noFill/>
        </p:spPr>
        <p:txBody>
          <a:bodyPr/>
          <a:lstStyle/>
          <a:p>
            <a:fld id="{E380D67F-6704-490D-93B7-BBDECC7ADD28}" type="slidenum">
              <a:rPr lang="en-US" smtClean="0"/>
              <a:pPr/>
              <a:t>67</a:t>
            </a:fld>
            <a:endParaRPr lang="en-US" smtClean="0"/>
          </a:p>
        </p:txBody>
      </p:sp>
    </p:spTree>
    <p:extLst>
      <p:ext uri="{BB962C8B-B14F-4D97-AF65-F5344CB8AC3E}">
        <p14:creationId xmlns:p14="http://schemas.microsoft.com/office/powerpoint/2010/main" val="4570311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2FE0E83D-57EC-4F8A-BA7B-8A2299DEF3DA}" type="slidenum">
              <a:rPr lang="en-US" smtClean="0"/>
              <a:pPr/>
              <a:t>68</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318938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5742E2FC-F4C3-4AA5-B0D7-7823139B2C6D}" type="slidenum">
              <a:rPr lang="en-US" smtClean="0"/>
              <a:pPr/>
              <a:t>69</a:t>
            </a:fld>
            <a:endParaRPr lang="en-US"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5916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9BB4630E-C397-4282-9D9C-498755823191}" type="slidenum">
              <a:rPr lang="en-US" smtClean="0"/>
              <a:pPr/>
              <a:t>7</a:t>
            </a:fld>
            <a:endParaRPr lang="en-US" smtClean="0"/>
          </a:p>
        </p:txBody>
      </p:sp>
      <p:sp>
        <p:nvSpPr>
          <p:cNvPr id="153603" name="Rectangle 2"/>
          <p:cNvSpPr>
            <a:spLocks noGrp="1" noRot="1" noChangeAspect="1" noChangeArrowheads="1" noTextEdit="1"/>
          </p:cNvSpPr>
          <p:nvPr>
            <p:ph type="sldImg"/>
          </p:nvPr>
        </p:nvSpPr>
        <p:spPr>
          <a:xfrm>
            <a:off x="1198563" y="717550"/>
            <a:ext cx="4614862" cy="3460750"/>
          </a:xfrm>
          <a:ln w="12700" cap="flat">
            <a:solidFill>
              <a:schemeClr val="tx1"/>
            </a:solidFill>
          </a:ln>
        </p:spPr>
      </p:sp>
      <p:sp>
        <p:nvSpPr>
          <p:cNvPr id="153604" name="Rectangle 3"/>
          <p:cNvSpPr>
            <a:spLocks noGrp="1" noChangeArrowheads="1"/>
          </p:cNvSpPr>
          <p:nvPr>
            <p:ph type="body" idx="1"/>
          </p:nvPr>
        </p:nvSpPr>
        <p:spPr>
          <a:xfrm>
            <a:off x="935038" y="4416425"/>
            <a:ext cx="5140325" cy="4167188"/>
          </a:xfrm>
          <a:noFill/>
          <a:ln/>
        </p:spPr>
        <p:txBody>
          <a:bodyPr lIns="93824" tIns="46913" rIns="93824" bIns="46913"/>
          <a:lstStyle/>
          <a:p>
            <a:r>
              <a:rPr lang="en-US" sz="2000" smtClean="0"/>
              <a:t>Hold object in hand.  Make offer the example.</a:t>
            </a:r>
          </a:p>
          <a:p>
            <a:r>
              <a:rPr lang="en-US" sz="2000" smtClean="0"/>
              <a:t>9=6</a:t>
            </a:r>
          </a:p>
          <a:p>
            <a:r>
              <a:rPr lang="en-US" sz="2000" smtClean="0"/>
              <a:t>12=7</a:t>
            </a:r>
          </a:p>
          <a:p>
            <a:r>
              <a:rPr lang="en-US" sz="2000" smtClean="0"/>
              <a:t>15=19</a:t>
            </a:r>
          </a:p>
        </p:txBody>
      </p:sp>
    </p:spTree>
    <p:extLst>
      <p:ext uri="{BB962C8B-B14F-4D97-AF65-F5344CB8AC3E}">
        <p14:creationId xmlns:p14="http://schemas.microsoft.com/office/powerpoint/2010/main" val="35570419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65F55558-CFF7-4A50-B450-70F8A4DA9385}" type="slidenum">
              <a:rPr lang="en-US" smtClean="0"/>
              <a:pPr/>
              <a:t>70</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869163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D4B2B1C9-9265-4D44-ABCA-48362CA850D2}" type="slidenum">
              <a:rPr lang="en-US" smtClean="0"/>
              <a:pPr/>
              <a:t>71</a:t>
            </a:fld>
            <a:endParaRPr 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67710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BF4062CF-C165-464E-8E44-26F1C375BF57}" type="slidenum">
              <a:rPr lang="en-US" smtClean="0">
                <a:solidFill>
                  <a:srgbClr val="000000"/>
                </a:solidFill>
              </a:rPr>
              <a:pPr/>
              <a:t>72</a:t>
            </a:fld>
            <a:endParaRPr lang="en-US"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r>
              <a:rPr lang="en-US" sz="1000" smtClean="0"/>
              <a:t>There are various models that try to explain the development of JA – some from a more social perspective and others from a more cognitive perspective.</a:t>
            </a:r>
          </a:p>
          <a:p>
            <a:endParaRPr lang="en-US" sz="1000" smtClean="0"/>
          </a:p>
          <a:p>
            <a:r>
              <a:rPr lang="en-US" sz="1000" smtClean="0"/>
              <a:t>The challenge for all these models is in trying to understanding individual differences in JA, while acknowledging that these behaviors may reflect different functions.  Like Shira mentioned earlier, behaviors like RJA and IJA serve a more social affiliative function, because the child is being responsive to a social situation for the purpose of sharing that event, whereas IBR and RBR serve more instrumental purposes (either eliciting help in another or responding to another’s request).  The latter is known as protoimperatives whereas the former are called protodeclaratives.     </a:t>
            </a:r>
          </a:p>
          <a:p>
            <a:endParaRPr lang="en-US" sz="1000" smtClean="0"/>
          </a:p>
          <a:p>
            <a:r>
              <a:rPr lang="en-US" sz="1000" smtClean="0"/>
              <a:t>Our research is focused on the more protodeclarative functions of JA and we’ve seen that even within this group of functions there are key individual differences that cannot fully explained by a model that assumes that these dimensions of JA have a common underlying basis that completely explains their connection to later outcomes. So, based on our experiences we decided to go for the MPM model, which emphasizes the role of common as well as divergent cognitive processes in the development of JA behaviors.</a:t>
            </a:r>
          </a:p>
          <a:p>
            <a:endParaRPr lang="en-US" sz="1000" smtClean="0"/>
          </a:p>
          <a:p>
            <a:r>
              <a:rPr lang="en-US" sz="1000" smtClean="0"/>
              <a:t>Here we’ve also listed the UCM and the SCM, as comparison points because they both account for the JA growth and individual differences in terms of cognitive processes..  Additionally, there’s a particularly useful study by Mundy et al.(2007) that tests the assumptions of each of these 3 models.  This study tried to examine which of these models best explained the growth patterns of different JA measures, from ages 9 to 18. </a:t>
            </a:r>
          </a:p>
          <a:p>
            <a:r>
              <a:rPr lang="en-US" sz="1000" smtClean="0"/>
              <a:t>I will discuss shortly some of the core findings, in support of the Multiple Process Model..</a:t>
            </a:r>
          </a:p>
          <a:p>
            <a:endParaRPr lang="en-US" sz="1000" smtClean="0"/>
          </a:p>
        </p:txBody>
      </p:sp>
    </p:spTree>
    <p:extLst>
      <p:ext uri="{BB962C8B-B14F-4D97-AF65-F5344CB8AC3E}">
        <p14:creationId xmlns:p14="http://schemas.microsoft.com/office/powerpoint/2010/main" val="14123563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en-US" smtClean="0"/>
          </a:p>
        </p:txBody>
      </p:sp>
      <p:sp>
        <p:nvSpPr>
          <p:cNvPr id="226308" name="Slide Number Placeholder 3"/>
          <p:cNvSpPr>
            <a:spLocks noGrp="1"/>
          </p:cNvSpPr>
          <p:nvPr>
            <p:ph type="sldNum" sz="quarter" idx="5"/>
          </p:nvPr>
        </p:nvSpPr>
        <p:spPr>
          <a:noFill/>
        </p:spPr>
        <p:txBody>
          <a:bodyPr/>
          <a:lstStyle/>
          <a:p>
            <a:fld id="{678CEF7D-78E3-4367-8FEF-AE5F9E89A2E8}" type="slidenum">
              <a:rPr lang="en-US" smtClean="0"/>
              <a:pPr/>
              <a:t>73</a:t>
            </a:fld>
            <a:endParaRPr lang="en-US" smtClean="0"/>
          </a:p>
        </p:txBody>
      </p:sp>
    </p:spTree>
    <p:extLst>
      <p:ext uri="{BB962C8B-B14F-4D97-AF65-F5344CB8AC3E}">
        <p14:creationId xmlns:p14="http://schemas.microsoft.com/office/powerpoint/2010/main" val="41673059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en-US" smtClean="0"/>
          </a:p>
        </p:txBody>
      </p:sp>
      <p:sp>
        <p:nvSpPr>
          <p:cNvPr id="224260" name="Slide Number Placeholder 3"/>
          <p:cNvSpPr>
            <a:spLocks noGrp="1"/>
          </p:cNvSpPr>
          <p:nvPr>
            <p:ph type="sldNum" sz="quarter" idx="5"/>
          </p:nvPr>
        </p:nvSpPr>
        <p:spPr>
          <a:noFill/>
        </p:spPr>
        <p:txBody>
          <a:bodyPr/>
          <a:lstStyle/>
          <a:p>
            <a:fld id="{17A96372-A56A-436F-84AE-7FFCAF4404A0}" type="slidenum">
              <a:rPr lang="en-US" smtClean="0"/>
              <a:pPr/>
              <a:t>74</a:t>
            </a:fld>
            <a:endParaRPr lang="en-US" smtClean="0"/>
          </a:p>
        </p:txBody>
      </p:sp>
    </p:spTree>
    <p:extLst>
      <p:ext uri="{BB962C8B-B14F-4D97-AF65-F5344CB8AC3E}">
        <p14:creationId xmlns:p14="http://schemas.microsoft.com/office/powerpoint/2010/main" val="35042490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ABF03CAB-41A8-43E2-9D91-B6FFE25D3633}" type="slidenum">
              <a:rPr lang="en-US" smtClean="0">
                <a:solidFill>
                  <a:srgbClr val="000000"/>
                </a:solidFill>
              </a:rPr>
              <a:pPr/>
              <a:t>75</a:t>
            </a:fld>
            <a:endParaRPr lang="en-US" smtClean="0">
              <a:solidFill>
                <a:srgbClr val="000000"/>
              </a:solidFill>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a:lnSpc>
                <a:spcPct val="80000"/>
              </a:lnSpc>
            </a:pPr>
            <a:r>
              <a:rPr lang="en-US" sz="800" smtClean="0"/>
              <a:t>As we had mentioned earlier, this study by Mundy et al. sought to explain JA development through these three models to see which had the best fit according to the data found.</a:t>
            </a:r>
          </a:p>
          <a:p>
            <a:pPr>
              <a:lnSpc>
                <a:spcPct val="80000"/>
              </a:lnSpc>
            </a:pPr>
            <a:endParaRPr lang="en-US" sz="800" smtClean="0"/>
          </a:p>
          <a:p>
            <a:pPr>
              <a:lnSpc>
                <a:spcPct val="80000"/>
              </a:lnSpc>
            </a:pPr>
            <a:r>
              <a:rPr lang="en-US" sz="800" smtClean="0"/>
              <a:t>Basically they tested the model assumptions which primarily centered on the correlations within dimensions of JA and across dimensions of JA.  </a:t>
            </a:r>
          </a:p>
          <a:p>
            <a:pPr>
              <a:lnSpc>
                <a:spcPct val="80000"/>
              </a:lnSpc>
            </a:pPr>
            <a:endParaRPr lang="en-US" sz="800" smtClean="0"/>
          </a:p>
          <a:p>
            <a:pPr>
              <a:lnSpc>
                <a:spcPct val="80000"/>
              </a:lnSpc>
            </a:pPr>
            <a:r>
              <a:rPr lang="en-US" sz="800" smtClean="0"/>
              <a:t>They also looked at growth patterns of each JA dimension</a:t>
            </a:r>
          </a:p>
          <a:p>
            <a:pPr>
              <a:lnSpc>
                <a:spcPct val="80000"/>
              </a:lnSpc>
            </a:pPr>
            <a:endParaRPr lang="en-US" sz="800" smtClean="0"/>
          </a:p>
          <a:p>
            <a:pPr>
              <a:lnSpc>
                <a:spcPct val="80000"/>
              </a:lnSpc>
            </a:pPr>
            <a:r>
              <a:rPr lang="en-US" sz="800" smtClean="0"/>
              <a:t>Finally, they tried to see the predictive ability of JA measures to language outcomes,  and whether this relationship would be primarily explained by a common cognitive process or a combinations of both common and divergent processes.</a:t>
            </a:r>
          </a:p>
          <a:p>
            <a:pPr>
              <a:lnSpc>
                <a:spcPct val="80000"/>
              </a:lnSpc>
            </a:pPr>
            <a:endParaRPr lang="en-US" sz="800" smtClean="0"/>
          </a:p>
          <a:p>
            <a:pPr>
              <a:lnSpc>
                <a:spcPct val="80000"/>
              </a:lnSpc>
            </a:pPr>
            <a:r>
              <a:rPr lang="en-US" sz="800" smtClean="0"/>
              <a:t>I apologize for just including RJA and IJA in this slide, we just want to maintain the focus on the behaviors most relevant to our research. But I will still briefly cover some of the findings associated with IBR and RBR</a:t>
            </a:r>
          </a:p>
          <a:p>
            <a:pPr>
              <a:lnSpc>
                <a:spcPct val="80000"/>
              </a:lnSpc>
            </a:pPr>
            <a:endParaRPr lang="en-US" sz="800" smtClean="0"/>
          </a:p>
          <a:p>
            <a:pPr>
              <a:lnSpc>
                <a:spcPct val="80000"/>
              </a:lnSpc>
            </a:pPr>
            <a:endParaRPr lang="en-US" sz="800" smtClean="0"/>
          </a:p>
          <a:p>
            <a:pPr>
              <a:lnSpc>
                <a:spcPct val="80000"/>
              </a:lnSpc>
            </a:pPr>
            <a:r>
              <a:rPr lang="en-US" sz="800" smtClean="0"/>
              <a:t>As far as intra-dimensional correlations: both RJA and IJA seemed pretty stable over time, so that 9-12, 12 to 15, 15 to 18 test retest coefficients remained significant after controlling for the variance associated with cognition.  So across time, there were stable differences in infants abilities to engage in these behaviors.</a:t>
            </a:r>
          </a:p>
          <a:p>
            <a:pPr>
              <a:lnSpc>
                <a:spcPct val="80000"/>
              </a:lnSpc>
            </a:pPr>
            <a:r>
              <a:rPr lang="en-US" sz="800" i="1" smtClean="0">
                <a:solidFill>
                  <a:srgbClr val="CC3300"/>
                </a:solidFill>
              </a:rPr>
              <a:t>For IBR and RBR there was limited to no evidence of stability, respectively</a:t>
            </a:r>
            <a:r>
              <a:rPr lang="en-US" sz="800" i="1" smtClean="0"/>
              <a:t>.</a:t>
            </a:r>
          </a:p>
          <a:p>
            <a:pPr>
              <a:lnSpc>
                <a:spcPct val="80000"/>
              </a:lnSpc>
            </a:pPr>
            <a:endParaRPr lang="en-US" sz="800" i="1" smtClean="0"/>
          </a:p>
          <a:p>
            <a:pPr>
              <a:lnSpc>
                <a:spcPct val="80000"/>
              </a:lnSpc>
            </a:pPr>
            <a:r>
              <a:rPr lang="en-US" sz="800" smtClean="0"/>
              <a:t> A second issue was looking at how different measures of JA were related to each other.  There were no significant concurrent associations across IJA and RJA at any age.</a:t>
            </a:r>
          </a:p>
          <a:p>
            <a:pPr>
              <a:lnSpc>
                <a:spcPct val="80000"/>
              </a:lnSpc>
            </a:pPr>
            <a:r>
              <a:rPr lang="en-US" sz="800" i="1" smtClean="0"/>
              <a:t>Alternatively, IBR and RBR displayed significant concurrent correlations across all time points, showing evidence of commonality of processes.</a:t>
            </a:r>
          </a:p>
          <a:p>
            <a:pPr>
              <a:lnSpc>
                <a:spcPct val="80000"/>
              </a:lnSpc>
            </a:pPr>
            <a:endParaRPr lang="en-US" sz="800" smtClean="0"/>
          </a:p>
          <a:p>
            <a:pPr>
              <a:lnSpc>
                <a:spcPct val="80000"/>
              </a:lnSpc>
            </a:pPr>
            <a:r>
              <a:rPr lang="en-US" sz="800" smtClean="0"/>
              <a:t>RJA was primarily characterized by a linear growth pattern, and RBR appears to be more quadratic</a:t>
            </a:r>
          </a:p>
          <a:p>
            <a:pPr>
              <a:lnSpc>
                <a:spcPct val="80000"/>
              </a:lnSpc>
            </a:pPr>
            <a:endParaRPr lang="en-US" sz="800" smtClean="0"/>
          </a:p>
          <a:p>
            <a:pPr>
              <a:lnSpc>
                <a:spcPct val="80000"/>
              </a:lnSpc>
            </a:pPr>
            <a:r>
              <a:rPr lang="en-US" sz="800" smtClean="0"/>
              <a:t>As far as predictions to subsequent language outcomes.  No regressions were run with IBR and RBR because there were no significant associations between these and the 24 months language outcomes.  As far as RJA and IJA, when cognition at 18 months was considered, only IJA at 18 months was a significant predictor of subsequent language.</a:t>
            </a:r>
          </a:p>
          <a:p>
            <a:pPr>
              <a:lnSpc>
                <a:spcPct val="80000"/>
              </a:lnSpc>
            </a:pPr>
            <a:endParaRPr lang="en-US" sz="800" smtClean="0"/>
          </a:p>
          <a:p>
            <a:pPr>
              <a:lnSpc>
                <a:spcPct val="80000"/>
              </a:lnSpc>
            </a:pPr>
            <a:r>
              <a:rPr lang="en-US" sz="800" smtClean="0"/>
              <a:t>So indeed, different types of JA measures had different paths of associations with the language outcomes.</a:t>
            </a:r>
          </a:p>
          <a:p>
            <a:pPr>
              <a:lnSpc>
                <a:spcPct val="80000"/>
              </a:lnSpc>
            </a:pPr>
            <a:endParaRPr lang="en-US" sz="800" smtClean="0"/>
          </a:p>
          <a:p>
            <a:pPr>
              <a:lnSpc>
                <a:spcPct val="80000"/>
              </a:lnSpc>
            </a:pPr>
            <a:endParaRPr lang="en-US" sz="800" smtClean="0"/>
          </a:p>
          <a:p>
            <a:pPr>
              <a:lnSpc>
                <a:spcPct val="80000"/>
              </a:lnSpc>
            </a:pPr>
            <a:endParaRPr lang="en-US" sz="800" smtClean="0"/>
          </a:p>
          <a:p>
            <a:pPr>
              <a:lnSpc>
                <a:spcPct val="80000"/>
              </a:lnSpc>
            </a:pPr>
            <a:endParaRPr lang="en-US" sz="800" smtClean="0"/>
          </a:p>
        </p:txBody>
      </p:sp>
    </p:spTree>
    <p:extLst>
      <p:ext uri="{BB962C8B-B14F-4D97-AF65-F5344CB8AC3E}">
        <p14:creationId xmlns:p14="http://schemas.microsoft.com/office/powerpoint/2010/main" val="13840639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32346"/>
            <a:fld id="{C1FED885-74A5-4824-8A64-92889831C501}" type="slidenum">
              <a:rPr lang="en-US" smtClean="0"/>
              <a:pPr defTabSz="932346"/>
              <a:t>76</a:t>
            </a:fld>
            <a:endParaRPr lang="en-US" dirty="0" smtClean="0"/>
          </a:p>
        </p:txBody>
      </p:sp>
      <p:sp>
        <p:nvSpPr>
          <p:cNvPr id="76803" name="Rectangle 2"/>
          <p:cNvSpPr>
            <a:spLocks noGrp="1" noRot="1" noChangeAspect="1" noChangeArrowheads="1" noTextEdit="1"/>
          </p:cNvSpPr>
          <p:nvPr>
            <p:ph type="sldImg"/>
          </p:nvPr>
        </p:nvSpPr>
        <p:spPr>
          <a:xfrm>
            <a:off x="1166778" y="698845"/>
            <a:ext cx="4675222" cy="3487763"/>
          </a:xfrm>
          <a:ln w="12700" cap="flat">
            <a:solidFill>
              <a:schemeClr val="tx1"/>
            </a:solidFill>
          </a:ln>
        </p:spPr>
      </p:sp>
      <p:sp>
        <p:nvSpPr>
          <p:cNvPr id="124932" name="Rectangle 3"/>
          <p:cNvSpPr>
            <a:spLocks noGrp="1" noChangeArrowheads="1"/>
          </p:cNvSpPr>
          <p:nvPr>
            <p:ph type="body" idx="1"/>
          </p:nvPr>
        </p:nvSpPr>
        <p:spPr>
          <a:xfrm>
            <a:off x="930345" y="4414912"/>
            <a:ext cx="5146511" cy="4180024"/>
          </a:xfrm>
          <a:ln/>
        </p:spPr>
        <p:txBody>
          <a:bodyPr lIns="93806" tIns="46903" rIns="93806" bIns="46903"/>
          <a:lstStyle/>
          <a:p>
            <a:pPr marL="621122" indent="-621122">
              <a:lnSpc>
                <a:spcPct val="80000"/>
              </a:lnSpc>
              <a:buFont typeface="Wingdings" pitchFamily="2" charset="2"/>
              <a:buAutoNum type="arabicPeriod"/>
              <a:defRPr/>
            </a:pPr>
            <a:r>
              <a:rPr lang="en-US" dirty="0" smtClean="0"/>
              <a:t>Diagnostic characteristics of children with autism</a:t>
            </a:r>
          </a:p>
          <a:p>
            <a:pPr marL="621122" indent="-621122">
              <a:lnSpc>
                <a:spcPct val="80000"/>
              </a:lnSpc>
              <a:buFont typeface="Wingdings" pitchFamily="2" charset="2"/>
              <a:buAutoNum type="arabicPeriod"/>
              <a:defRPr/>
            </a:pPr>
            <a:r>
              <a:rPr lang="en-US" dirty="0" smtClean="0"/>
              <a:t>Early screening and diagnosis</a:t>
            </a:r>
          </a:p>
          <a:p>
            <a:pPr marL="621122" indent="-621122">
              <a:lnSpc>
                <a:spcPct val="80000"/>
              </a:lnSpc>
              <a:buFont typeface="Wingdings" pitchFamily="2" charset="2"/>
              <a:buAutoNum type="arabicPeriod"/>
              <a:defRPr/>
            </a:pPr>
            <a:r>
              <a:rPr lang="en-US" dirty="0" smtClean="0"/>
              <a:t>Broad Phenotype</a:t>
            </a:r>
          </a:p>
          <a:p>
            <a:pPr marL="621122" indent="-621122">
              <a:lnSpc>
                <a:spcPct val="80000"/>
              </a:lnSpc>
              <a:buFont typeface="Wingdings" pitchFamily="2" charset="2"/>
              <a:buAutoNum type="arabicPeriod"/>
              <a:defRPr/>
            </a:pPr>
            <a:r>
              <a:rPr lang="en-US" dirty="0" smtClean="0"/>
              <a:t>Younger siblings of children with ASDs:“Baby-Sibs”</a:t>
            </a:r>
          </a:p>
          <a:p>
            <a:pPr marL="621122" indent="-621122">
              <a:lnSpc>
                <a:spcPct val="80000"/>
              </a:lnSpc>
              <a:buFont typeface="Wingdings" pitchFamily="2" charset="2"/>
              <a:buAutoNum type="arabicPeriod"/>
              <a:defRPr/>
            </a:pPr>
            <a:r>
              <a:rPr lang="en-US" dirty="0" smtClean="0"/>
              <a:t>New concepts in the treatment of young children with autism. </a:t>
            </a:r>
          </a:p>
          <a:p>
            <a:pPr eaLnBrk="1" hangingPunct="1">
              <a:defRPr/>
            </a:pPr>
            <a:endParaRPr lang="en-US" dirty="0" smtClean="0"/>
          </a:p>
        </p:txBody>
      </p:sp>
    </p:spTree>
    <p:extLst>
      <p:ext uri="{BB962C8B-B14F-4D97-AF65-F5344CB8AC3E}">
        <p14:creationId xmlns:p14="http://schemas.microsoft.com/office/powerpoint/2010/main" val="2824226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defTabSz="930746"/>
            <a:fld id="{A719A52E-DB85-4696-99B6-422511594D6A}" type="slidenum">
              <a:rPr lang="en-US" smtClean="0"/>
              <a:pPr defTabSz="930746"/>
              <a:t>77</a:t>
            </a:fld>
            <a:endParaRPr lang="en-US"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69069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6DDB35-D998-44BA-9A18-A28B422BB154}" type="slidenum">
              <a:rPr lang="en-US" smtClean="0"/>
              <a:pPr>
                <a:defRPr/>
              </a:pPr>
              <a:t>78</a:t>
            </a:fld>
            <a:endParaRPr lang="en-US"/>
          </a:p>
        </p:txBody>
      </p:sp>
    </p:spTree>
    <p:extLst>
      <p:ext uri="{BB962C8B-B14F-4D97-AF65-F5344CB8AC3E}">
        <p14:creationId xmlns:p14="http://schemas.microsoft.com/office/powerpoint/2010/main" val="42550039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6DDB35-D998-44BA-9A18-A28B422BB154}" type="slidenum">
              <a:rPr lang="en-US" smtClean="0"/>
              <a:pPr>
                <a:defRPr/>
              </a:pPr>
              <a:t>79</a:t>
            </a:fld>
            <a:endParaRPr lang="en-US"/>
          </a:p>
        </p:txBody>
      </p:sp>
    </p:spTree>
    <p:extLst>
      <p:ext uri="{BB962C8B-B14F-4D97-AF65-F5344CB8AC3E}">
        <p14:creationId xmlns:p14="http://schemas.microsoft.com/office/powerpoint/2010/main" val="2435291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C0E2E10-EEE3-453B-BBBD-DDBCA4B1A20E}" type="slidenum">
              <a:rPr lang="en-US" smtClean="0"/>
              <a:pPr/>
              <a:t>8</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27913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6DDB35-D998-44BA-9A18-A28B422BB154}" type="slidenum">
              <a:rPr lang="en-US" smtClean="0"/>
              <a:pPr>
                <a:defRPr/>
              </a:pPr>
              <a:t>80</a:t>
            </a:fld>
            <a:endParaRPr lang="en-US"/>
          </a:p>
        </p:txBody>
      </p:sp>
    </p:spTree>
    <p:extLst>
      <p:ext uri="{BB962C8B-B14F-4D97-AF65-F5344CB8AC3E}">
        <p14:creationId xmlns:p14="http://schemas.microsoft.com/office/powerpoint/2010/main" val="36744031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pPr defTabSz="932346"/>
            <a:fld id="{8F749230-7667-4338-ACAA-64D1AD083402}" type="slidenum">
              <a:rPr lang="en-US" smtClean="0"/>
              <a:pPr defTabSz="932346"/>
              <a:t>81</a:t>
            </a:fld>
            <a:endParaRPr lang="en-US" dirty="0" smtClean="0"/>
          </a:p>
        </p:txBody>
      </p:sp>
    </p:spTree>
    <p:extLst>
      <p:ext uri="{BB962C8B-B14F-4D97-AF65-F5344CB8AC3E}">
        <p14:creationId xmlns:p14="http://schemas.microsoft.com/office/powerpoint/2010/main" val="12829301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C8520A01-342D-4C56-A74F-A854A514816B}" type="slidenum">
              <a:rPr lang="en-US" smtClean="0"/>
              <a:pPr/>
              <a:t>82</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36143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D81CFDF6-216F-49E9-8FA9-97D7875968C4}" type="slidenum">
              <a:rPr lang="en-US" smtClean="0"/>
              <a:pPr/>
              <a:t>83</a:t>
            </a:fld>
            <a:endParaRPr 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30651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en-US" smtClean="0"/>
          </a:p>
        </p:txBody>
      </p:sp>
      <p:sp>
        <p:nvSpPr>
          <p:cNvPr id="227332" name="Slide Number Placeholder 3"/>
          <p:cNvSpPr>
            <a:spLocks noGrp="1"/>
          </p:cNvSpPr>
          <p:nvPr>
            <p:ph type="sldNum" sz="quarter" idx="5"/>
          </p:nvPr>
        </p:nvSpPr>
        <p:spPr>
          <a:noFill/>
        </p:spPr>
        <p:txBody>
          <a:bodyPr/>
          <a:lstStyle/>
          <a:p>
            <a:fld id="{41B424F4-66D4-4073-A97E-2E144F72D66E}" type="slidenum">
              <a:rPr lang="en-US" smtClean="0"/>
              <a:pPr/>
              <a:t>84</a:t>
            </a:fld>
            <a:endParaRPr lang="en-US" smtClean="0"/>
          </a:p>
        </p:txBody>
      </p:sp>
    </p:spTree>
    <p:extLst>
      <p:ext uri="{BB962C8B-B14F-4D97-AF65-F5344CB8AC3E}">
        <p14:creationId xmlns:p14="http://schemas.microsoft.com/office/powerpoint/2010/main" val="18080824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endParaRPr lang="en-US" smtClean="0"/>
          </a:p>
        </p:txBody>
      </p:sp>
      <p:sp>
        <p:nvSpPr>
          <p:cNvPr id="228356" name="Slide Number Placeholder 3"/>
          <p:cNvSpPr>
            <a:spLocks noGrp="1"/>
          </p:cNvSpPr>
          <p:nvPr>
            <p:ph type="sldNum" sz="quarter" idx="5"/>
          </p:nvPr>
        </p:nvSpPr>
        <p:spPr>
          <a:noFill/>
        </p:spPr>
        <p:txBody>
          <a:bodyPr/>
          <a:lstStyle/>
          <a:p>
            <a:fld id="{246434DF-9DAC-4AD0-BE76-76E96B1631A3}" type="slidenum">
              <a:rPr lang="en-US" smtClean="0"/>
              <a:pPr/>
              <a:t>85</a:t>
            </a:fld>
            <a:endParaRPr lang="en-US" smtClean="0"/>
          </a:p>
        </p:txBody>
      </p:sp>
    </p:spTree>
    <p:extLst>
      <p:ext uri="{BB962C8B-B14F-4D97-AF65-F5344CB8AC3E}">
        <p14:creationId xmlns:p14="http://schemas.microsoft.com/office/powerpoint/2010/main" val="33383506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smtClean="0"/>
          </a:p>
        </p:txBody>
      </p:sp>
      <p:sp>
        <p:nvSpPr>
          <p:cNvPr id="229380" name="Slide Number Placeholder 3"/>
          <p:cNvSpPr>
            <a:spLocks noGrp="1"/>
          </p:cNvSpPr>
          <p:nvPr>
            <p:ph type="sldNum" sz="quarter" idx="5"/>
          </p:nvPr>
        </p:nvSpPr>
        <p:spPr>
          <a:noFill/>
        </p:spPr>
        <p:txBody>
          <a:bodyPr/>
          <a:lstStyle/>
          <a:p>
            <a:fld id="{192D58A0-4774-40ED-A1F8-09AD39157A40}" type="slidenum">
              <a:rPr lang="en-US" smtClean="0"/>
              <a:pPr/>
              <a:t>86</a:t>
            </a:fld>
            <a:endParaRPr lang="en-US" smtClean="0"/>
          </a:p>
        </p:txBody>
      </p:sp>
    </p:spTree>
    <p:extLst>
      <p:ext uri="{BB962C8B-B14F-4D97-AF65-F5344CB8AC3E}">
        <p14:creationId xmlns:p14="http://schemas.microsoft.com/office/powerpoint/2010/main" val="15024348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endParaRPr lang="en-US" smtClean="0"/>
          </a:p>
        </p:txBody>
      </p:sp>
      <p:sp>
        <p:nvSpPr>
          <p:cNvPr id="230404" name="Slide Number Placeholder 3"/>
          <p:cNvSpPr>
            <a:spLocks noGrp="1"/>
          </p:cNvSpPr>
          <p:nvPr>
            <p:ph type="sldNum" sz="quarter" idx="5"/>
          </p:nvPr>
        </p:nvSpPr>
        <p:spPr>
          <a:noFill/>
        </p:spPr>
        <p:txBody>
          <a:bodyPr/>
          <a:lstStyle/>
          <a:p>
            <a:fld id="{DC731DB6-9B13-4AED-8D2C-C822C295ED59}" type="slidenum">
              <a:rPr lang="en-US" smtClean="0"/>
              <a:pPr/>
              <a:t>87</a:t>
            </a:fld>
            <a:endParaRPr lang="en-US" smtClean="0"/>
          </a:p>
        </p:txBody>
      </p:sp>
    </p:spTree>
    <p:extLst>
      <p:ext uri="{BB962C8B-B14F-4D97-AF65-F5344CB8AC3E}">
        <p14:creationId xmlns:p14="http://schemas.microsoft.com/office/powerpoint/2010/main" val="26016734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smtClean="0"/>
          </a:p>
        </p:txBody>
      </p:sp>
      <p:sp>
        <p:nvSpPr>
          <p:cNvPr id="231428" name="Slide Number Placeholder 3"/>
          <p:cNvSpPr>
            <a:spLocks noGrp="1"/>
          </p:cNvSpPr>
          <p:nvPr>
            <p:ph type="sldNum" sz="quarter" idx="5"/>
          </p:nvPr>
        </p:nvSpPr>
        <p:spPr>
          <a:noFill/>
        </p:spPr>
        <p:txBody>
          <a:bodyPr/>
          <a:lstStyle/>
          <a:p>
            <a:fld id="{0E50A7E6-BA68-4E6A-930E-3609775FFF5B}" type="slidenum">
              <a:rPr lang="en-US" smtClean="0"/>
              <a:pPr/>
              <a:t>88</a:t>
            </a:fld>
            <a:endParaRPr lang="en-US" smtClean="0"/>
          </a:p>
        </p:txBody>
      </p:sp>
    </p:spTree>
    <p:extLst>
      <p:ext uri="{BB962C8B-B14F-4D97-AF65-F5344CB8AC3E}">
        <p14:creationId xmlns:p14="http://schemas.microsoft.com/office/powerpoint/2010/main" val="4777893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6DDB35-D998-44BA-9A18-A28B422BB154}" type="slidenum">
              <a:rPr lang="en-US" smtClean="0"/>
              <a:pPr>
                <a:defRPr/>
              </a:pPr>
              <a:t>89</a:t>
            </a:fld>
            <a:endParaRPr lang="en-US"/>
          </a:p>
        </p:txBody>
      </p:sp>
    </p:spTree>
    <p:extLst>
      <p:ext uri="{BB962C8B-B14F-4D97-AF65-F5344CB8AC3E}">
        <p14:creationId xmlns:p14="http://schemas.microsoft.com/office/powerpoint/2010/main" val="1098314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AD52C126-556A-463F-90AC-9FBD9EC00A4C}" type="slidenum">
              <a:rPr lang="en-US" smtClean="0"/>
              <a:pPr/>
              <a:t>9</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068667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6DDB35-D998-44BA-9A18-A28B422BB154}" type="slidenum">
              <a:rPr lang="en-US" smtClean="0"/>
              <a:pPr>
                <a:defRPr/>
              </a:pPr>
              <a:t>90</a:t>
            </a:fld>
            <a:endParaRPr lang="en-US"/>
          </a:p>
        </p:txBody>
      </p:sp>
    </p:spTree>
    <p:extLst>
      <p:ext uri="{BB962C8B-B14F-4D97-AF65-F5344CB8AC3E}">
        <p14:creationId xmlns:p14="http://schemas.microsoft.com/office/powerpoint/2010/main" val="479482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6DDB35-D998-44BA-9A18-A28B422BB154}" type="slidenum">
              <a:rPr lang="en-US" smtClean="0"/>
              <a:pPr>
                <a:defRPr/>
              </a:pPr>
              <a:t>91</a:t>
            </a:fld>
            <a:endParaRPr lang="en-US"/>
          </a:p>
        </p:txBody>
      </p:sp>
    </p:spTree>
    <p:extLst>
      <p:ext uri="{BB962C8B-B14F-4D97-AF65-F5344CB8AC3E}">
        <p14:creationId xmlns:p14="http://schemas.microsoft.com/office/powerpoint/2010/main" val="27390795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60DC1B56-4AEE-44B9-8C2C-0180F6856939}" type="slidenum">
              <a:rPr lang="en-US" smtClean="0"/>
              <a:pPr/>
              <a:t>92</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662460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46F1C2DD-8E00-476B-B97F-17678B9DF85D}" type="slidenum">
              <a:rPr lang="en-US" smtClean="0"/>
              <a:pPr/>
              <a:t>93</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5996250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F95DEC11-DD69-4B1B-BA8F-6609A7B4CBD6}" type="slidenum">
              <a:rPr lang="en-US" smtClean="0"/>
              <a:pPr/>
              <a:t>94</a:t>
            </a:fld>
            <a:endParaRPr lang="en-US"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10824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CF810D0E-38CE-4B57-8D27-AF9779F8BCF9}" type="slidenum">
              <a:rPr lang="en-US" smtClean="0">
                <a:latin typeface="Arial" pitchFamily="34" charset="0"/>
                <a:cs typeface="Arial" pitchFamily="34" charset="0"/>
              </a:rPr>
              <a:pPr/>
              <a:t>95</a:t>
            </a:fld>
            <a:endParaRPr lang="en-US" smtClean="0">
              <a:latin typeface="Arial" pitchFamily="34" charset="0"/>
              <a:cs typeface="Arial" pitchFamily="34"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0177226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0F10E878-5F46-4362-8987-14C5E43591B7}" type="slidenum">
              <a:rPr lang="en-US" smtClean="0"/>
              <a:pPr/>
              <a:t>96</a:t>
            </a:fld>
            <a:endParaRPr lang="en-US" smtClean="0"/>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127991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92848363-0C5B-4C58-881A-0E88F7096746}" type="slidenum">
              <a:rPr lang="en-US" smtClean="0"/>
              <a:pPr/>
              <a:t>97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769532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918979FD-D933-42A0-81BB-2E8A8699C39F}" type="slidenum">
              <a:rPr lang="en-US" smtClean="0"/>
              <a:pPr/>
              <a:t>98</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467589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endParaRPr lang="en-US" smtClean="0"/>
          </a:p>
        </p:txBody>
      </p:sp>
      <p:sp>
        <p:nvSpPr>
          <p:cNvPr id="237572" name="Slide Number Placeholder 3"/>
          <p:cNvSpPr>
            <a:spLocks noGrp="1"/>
          </p:cNvSpPr>
          <p:nvPr>
            <p:ph type="sldNum" sz="quarter" idx="5"/>
          </p:nvPr>
        </p:nvSpPr>
        <p:spPr>
          <a:noFill/>
        </p:spPr>
        <p:txBody>
          <a:bodyPr/>
          <a:lstStyle/>
          <a:p>
            <a:fld id="{C09DC673-4B7B-4588-BD48-A1BC5D1FA86B}" type="slidenum">
              <a:rPr lang="en-US" smtClean="0"/>
              <a:pPr/>
              <a:t>99</a:t>
            </a:fld>
            <a:endParaRPr lang="en-US" smtClean="0"/>
          </a:p>
        </p:txBody>
      </p:sp>
    </p:spTree>
    <p:extLst>
      <p:ext uri="{BB962C8B-B14F-4D97-AF65-F5344CB8AC3E}">
        <p14:creationId xmlns:p14="http://schemas.microsoft.com/office/powerpoint/2010/main" val="109509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6DB3FB18-0DDF-485E-B5EE-2537E208C7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C3EE849-8A31-426A-94AF-3EA29A12CB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E69386F-08E6-408F-BE3E-6A1D78CE1ED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9646053-986A-4F02-8044-597439545D6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38200" y="342900"/>
            <a:ext cx="7772400" cy="11049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752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752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3886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00600" y="3886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5E7968E-BD2B-4E0F-9366-D3761E8EA40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752600"/>
            <a:ext cx="7772400" cy="4114800"/>
          </a:xfrm>
        </p:spPr>
        <p:txBody>
          <a:bodyPr/>
          <a:lstStyle/>
          <a:p>
            <a:pPr lvl="0"/>
            <a:endParaRPr lang="en-US" noProof="0" smtClean="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0804F8D-EADB-41D1-AE3D-F3D8D212DEB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grpSp>
      </p:grpSp>
      <p:sp>
        <p:nvSpPr>
          <p:cNvPr id="56336"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5633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atin typeface="Times New Roman" pitchFamily="18" charset="0"/>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atin typeface="Times New Roman" pitchFamily="18" charset="0"/>
              </a:defRPr>
            </a:lvl1pPr>
          </a:lstStyle>
          <a:p>
            <a:pPr>
              <a:defRPr/>
            </a:pPr>
            <a:r>
              <a:rPr lang="en-US"/>
              <a:t>Kolnik &amp; Farhat</a:t>
            </a:r>
          </a:p>
        </p:txBody>
      </p:sp>
      <p:sp>
        <p:nvSpPr>
          <p:cNvPr id="20" name="Rectangle 20"/>
          <p:cNvSpPr>
            <a:spLocks noGrp="1" noChangeArrowheads="1"/>
          </p:cNvSpPr>
          <p:nvPr>
            <p:ph type="sldNum" sz="quarter" idx="12"/>
          </p:nvPr>
        </p:nvSpPr>
        <p:spPr/>
        <p:txBody>
          <a:bodyPr/>
          <a:lstStyle>
            <a:lvl1pPr>
              <a:defRPr>
                <a:latin typeface="Times New Roman" pitchFamily="18" charset="0"/>
              </a:defRPr>
            </a:lvl1pPr>
          </a:lstStyle>
          <a:p>
            <a:pPr>
              <a:defRPr/>
            </a:pPr>
            <a:fld id="{86EEB691-69D4-44A1-A316-C449B8C1C26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r>
              <a:rPr lang="en-US"/>
              <a:t>Kolnik &amp; Farhat</a:t>
            </a:r>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B3C11032-E41C-405E-BEBF-4E6E2A3EB17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r>
              <a:rPr lang="en-US"/>
              <a:t>Kolnik &amp; Farhat</a:t>
            </a:r>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82FF1482-2897-40A2-9B17-85AAF3716BB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r>
              <a:rPr lang="en-US"/>
              <a:t>Kolnik &amp; Farhat</a:t>
            </a:r>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52EA4D4C-4CBB-4381-8CAE-C907E8FCE34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pPr>
              <a:defRPr/>
            </a:pPr>
            <a:r>
              <a:rPr lang="en-US"/>
              <a:t>Kolnik &amp; Farhat</a:t>
            </a:r>
          </a:p>
        </p:txBody>
      </p:sp>
      <p:sp>
        <p:nvSpPr>
          <p:cNvPr id="9" name="Slide Number Placeholder 8"/>
          <p:cNvSpPr>
            <a:spLocks noGrp="1"/>
          </p:cNvSpPr>
          <p:nvPr>
            <p:ph type="sldNum" sz="quarter" idx="12"/>
          </p:nvPr>
        </p:nvSpPr>
        <p:spPr/>
        <p:txBody>
          <a:bodyPr/>
          <a:lstStyle>
            <a:lvl1pPr>
              <a:defRPr>
                <a:latin typeface="Times New Roman" pitchFamily="18" charset="0"/>
              </a:defRPr>
            </a:lvl1pPr>
          </a:lstStyle>
          <a:p>
            <a:pPr>
              <a:defRPr/>
            </a:pPr>
            <a:fld id="{15692331-B070-4D5C-B77E-FB4057FEB2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CB018EC-DBEA-4896-B7C0-8A0B549F7F7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pPr>
              <a:defRPr/>
            </a:pPr>
            <a:r>
              <a:rPr lang="en-US"/>
              <a:t>Kolnik &amp; Farhat</a:t>
            </a:r>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pPr>
              <a:defRPr/>
            </a:pPr>
            <a:fld id="{654373E6-2E54-4A3F-AD7A-7858B98B8B8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pPr>
              <a:defRPr/>
            </a:pPr>
            <a:r>
              <a:rPr lang="en-US"/>
              <a:t>Kolnik &amp; Farhat</a:t>
            </a:r>
          </a:p>
        </p:txBody>
      </p:sp>
      <p:sp>
        <p:nvSpPr>
          <p:cNvPr id="4" name="Slide Number Placeholder 3"/>
          <p:cNvSpPr>
            <a:spLocks noGrp="1"/>
          </p:cNvSpPr>
          <p:nvPr>
            <p:ph type="sldNum" sz="quarter" idx="12"/>
          </p:nvPr>
        </p:nvSpPr>
        <p:spPr/>
        <p:txBody>
          <a:bodyPr/>
          <a:lstStyle>
            <a:lvl1pPr>
              <a:defRPr>
                <a:latin typeface="Times New Roman" pitchFamily="18" charset="0"/>
              </a:defRPr>
            </a:lvl1pPr>
          </a:lstStyle>
          <a:p>
            <a:pPr>
              <a:defRPr/>
            </a:pPr>
            <a:fld id="{167B818D-3CA2-481A-B82D-5B700C83F3E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r>
              <a:rPr lang="en-US"/>
              <a:t>Kolnik &amp; Farhat</a:t>
            </a:r>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FFFF7D43-85A5-45C9-8765-D491145AED4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r>
              <a:rPr lang="en-US"/>
              <a:t>Kolnik &amp; Farhat</a:t>
            </a:r>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C25B94FA-3215-4356-A20F-42DBF9AD435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r>
              <a:rPr lang="en-US"/>
              <a:t>Kolnik &amp; Farhat</a:t>
            </a:r>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67F940C1-435E-4214-AE2D-2E83E6B470C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r>
              <a:rPr lang="en-US"/>
              <a:t>Kolnik &amp; Farhat</a:t>
            </a:r>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60B9BC0D-2144-4AD7-95D3-6A8DA3BC707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pPr>
              <a:defRPr/>
            </a:pPr>
            <a:r>
              <a:rPr lang="en-US"/>
              <a:t>Kolnik &amp; Farhat</a:t>
            </a:r>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pPr>
              <a:defRPr/>
            </a:pPr>
            <a:fld id="{D70C252B-B165-4D6B-8F19-6E302B0DB33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2AC6DF5-BB37-4F95-84FB-2E676531151F}" type="datetimeFigureOut">
              <a:rPr lang="en-US"/>
              <a:pPr>
                <a:defRPr/>
              </a:pPr>
              <a:t>11/29/2016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950A1C-5BA5-4C51-973B-957D2039668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F62AAB-8E88-4C80-A0C1-0E5E5D346C88}" type="datetimeFigureOut">
              <a:rPr lang="en-US"/>
              <a:pPr>
                <a:defRPr/>
              </a:pPr>
              <a:t>11/29/2016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C67C9D-D841-4507-BAED-757948A3F09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1C8876-8966-4A3A-A326-902F4CBD5492}" type="datetimeFigureOut">
              <a:rPr lang="en-US"/>
              <a:pPr>
                <a:defRPr/>
              </a:pPr>
              <a:t>11/29/2016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CB2BE-652A-4260-8D4C-FFB439F7FF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eaLnBrk="0" hangingPunct="0">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eaLnBrk="0" hangingPunct="0">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5B1D6642-2679-45A0-9DC2-086DC04E45F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4E2537-EF1C-4497-9E72-D640F157F641}" type="datetimeFigureOut">
              <a:rPr lang="en-US"/>
              <a:pPr>
                <a:defRPr/>
              </a:pPr>
              <a:t>11/29/2016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742C4F-80A0-48D7-B628-3DFE56F0595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E520B8-7126-45CD-B77B-7C69A477028C}" type="datetimeFigureOut">
              <a:rPr lang="en-US"/>
              <a:pPr>
                <a:defRPr/>
              </a:pPr>
              <a:t>11/29/2016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3EEC18-B981-4C73-90AA-79310EAE3AB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BE0CAE-EBDA-4DBE-92F7-0CAE401C6165}" type="datetimeFigureOut">
              <a:rPr lang="en-US"/>
              <a:pPr>
                <a:defRPr/>
              </a:pPr>
              <a:t>11/29/2016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599750-FDF0-4105-8122-E039D7C35A0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2CA9C9-4153-4D17-BDDF-73C261926981}" type="datetimeFigureOut">
              <a:rPr lang="en-US"/>
              <a:pPr>
                <a:defRPr/>
              </a:pPr>
              <a:t>11/29/2016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4F66AB-4855-4ECC-8D8D-04424C6AB3C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BCC866-BBCC-4840-BDFA-CF0E1FFBC2A0}" type="datetimeFigureOut">
              <a:rPr lang="en-US"/>
              <a:pPr>
                <a:defRPr/>
              </a:pPr>
              <a:t>11/29/2016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AB52D4-5AE4-49DF-A131-61B770216B3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CCE984-09B2-43A5-9C6B-8DA2D5EFC965}" type="datetimeFigureOut">
              <a:rPr lang="en-US"/>
              <a:pPr>
                <a:defRPr/>
              </a:pPr>
              <a:t>11/29/2016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3D4EEF-89D6-4F0B-A470-02FCB863F89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5A9F08-709B-426A-84A4-D3C4ED935050}" type="datetimeFigureOut">
              <a:rPr lang="en-US"/>
              <a:pPr>
                <a:defRPr/>
              </a:pPr>
              <a:t>11/29/2016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4B2DA9-1D09-46EE-8D37-D4BFAE89E8E8}"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55CEAB-6868-4793-9833-2FE6CCAA7D40}" type="datetimeFigureOut">
              <a:rPr lang="en-US"/>
              <a:pPr>
                <a:defRPr/>
              </a:pPr>
              <a:t>11/29/2016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E58B38-5122-4B46-A880-98B86341E3A8}"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Times New Roman" pitchFamily="18" charset="0"/>
              </a:defRPr>
            </a:lvl1pPr>
          </a:lstStyle>
          <a:p>
            <a:pPr>
              <a:defRPr/>
            </a:pPr>
            <a:fld id="{D4438E21-BA3D-4626-8C23-CA230A875D29}" type="datetime1">
              <a:rPr lang="en-US"/>
              <a:pPr>
                <a:defRPr/>
              </a:pPr>
              <a:t>11/29/2016</a:t>
            </a:fld>
            <a:endParaRPr lang="en-US"/>
          </a:p>
        </p:txBody>
      </p:sp>
      <p:sp>
        <p:nvSpPr>
          <p:cNvPr id="5" name="Footer Placeholder 18"/>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Times New Roman" pitchFamily="18" charset="0"/>
              </a:defRPr>
            </a:lvl1pPr>
          </a:lstStyle>
          <a:p>
            <a:pPr>
              <a:defRPr/>
            </a:pPr>
            <a:r>
              <a:rPr lang="en-US"/>
              <a:t>Farhat</a:t>
            </a:r>
          </a:p>
        </p:txBody>
      </p:sp>
      <p:sp>
        <p:nvSpPr>
          <p:cNvPr id="6" name="Slide Number Placeholder 26"/>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Times New Roman" pitchFamily="18" charset="0"/>
              </a:defRPr>
            </a:lvl1pPr>
          </a:lstStyle>
          <a:p>
            <a:pPr>
              <a:defRPr/>
            </a:pPr>
            <a:fld id="{ED0606A0-ACCC-4457-A2B2-BE98726E07A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CEB9775E-FC58-4F28-BEF6-0AE2B9D8A2E3}" type="datetime1">
              <a:rPr lang="en-US"/>
              <a:pPr>
                <a:defRPr/>
              </a:pPr>
              <a:t>11/29/2016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Farhat</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C49C88F-A291-447A-9BD2-0EB785A9251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716512F-5CC4-4D59-A91F-CE6E3FE3E71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Times New Roman" pitchFamily="18" charset="0"/>
              </a:defRPr>
            </a:lvl1pPr>
          </a:lstStyle>
          <a:p>
            <a:pPr>
              <a:defRPr/>
            </a:pPr>
            <a:fld id="{6EB7A8E7-8F6F-4808-8218-2C58FBF45BF0}" type="datetime1">
              <a:rPr lang="en-US"/>
              <a:pPr>
                <a:defRPr/>
              </a:pPr>
              <a:t>11/29/2016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Times New Roman" pitchFamily="18" charset="0"/>
              </a:defRPr>
            </a:lvl1pPr>
          </a:lstStyle>
          <a:p>
            <a:pPr>
              <a:defRPr/>
            </a:pPr>
            <a:r>
              <a:rPr lang="en-US"/>
              <a:t>Farhat</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Times New Roman" pitchFamily="18" charset="0"/>
              </a:defRPr>
            </a:lvl1pPr>
          </a:lstStyle>
          <a:p>
            <a:pPr>
              <a:defRPr/>
            </a:pPr>
            <a:fld id="{A2157366-5F4D-439C-B61D-309E49030BB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9E80C5F-70E5-4C50-BABA-261BC0BF9DBF}" type="datetime1">
              <a:rPr lang="en-US"/>
              <a:pPr>
                <a:defRPr/>
              </a:pPr>
              <a:t>11/29/2016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Farhat</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BA2A0D6C-01E9-452D-9FE1-BFA09AC645EB}"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514D6BD9-FCF6-4907-A9E1-240361EACBD0}" type="datetime1">
              <a:rPr lang="en-US"/>
              <a:pPr>
                <a:defRPr/>
              </a:pPr>
              <a:t>11/29/2016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Farhat</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430F4251-F9F3-4BE4-A3B3-C9E1B4724892}"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451312E-DAA8-4664-B4CE-225D12EE4DCE}" type="datetime1">
              <a:rPr lang="en-US"/>
              <a:pPr>
                <a:defRPr/>
              </a:pPr>
              <a:t>11/29/2016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Farhat</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B23B3813-C955-455D-9FB5-1C0C7DCB648E}"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0E67D10-12FC-4222-8489-C04D6F3C9E31}" type="datetime1">
              <a:rPr lang="en-US"/>
              <a:pPr>
                <a:defRPr/>
              </a:pPr>
              <a:t>11/29/2016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Farhat</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3F4EDC7-5B9D-4336-A271-4CBB022DD6E5}"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C499EA56-FA16-4976-8332-E48574CFCB75}" type="datetime1">
              <a:rPr lang="en-US"/>
              <a:pPr>
                <a:defRPr/>
              </a:pPr>
              <a:t>11/29/2016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Farhat</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EFB11FAE-21AF-410A-87C5-190ADD6C2465}"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47BDB2B9-8DDB-4F02-B7DF-09AC8A7B9B43}" type="datetime1">
              <a:rPr lang="en-US"/>
              <a:pPr>
                <a:defRPr/>
              </a:pPr>
              <a:t>11/29/2016</a:t>
            </a:fld>
            <a:endParaRPr lang="en-US"/>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Farhat</a:t>
            </a:r>
          </a:p>
        </p:txBody>
      </p:sp>
      <p:sp>
        <p:nvSpPr>
          <p:cNvPr id="11" name="Slide Number Placeholder 6"/>
          <p:cNvSpPr>
            <a:spLocks noGrp="1"/>
          </p:cNvSpPr>
          <p:nvPr>
            <p:ph type="sldNum" sz="quarter" idx="12"/>
          </p:nvPr>
        </p:nvSpPr>
        <p:spPr>
          <a:xfrm>
            <a:off x="8077200" y="6356350"/>
            <a:ext cx="609600" cy="365125"/>
          </a:xfrm>
        </p:spPr>
        <p:txBody>
          <a:bodyPr/>
          <a:lstStyle>
            <a:lvl1pPr fontAlgn="base">
              <a:spcBef>
                <a:spcPct val="0"/>
              </a:spcBef>
              <a:spcAft>
                <a:spcPct val="0"/>
              </a:spcAft>
              <a:defRPr>
                <a:latin typeface="Times New Roman" pitchFamily="18" charset="0"/>
              </a:defRPr>
            </a:lvl1pPr>
          </a:lstStyle>
          <a:p>
            <a:pPr>
              <a:defRPr/>
            </a:pPr>
            <a:fld id="{125BBCD7-87A8-4611-A1F3-A732618E692A}"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7DB77BA-78A2-47CD-B232-381687648638}" type="datetime1">
              <a:rPr lang="en-US"/>
              <a:pPr>
                <a:defRPr/>
              </a:pPr>
              <a:t>11/29/2016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Farhat</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979DB780-0362-4FA7-B65B-EF49156D2057}"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4E1D8A30-462F-455D-BD70-9FF404A47972}" type="datetime1">
              <a:rPr lang="en-US"/>
              <a:pPr>
                <a:defRPr/>
              </a:pPr>
              <a:t>11/29/2016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Farhat</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FC8E9C12-CBE0-447E-9130-146926BAC643}"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0785834E-75AC-4818-A440-9300BE7A76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5BF8654C-2FF6-414C-845D-D64F098CF5E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2E00497-8510-4E94-8B80-6B4BAA9003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62970B47-4302-4360-8CB1-CAFB4F72F2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1EDD2A5-F126-461A-9241-5C98A107E2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06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896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06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896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06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896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918B8A36-BE11-4FE2-80EF-742278FDEF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7180"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CD942CD4-1C5D-44B8-BA1E-6882C477849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83" r:id="rId1"/>
    <p:sldLayoutId id="2147484064" r:id="rId2"/>
    <p:sldLayoutId id="2147484084" r:id="rId3"/>
    <p:sldLayoutId id="2147484085" r:id="rId4"/>
    <p:sldLayoutId id="2147484086" r:id="rId5"/>
    <p:sldLayoutId id="2147484065" r:id="rId6"/>
    <p:sldLayoutId id="2147484087" r:id="rId7"/>
    <p:sldLayoutId id="2147484066" r:id="rId8"/>
    <p:sldLayoutId id="2147484088" r:id="rId9"/>
    <p:sldLayoutId id="2147484067" r:id="rId10"/>
    <p:sldLayoutId id="2147484068" r:id="rId11"/>
    <p:sldLayoutId id="2147484069" r:id="rId12"/>
    <p:sldLayoutId id="2147484070" r:id="rId13"/>
    <p:sldLayoutId id="2147484071" r:id="rId14"/>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6350"/>
            <a:ext cx="9140825" cy="6851650"/>
            <a:chOff x="0" y="4"/>
            <a:chExt cx="5758" cy="4316"/>
          </a:xfrm>
        </p:grpSpPr>
        <p:sp>
          <p:nvSpPr>
            <p:cNvPr id="552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553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grpSp>
          <p:nvGrpSpPr>
            <p:cNvPr id="8202" name="Group 5"/>
            <p:cNvGrpSpPr>
              <a:grpSpLocks/>
            </p:cNvGrpSpPr>
            <p:nvPr userDrawn="1"/>
          </p:nvGrpSpPr>
          <p:grpSpPr bwMode="auto">
            <a:xfrm>
              <a:off x="0" y="4"/>
              <a:ext cx="5758" cy="4316"/>
              <a:chOff x="0" y="4"/>
              <a:chExt cx="5758" cy="4316"/>
            </a:xfrm>
          </p:grpSpPr>
          <p:sp>
            <p:nvSpPr>
              <p:cNvPr id="553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553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553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553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553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553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553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553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sp>
            <p:nvSpPr>
              <p:cNvPr id="553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sz="1800">
                  <a:solidFill>
                    <a:srgbClr val="FFFFFF"/>
                  </a:solidFill>
                  <a:latin typeface="Tahoma" pitchFamily="34" charset="0"/>
                </a:endParaRPr>
              </a:p>
            </p:txBody>
          </p:sp>
        </p:grpSp>
      </p:grpSp>
      <p:sp>
        <p:nvSpPr>
          <p:cNvPr id="553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3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Tahoma" pitchFamily="34" charset="0"/>
              </a:defRPr>
            </a:lvl1pPr>
          </a:lstStyle>
          <a:p>
            <a:pPr>
              <a:defRPr/>
            </a:pPr>
            <a:endParaRPr lang="en-US"/>
          </a:p>
        </p:txBody>
      </p:sp>
      <p:sp>
        <p:nvSpPr>
          <p:cNvPr id="553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Tahoma" pitchFamily="34" charset="0"/>
              </a:defRPr>
            </a:lvl1pPr>
          </a:lstStyle>
          <a:p>
            <a:pPr>
              <a:defRPr/>
            </a:pPr>
            <a:r>
              <a:rPr lang="en-US"/>
              <a:t>Kolnik &amp; Farhat</a:t>
            </a:r>
          </a:p>
        </p:txBody>
      </p:sp>
      <p:sp>
        <p:nvSpPr>
          <p:cNvPr id="553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Tahoma" pitchFamily="34" charset="0"/>
              </a:defRPr>
            </a:lvl1pPr>
          </a:lstStyle>
          <a:p>
            <a:pPr>
              <a:defRPr/>
            </a:pPr>
            <a:fld id="{4AC2BD14-86E4-40CE-B07E-AA51ADA91A9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Lst>
  <p:hf sldNum="0" hd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4FC2E76-CCB2-40A0-90EF-8ACEAC344C0C}" type="datetimeFigureOut">
              <a:rPr lang="en-US"/>
              <a:pPr>
                <a:defRPr/>
              </a:pPr>
              <a:t>11/29/2016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D7447BF-344B-4136-98F8-C2575E669B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Constantia"/>
            </a:endParaRPr>
          </a:p>
        </p:txBody>
      </p:sp>
      <p:sp>
        <p:nvSpPr>
          <p:cNvPr id="1024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4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a:defRPr>
            </a:lvl1pPr>
          </a:lstStyle>
          <a:p>
            <a:pPr>
              <a:defRPr/>
            </a:pPr>
            <a:fld id="{630808CF-A17B-4001-9B2C-0A3F18CED333}" type="datetime1">
              <a:rPr lang="en-US"/>
              <a:pPr>
                <a:defRPr/>
              </a:pPr>
              <a:t>11/29/2016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a:defRPr>
            </a:lvl1pPr>
          </a:lstStyle>
          <a:p>
            <a:pPr>
              <a:defRPr/>
            </a:pPr>
            <a:r>
              <a:rPr lang="en-US"/>
              <a:t>Farhat</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4617B">
                    <a:shade val="90000"/>
                  </a:srgbClr>
                </a:solidFill>
                <a:latin typeface="Constantia"/>
              </a:defRPr>
            </a:lvl1pPr>
          </a:lstStyle>
          <a:p>
            <a:pPr>
              <a:defRPr/>
            </a:pPr>
            <a:fld id="{60976E06-8BE4-4923-B57D-35E26DCB5C07}" type="slidenum">
              <a:rPr lang="en-US"/>
              <a:pPr>
                <a:defRPr/>
              </a:pPr>
              <a:t>‹#›</a:t>
            </a:fld>
            <a:endParaRPr lang="en-US"/>
          </a:p>
        </p:txBody>
      </p:sp>
      <p:grpSp>
        <p:nvGrpSpPr>
          <p:cNvPr id="1024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Constantia"/>
              </a:endParaRPr>
            </a:p>
          </p:txBody>
        </p:sp>
      </p:gr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video" Target="file:///C:\Users\DMessinger.DMESS_LENDER-LT\Desktop\IJA%20in%20ESCS.wmv" TargetMode="Externa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file:///C:\Documents%20and%20Settings\dmessinger\Local%20Settings\Temporary%20Internet%20Files\OLK18\talk%20resources\609_12_ANTSM.avi" TargetMode="External"/><Relationship Id="rId7" Type="http://schemas.openxmlformats.org/officeDocument/2006/relationships/comments" Target="../comments/comment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video" Target="file:///C:\Users\DMessinger.DMESS_LENDER-LT\Documents\current_talks\segment7hugesmileshared.avi" TargetMode="External"/><Relationship Id="rId5" Type="http://schemas.openxmlformats.org/officeDocument/2006/relationships/comments" Target="../comments/comment8.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omments" Target="../comments/commen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ideo" Target="file:///\\Datastore\groups\DMLab\Personal_Folders\LISA\RJA%20look%20trials.mpg"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video" Target="file:///C:\Documents%20and%20Settings\libanez\Desktop\ESCS%20Training\Pictures%20and%20video%20examples\Video%20examples\IJA%20alternate,%20autism.mpg" TargetMode="External"/><Relationship Id="rId7" Type="http://schemas.openxmlformats.org/officeDocument/2006/relationships/image" Target="../media/image26.png"/><Relationship Id="rId2" Type="http://schemas.openxmlformats.org/officeDocument/2006/relationships/video" Target="file:///C:\Documents%20and%20Settings\libanez\Desktop\ESCS%20Training\Pictures%20and%20video%20examples\Video%20examples\IJA%20alternate,%20Down%20Syndrome.mpg" TargetMode="External"/><Relationship Id="rId1" Type="http://schemas.openxmlformats.org/officeDocument/2006/relationships/video" Target="file:///C:\Documents%20and%20Settings\libanez\Desktop\ESCS%20Training\Pictures%20and%20video%20examples\Video%20examples\IJA%20alternate.mpg" TargetMode="External"/><Relationship Id="rId6" Type="http://schemas.openxmlformats.org/officeDocument/2006/relationships/image" Target="../media/image25.png"/><Relationship Id="rId5" Type="http://schemas.openxmlformats.org/officeDocument/2006/relationships/notesSlide" Target="../notesSlides/notesSlide67.xml"/><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75.xml"/><Relationship Id="rId7" Type="http://schemas.openxmlformats.org/officeDocument/2006/relationships/oleObject" Target="../embeddings/oleObject6.bin"/><Relationship Id="rId2" Type="http://schemas.openxmlformats.org/officeDocument/2006/relationships/slideLayout" Target="../slideLayouts/slideLayout16.xml"/><Relationship Id="rId1" Type="http://schemas.openxmlformats.org/officeDocument/2006/relationships/vmlDrawing" Target="../drawings/vmlDrawing5.vml"/><Relationship Id="rId6" Type="http://schemas.openxmlformats.org/officeDocument/2006/relationships/image" Target="../media/image28.emf"/><Relationship Id="rId5" Type="http://schemas.openxmlformats.org/officeDocument/2006/relationships/oleObject" Target="../embeddings/Microsoft_Excel_97-2003_Worksheet1.xls"/><Relationship Id="rId4" Type="http://schemas.openxmlformats.org/officeDocument/2006/relationships/oleObject" Target="../embeddings/oleObject5.bin"/><Relationship Id="rId9" Type="http://schemas.openxmlformats.org/officeDocument/2006/relationships/image" Target="../media/image29.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1.xml"/><Relationship Id="rId1" Type="http://schemas.openxmlformats.org/officeDocument/2006/relationships/video" Target="file:///C:\Documents%20and%20Settings\dmessinger\My%20Documents\emot\grants\presentations\current\114220-114315.AVI" TargetMode="External"/><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3" Type="http://schemas.openxmlformats.org/officeDocument/2006/relationships/hyperlink" Target="http://www.youtube.com/watch?v=MapnGqrY_jw&amp;feature=related" TargetMode="External"/><Relationship Id="rId2" Type="http://schemas.openxmlformats.org/officeDocument/2006/relationships/notesSlide" Target="../notesSlides/notesSlide78.xml"/><Relationship Id="rId1" Type="http://schemas.openxmlformats.org/officeDocument/2006/relationships/slideLayout" Target="../slideLayouts/slideLayout16.xml"/><Relationship Id="rId5" Type="http://schemas.openxmlformats.org/officeDocument/2006/relationships/image" Target="../media/image31.jpeg"/><Relationship Id="rId4" Type="http://schemas.openxmlformats.org/officeDocument/2006/relationships/hyperlink" Target="http://www.thechocolatereview.net/wp-content/uploads/2008/08/mars-milk-chocolate-mms.jpg"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8.xml"/></Relationships>
</file>

<file path=ppt/slides/_rels/slide8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9.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0.xml"/><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9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1.xml"/><Relationship Id="rId1" Type="http://schemas.openxmlformats.org/officeDocument/2006/relationships/slideLayout" Target="../slideLayouts/slideLayout28.xml"/><Relationship Id="rId4" Type="http://schemas.openxmlformats.org/officeDocument/2006/relationships/image" Target="../media/image40.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p:txBody>
          <a:bodyPr/>
          <a:lstStyle/>
          <a:p>
            <a:pPr eaLnBrk="1" fontAlgn="auto" hangingPunct="1">
              <a:spcAft>
                <a:spcPts val="0"/>
              </a:spcAft>
              <a:defRPr/>
            </a:pPr>
            <a:r>
              <a:rPr lang="en-US">
                <a:solidFill>
                  <a:schemeClr val="tx2">
                    <a:satMod val="200000"/>
                  </a:schemeClr>
                </a:solidFill>
              </a:rPr>
              <a:t>Joint Attention Development</a:t>
            </a:r>
            <a:endParaRPr lang="en-US" sz="3600">
              <a:solidFill>
                <a:schemeClr val="tx2">
                  <a:satMod val="200000"/>
                </a:schemeClr>
              </a:solidFill>
            </a:endParaRPr>
          </a:p>
        </p:txBody>
      </p:sp>
      <p:sp>
        <p:nvSpPr>
          <p:cNvPr id="1028" name="Rectangle 3"/>
          <p:cNvSpPr>
            <a:spLocks noGrp="1" noChangeArrowheads="1"/>
          </p:cNvSpPr>
          <p:nvPr>
            <p:ph type="subTitle" idx="1"/>
          </p:nvPr>
        </p:nvSpPr>
        <p:spPr>
          <a:xfrm>
            <a:off x="1371600" y="4495800"/>
            <a:ext cx="6400800" cy="1752600"/>
          </a:xfrm>
        </p:spPr>
        <p:txBody>
          <a:bodyPr/>
          <a:lstStyle/>
          <a:p>
            <a:pPr eaLnBrk="1" hangingPunct="1">
              <a:spcBef>
                <a:spcPct val="0"/>
              </a:spcBef>
            </a:pPr>
            <a:r>
              <a:rPr lang="en-US" sz="2400" smtClean="0"/>
              <a:t>Daniel Messinger, Ph.D.</a:t>
            </a:r>
          </a:p>
        </p:txBody>
      </p:sp>
      <p:graphicFrame>
        <p:nvGraphicFramePr>
          <p:cNvPr id="1026" name="Object 5"/>
          <p:cNvGraphicFramePr>
            <a:graphicFrameLocks noChangeAspect="1"/>
          </p:cNvGraphicFramePr>
          <p:nvPr/>
        </p:nvGraphicFramePr>
        <p:xfrm>
          <a:off x="2743200" y="1066800"/>
          <a:ext cx="3454400" cy="2590800"/>
        </p:xfrm>
        <a:graphic>
          <a:graphicData uri="http://schemas.openxmlformats.org/presentationml/2006/ole">
            <mc:AlternateContent xmlns:mc="http://schemas.openxmlformats.org/markup-compatibility/2006">
              <mc:Choice xmlns:v="urn:schemas-microsoft-com:vml" Requires="v">
                <p:oleObj spid="_x0000_s1045" r:id="rId4" imgW="3048426" imgH="2285714" progId="">
                  <p:embed/>
                </p:oleObj>
              </mc:Choice>
              <mc:Fallback>
                <p:oleObj r:id="rId4" imgW="3048426" imgH="2285714"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066800"/>
                        <a:ext cx="3454400" cy="259080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a:defRPr/>
            </a:pPr>
            <a:r>
              <a:rPr lang="en-US" dirty="0" smtClean="0"/>
              <a:t>Pragmatics: Infants acquire</a:t>
            </a:r>
            <a:endParaRPr lang="en-US" u="sng" dirty="0" smtClean="0"/>
          </a:p>
        </p:txBody>
      </p:sp>
      <p:sp>
        <p:nvSpPr>
          <p:cNvPr id="49156" name="Rectangle 3"/>
          <p:cNvSpPr>
            <a:spLocks noGrp="1" noChangeArrowheads="1"/>
          </p:cNvSpPr>
          <p:nvPr>
            <p:ph idx="1"/>
          </p:nvPr>
        </p:nvSpPr>
        <p:spPr/>
        <p:txBody>
          <a:bodyPr/>
          <a:lstStyle/>
          <a:p>
            <a:pPr>
              <a:lnSpc>
                <a:spcPct val="90000"/>
              </a:lnSpc>
            </a:pPr>
            <a:r>
              <a:rPr lang="en-US" sz="3200" dirty="0" smtClean="0"/>
              <a:t>40% of infant gestures are object requests</a:t>
            </a:r>
          </a:p>
          <a:p>
            <a:pPr lvl="1">
              <a:lnSpc>
                <a:spcPct val="90000"/>
              </a:lnSpc>
            </a:pPr>
            <a:r>
              <a:rPr lang="en-US" sz="2800" dirty="0" smtClean="0"/>
              <a:t>But only 10% of mother gestures are requests</a:t>
            </a:r>
          </a:p>
          <a:p>
            <a:pPr>
              <a:lnSpc>
                <a:spcPct val="90000"/>
              </a:lnSpc>
            </a:pPr>
            <a:r>
              <a:rPr lang="en-US" sz="3200" dirty="0" smtClean="0"/>
              <a:t>When mothers request objects, infants respond only 44% of the time</a:t>
            </a:r>
          </a:p>
          <a:p>
            <a:pPr lvl="1">
              <a:lnSpc>
                <a:spcPct val="90000"/>
              </a:lnSpc>
            </a:pPr>
            <a:r>
              <a:rPr lang="en-US" sz="2800" dirty="0" smtClean="0"/>
              <a:t>mothers respond to infant requests 83% of the time </a:t>
            </a:r>
          </a:p>
          <a:p>
            <a:pPr>
              <a:lnSpc>
                <a:spcPct val="90000"/>
              </a:lnSpc>
            </a:pPr>
            <a:r>
              <a:rPr lang="en-US" sz="3200" dirty="0" smtClean="0"/>
              <a:t>Maybe that’s why infants requested more than mothers</a:t>
            </a:r>
          </a:p>
        </p:txBody>
      </p:sp>
      <p:sp>
        <p:nvSpPr>
          <p:cNvPr id="4915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4FD1690-7967-4509-90B6-C226C56C93A1}"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4" name="Content Placeholder 2"/>
          <p:cNvSpPr>
            <a:spLocks noGrp="1"/>
          </p:cNvSpPr>
          <p:nvPr>
            <p:ph idx="1"/>
          </p:nvPr>
        </p:nvSpPr>
        <p:spPr>
          <a:xfrm>
            <a:off x="457200" y="304800"/>
            <a:ext cx="8229600" cy="6248400"/>
          </a:xfrm>
        </p:spPr>
        <p:txBody>
          <a:bodyPr/>
          <a:lstStyle/>
          <a:p>
            <a:pPr eaLnBrk="1" hangingPunct="1">
              <a:buFont typeface="Wingdings 2" pitchFamily="18" charset="2"/>
              <a:buNone/>
            </a:pPr>
            <a:r>
              <a:rPr lang="en-US" sz="1800" u="sng" smtClean="0"/>
              <a:t>Early Experience as a Risk Process</a:t>
            </a:r>
          </a:p>
          <a:p>
            <a:pPr eaLnBrk="1" hangingPunct="1"/>
            <a:r>
              <a:rPr lang="en-US" sz="1800" smtClean="0"/>
              <a:t>The social motivation hypothesis</a:t>
            </a:r>
          </a:p>
          <a:p>
            <a:pPr lvl="1" eaLnBrk="1" hangingPunct="1"/>
            <a:r>
              <a:rPr lang="en-US" sz="1600" smtClean="0"/>
              <a:t>core impairment in social motivation results in other ASD impairments</a:t>
            </a:r>
          </a:p>
          <a:p>
            <a:pPr lvl="1" eaLnBrk="1" hangingPunct="1"/>
            <a:r>
              <a:rPr lang="en-US" sz="1600" smtClean="0"/>
              <a:t>Indicated by lack of “social orienting,” focus on objects, not people</a:t>
            </a:r>
          </a:p>
          <a:p>
            <a:pPr lvl="1" eaLnBrk="1" hangingPunct="1"/>
            <a:r>
              <a:rPr lang="en-US" sz="1600" smtClean="0"/>
              <a:t>Brain regions that mediate social cognition affected</a:t>
            </a:r>
          </a:p>
          <a:p>
            <a:pPr lvl="1" eaLnBrk="1" hangingPunct="1"/>
            <a:r>
              <a:rPr lang="en-US" sz="1600" smtClean="0"/>
              <a:t>A result of lack of reward value of social stimuli (problems with dopamine system)</a:t>
            </a:r>
          </a:p>
          <a:p>
            <a:pPr eaLnBrk="1" hangingPunct="1"/>
            <a:r>
              <a:rPr lang="en-US" sz="1800" smtClean="0"/>
              <a:t>Early Environmental Enrichment</a:t>
            </a:r>
          </a:p>
          <a:p>
            <a:pPr lvl="1" eaLnBrk="1" hangingPunct="1"/>
            <a:r>
              <a:rPr lang="en-US" sz="1600" smtClean="0"/>
              <a:t>Affects brain development /neural plasticity in animals</a:t>
            </a:r>
          </a:p>
          <a:p>
            <a:pPr lvl="1" eaLnBrk="1" hangingPunct="1"/>
            <a:r>
              <a:rPr lang="en-US" sz="1600" smtClean="0"/>
              <a:t>Improved learning, memory, exploration, habituation, etc</a:t>
            </a:r>
          </a:p>
          <a:p>
            <a:pPr lvl="1" eaLnBrk="1" hangingPunct="1"/>
            <a:r>
              <a:rPr lang="en-US" sz="1600" smtClean="0"/>
              <a:t>Offsets effects of earlier environmental stressors</a:t>
            </a:r>
          </a:p>
          <a:p>
            <a:pPr lvl="1" eaLnBrk="1" hangingPunct="1"/>
            <a:r>
              <a:rPr lang="en-US" sz="1600" smtClean="0"/>
              <a:t>Might be able to change course of brain and behavioral development in infants at risk for ASD</a:t>
            </a:r>
          </a:p>
          <a:p>
            <a:pPr lvl="1" eaLnBrk="1" hangingPunct="1"/>
            <a:endParaRPr lang="en-US" sz="1400" smtClean="0"/>
          </a:p>
          <a:p>
            <a:pPr eaLnBrk="1" hangingPunct="1">
              <a:buFont typeface="Wingdings 2" pitchFamily="18" charset="2"/>
              <a:buNone/>
            </a:pPr>
            <a:r>
              <a:rPr lang="en-US" sz="1800" u="sng" smtClean="0"/>
              <a:t>Interventions</a:t>
            </a:r>
          </a:p>
          <a:p>
            <a:pPr eaLnBrk="1" hangingPunct="1"/>
            <a:r>
              <a:rPr lang="en-US" sz="1800" smtClean="0"/>
              <a:t>Early intensive interventions with preschoolers - substantial improvements </a:t>
            </a:r>
          </a:p>
          <a:p>
            <a:pPr eaLnBrk="1" hangingPunct="1"/>
            <a:r>
              <a:rPr lang="en-US" sz="1800" smtClean="0"/>
              <a:t>Infant and toddler interventions being developed (Early Start Denver Model)</a:t>
            </a:r>
          </a:p>
          <a:p>
            <a:pPr eaLnBrk="1" hangingPunct="1"/>
            <a:r>
              <a:rPr lang="en-US" sz="1800" smtClean="0"/>
              <a:t>Impact on brain function/organization</a:t>
            </a:r>
          </a:p>
          <a:p>
            <a:pPr lvl="1" eaLnBrk="1" hangingPunct="1"/>
            <a:r>
              <a:rPr lang="en-US" sz="1600" smtClean="0"/>
              <a:t>Brain-based measures: EEG coherence (cortical connectivity) </a:t>
            </a:r>
          </a:p>
          <a:p>
            <a:pPr eaLnBrk="1" hangingPunct="1"/>
            <a:r>
              <a:rPr lang="en-US" sz="1800" smtClean="0"/>
              <a:t>Enhancing parent-child interactions</a:t>
            </a:r>
          </a:p>
          <a:p>
            <a:pPr lvl="1" eaLnBrk="1" hangingPunct="1"/>
            <a:r>
              <a:rPr lang="en-US" sz="1600" smtClean="0"/>
              <a:t>Joint attention, maternal sensitivity</a:t>
            </a:r>
          </a:p>
        </p:txBody>
      </p:sp>
      <p:sp>
        <p:nvSpPr>
          <p:cNvPr id="125955"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a:r>
              <a:rPr lang="en-US" smtClean="0">
                <a:solidFill>
                  <a:srgbClr val="045C75"/>
                </a:solidFill>
              </a:rPr>
              <a:t>Farhat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Content Placeholder 2"/>
          <p:cNvSpPr>
            <a:spLocks noGrp="1"/>
          </p:cNvSpPr>
          <p:nvPr>
            <p:ph idx="1"/>
          </p:nvPr>
        </p:nvSpPr>
        <p:spPr>
          <a:xfrm>
            <a:off x="457200" y="304800"/>
            <a:ext cx="8229600" cy="5821363"/>
          </a:xfrm>
        </p:spPr>
        <p:txBody>
          <a:bodyPr/>
          <a:lstStyle/>
          <a:p>
            <a:pPr eaLnBrk="1" hangingPunct="1">
              <a:buFont typeface="Wingdings 2" pitchFamily="18" charset="2"/>
              <a:buNone/>
            </a:pPr>
            <a:r>
              <a:rPr lang="en-US" sz="1800" u="sng" smtClean="0"/>
              <a:t>Variability in Outcomes</a:t>
            </a:r>
          </a:p>
          <a:p>
            <a:pPr eaLnBrk="1" hangingPunct="1"/>
            <a:r>
              <a:rPr lang="en-US" sz="1800" smtClean="0"/>
              <a:t>Severity of risk factors:</a:t>
            </a:r>
          </a:p>
          <a:p>
            <a:pPr lvl="1" eaLnBrk="1" hangingPunct="1"/>
            <a:r>
              <a:rPr lang="en-US" sz="1400" smtClean="0"/>
              <a:t> </a:t>
            </a:r>
            <a:r>
              <a:rPr lang="en-US" sz="1600" smtClean="0"/>
              <a:t>influence range of neural plasticity, early interactions between child and environment, degree of normal social input from others</a:t>
            </a:r>
          </a:p>
          <a:p>
            <a:pPr eaLnBrk="1" hangingPunct="1"/>
            <a:r>
              <a:rPr lang="en-US" sz="1800" smtClean="0"/>
              <a:t>Treatment started before age 4 has better outcomes</a:t>
            </a:r>
          </a:p>
          <a:p>
            <a:pPr eaLnBrk="1" hangingPunct="1"/>
            <a:r>
              <a:rPr lang="en-US" sz="1800" smtClean="0"/>
              <a:t>Child Variables:</a:t>
            </a:r>
          </a:p>
          <a:p>
            <a:pPr lvl="1" eaLnBrk="1" hangingPunct="1"/>
            <a:r>
              <a:rPr lang="en-US" sz="1600" smtClean="0"/>
              <a:t>Social engagement, intellectual ability, prelinguistic/linguistic ability</a:t>
            </a:r>
          </a:p>
          <a:p>
            <a:pPr eaLnBrk="1" hangingPunct="1"/>
            <a:r>
              <a:rPr lang="en-US" sz="2000" smtClean="0"/>
              <a:t>Presence and severity of:</a:t>
            </a:r>
          </a:p>
          <a:p>
            <a:pPr lvl="1" eaLnBrk="1" hangingPunct="1"/>
            <a:r>
              <a:rPr lang="en-US" sz="1600" smtClean="0"/>
              <a:t>Core autism</a:t>
            </a:r>
          </a:p>
          <a:p>
            <a:pPr lvl="1" eaLnBrk="1" hangingPunct="1"/>
            <a:r>
              <a:rPr lang="en-US" sz="1600" smtClean="0"/>
              <a:t>Co-morbid mental retardation</a:t>
            </a:r>
          </a:p>
          <a:p>
            <a:pPr lvl="1" eaLnBrk="1" hangingPunct="1"/>
            <a:r>
              <a:rPr lang="en-US" sz="1600" smtClean="0"/>
              <a:t>Co-morbid language impairment</a:t>
            </a:r>
            <a:endParaRPr lang="en-US" sz="2000" smtClean="0"/>
          </a:p>
          <a:p>
            <a:pPr eaLnBrk="1" hangingPunct="1">
              <a:buFont typeface="Wingdings 2" pitchFamily="18" charset="2"/>
              <a:buNone/>
            </a:pPr>
            <a:r>
              <a:rPr lang="en-US" sz="2000" u="sng" smtClean="0"/>
              <a:t>Goals</a:t>
            </a:r>
          </a:p>
          <a:p>
            <a:pPr eaLnBrk="1" hangingPunct="1"/>
            <a:r>
              <a:rPr lang="en-US" sz="1800" smtClean="0"/>
              <a:t>Develop behavioral interventions for ASD</a:t>
            </a:r>
          </a:p>
          <a:p>
            <a:pPr eaLnBrk="1" hangingPunct="1"/>
            <a:r>
              <a:rPr lang="en-US" sz="1800" smtClean="0"/>
              <a:t>Develop interventions that eliminate or mitigate effects of genetic and environmental risk factors </a:t>
            </a:r>
          </a:p>
          <a:p>
            <a:pPr eaLnBrk="1" hangingPunct="1"/>
            <a:r>
              <a:rPr lang="en-US" sz="1800" smtClean="0"/>
              <a:t>ID other predictors by looking at treatment response</a:t>
            </a:r>
          </a:p>
          <a:p>
            <a:pPr eaLnBrk="1" hangingPunct="1"/>
            <a:r>
              <a:rPr lang="en-US" sz="1800" smtClean="0"/>
              <a:t>Tailor interventions to different subtypes of ASD</a:t>
            </a:r>
          </a:p>
          <a:p>
            <a:pPr lvl="1" eaLnBrk="1" hangingPunct="1"/>
            <a:endParaRPr lang="en-US" sz="1400" u="sng" smtClean="0"/>
          </a:p>
        </p:txBody>
      </p:sp>
      <p:sp>
        <p:nvSpPr>
          <p:cNvPr id="126979"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a:r>
              <a:rPr lang="en-US" smtClean="0">
                <a:solidFill>
                  <a:srgbClr val="045C75"/>
                </a:solidFill>
              </a:rPr>
              <a:t>Farhat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Theory of Mind Meta-Analysis:</a:t>
            </a:r>
            <a:br>
              <a:rPr lang="en-US">
                <a:solidFill>
                  <a:schemeClr val="tx2">
                    <a:satMod val="200000"/>
                  </a:schemeClr>
                </a:solidFill>
              </a:rPr>
            </a:br>
            <a:r>
              <a:rPr lang="en-US">
                <a:solidFill>
                  <a:schemeClr val="tx2">
                    <a:satMod val="200000"/>
                  </a:schemeClr>
                </a:solidFill>
              </a:rPr>
              <a:t>Autism and Mental Retardation</a:t>
            </a:r>
          </a:p>
        </p:txBody>
      </p:sp>
      <p:sp>
        <p:nvSpPr>
          <p:cNvPr id="134147" name="Rectangle 3"/>
          <p:cNvSpPr>
            <a:spLocks noGrp="1" noChangeArrowheads="1"/>
          </p:cNvSpPr>
          <p:nvPr>
            <p:ph idx="1"/>
          </p:nvPr>
        </p:nvSpPr>
        <p:spPr>
          <a:xfrm>
            <a:off x="914400" y="3200400"/>
            <a:ext cx="7772400" cy="4572000"/>
          </a:xfrm>
        </p:spPr>
        <p:txBody>
          <a:bodyPr/>
          <a:lstStyle/>
          <a:p>
            <a:pPr eaLnBrk="1" hangingPunct="1"/>
            <a:r>
              <a:rPr lang="en-US" smtClean="0"/>
              <a:t>Autistic children have impaired TOM</a:t>
            </a:r>
          </a:p>
          <a:p>
            <a:pPr eaLnBrk="1" hangingPunct="1"/>
            <a:r>
              <a:rPr lang="en-US" smtClean="0"/>
              <a:t>But so do MR children</a:t>
            </a:r>
          </a:p>
          <a:p>
            <a:pPr lvl="1" eaLnBrk="1" hangingPunct="1"/>
            <a:r>
              <a:rPr lang="en-US" smtClean="0"/>
              <a:t>Relative to other MR children, Downs children have relatively unaffected TOM abilities</a:t>
            </a:r>
          </a:p>
        </p:txBody>
      </p:sp>
      <p:sp>
        <p:nvSpPr>
          <p:cNvPr id="13414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8CDD4FE-4B5E-457A-ADA0-96DEB8B86B6D}" type="slidenum">
              <a:rPr lang="en-US" smtClean="0"/>
              <a:pPr/>
              <a:t>102</a:t>
            </a:fld>
            <a:endParaRPr lang="en-US" smtClean="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a:t>
            </a:r>
            <a:r>
              <a:rPr lang="en-US" smtClean="0"/>
              <a:t>of Mind</a:t>
            </a:r>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1CB018EC-DBEA-4896-B7C0-8A0B549F7F71}" type="slidenum">
              <a:rPr lang="en-US" smtClean="0"/>
              <a:pPr>
                <a:defRPr/>
              </a:pPr>
              <a:t>103</a:t>
            </a:fld>
            <a:endParaRPr lang="en-US"/>
          </a:p>
        </p:txBody>
      </p:sp>
      <p:pic>
        <p:nvPicPr>
          <p:cNvPr id="2334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24013"/>
            <a:ext cx="8626482" cy="4807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17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22" name="Rectangle 1026"/>
          <p:cNvSpPr>
            <a:spLocks noGrp="1" noChangeArrowheads="1"/>
          </p:cNvSpPr>
          <p:nvPr>
            <p:ph type="title"/>
          </p:nvPr>
        </p:nvSpPr>
        <p:spPr/>
        <p:txBody>
          <a:bodyPr/>
          <a:lstStyle/>
          <a:p>
            <a:pPr eaLnBrk="1" fontAlgn="auto" hangingPunct="1">
              <a:spcAft>
                <a:spcPts val="0"/>
              </a:spcAft>
              <a:defRPr/>
            </a:pPr>
            <a:r>
              <a:rPr lang="en-US" sz="2800" dirty="0" smtClean="0"/>
              <a:t>Theory of mind (ToM) in autism</a:t>
            </a:r>
            <a:endParaRPr lang="en-US" sz="2800" dirty="0">
              <a:solidFill>
                <a:schemeClr val="tx2">
                  <a:satMod val="200000"/>
                </a:schemeClr>
              </a:solidFill>
            </a:endParaRPr>
          </a:p>
        </p:txBody>
      </p:sp>
      <p:sp>
        <p:nvSpPr>
          <p:cNvPr id="135171" name="Rectangle 1027"/>
          <p:cNvSpPr>
            <a:spLocks noGrp="1" noChangeArrowheads="1"/>
          </p:cNvSpPr>
          <p:nvPr>
            <p:ph idx="1"/>
          </p:nvPr>
        </p:nvSpPr>
        <p:spPr/>
        <p:txBody>
          <a:bodyPr/>
          <a:lstStyle/>
          <a:p>
            <a:pPr eaLnBrk="1" hangingPunct="1">
              <a:lnSpc>
                <a:spcPct val="90000"/>
              </a:lnSpc>
            </a:pPr>
            <a:r>
              <a:rPr lang="en-US" sz="2400" dirty="0" smtClean="0"/>
              <a:t>Individuals with autism and MR have impaired ToM abilities. </a:t>
            </a:r>
          </a:p>
          <a:p>
            <a:pPr lvl="1" eaLnBrk="1" hangingPunct="1">
              <a:lnSpc>
                <a:spcPct val="90000"/>
              </a:lnSpc>
            </a:pPr>
            <a:r>
              <a:rPr lang="en-US" sz="1800" dirty="0" smtClean="0"/>
              <a:t>Etiology of MR (i.e., Down's </a:t>
            </a:r>
            <a:r>
              <a:rPr lang="en-US" sz="1800" dirty="0" err="1" smtClean="0"/>
              <a:t>syndrome,is</a:t>
            </a:r>
            <a:r>
              <a:rPr lang="en-US" sz="1800" dirty="0" smtClean="0"/>
              <a:t> an important moderator. </a:t>
            </a:r>
          </a:p>
          <a:p>
            <a:pPr lvl="1" eaLnBrk="1" hangingPunct="1">
              <a:lnSpc>
                <a:spcPct val="90000"/>
              </a:lnSpc>
            </a:pPr>
            <a:r>
              <a:rPr lang="en-US" sz="1800" dirty="0" smtClean="0"/>
              <a:t>Chronological age (CA) and verbal mental age (VMA) of the normally developing children and CA, VMA, and performance mental age of individuals with MR, and type of matching between groups also moderators. </a:t>
            </a:r>
          </a:p>
          <a:p>
            <a:pPr eaLnBrk="1" hangingPunct="1">
              <a:lnSpc>
                <a:spcPct val="90000"/>
              </a:lnSpc>
            </a:pPr>
            <a:r>
              <a:rPr lang="en-US" sz="2400" dirty="0" smtClean="0"/>
              <a:t>Need to consider the specific etiology of comparison groups when studying abilities and impairments of individuals with autism and MR. </a:t>
            </a:r>
          </a:p>
          <a:p>
            <a:pPr lvl="4" eaLnBrk="1" hangingPunct="1">
              <a:lnSpc>
                <a:spcPct val="90000"/>
              </a:lnSpc>
            </a:pPr>
            <a:r>
              <a:rPr lang="en-US" sz="1200" dirty="0" smtClean="0"/>
              <a:t>Yirmiya, Nurit; </a:t>
            </a:r>
            <a:r>
              <a:rPr lang="en-US" sz="1200" dirty="0" err="1" smtClean="0"/>
              <a:t>Erel</a:t>
            </a:r>
            <a:r>
              <a:rPr lang="en-US" sz="1200" dirty="0" smtClean="0"/>
              <a:t>, </a:t>
            </a:r>
            <a:r>
              <a:rPr lang="en-US" sz="1200" dirty="0" err="1" smtClean="0"/>
              <a:t>Osnat</a:t>
            </a:r>
            <a:r>
              <a:rPr lang="en-US" sz="1200" dirty="0" smtClean="0"/>
              <a:t>; </a:t>
            </a:r>
            <a:r>
              <a:rPr lang="en-US" sz="1200" dirty="0" err="1" smtClean="0"/>
              <a:t>Shaked</a:t>
            </a:r>
            <a:r>
              <a:rPr lang="en-US" sz="1200" dirty="0" smtClean="0"/>
              <a:t>, Michal; </a:t>
            </a:r>
            <a:r>
              <a:rPr lang="en-US" sz="1200" dirty="0" err="1" smtClean="0"/>
              <a:t>Solomonica</a:t>
            </a:r>
            <a:r>
              <a:rPr lang="en-US" sz="1200" dirty="0" smtClean="0"/>
              <a:t>-Levi, Daphna . </a:t>
            </a:r>
            <a:r>
              <a:rPr lang="en-US" sz="1200" dirty="0" smtClean="0">
                <a:solidFill>
                  <a:schemeClr val="tx2">
                    <a:satMod val="200000"/>
                  </a:schemeClr>
                </a:solidFill>
              </a:rPr>
              <a:t>Meta-analyses comparing theory of mind abilities of individuals with autism, individuals with mental retardation, and normally developing individuals. </a:t>
            </a:r>
            <a:r>
              <a:rPr lang="en-US" sz="1200" dirty="0" smtClean="0"/>
              <a:t>Psychological Bulletin. 1998 Nov </a:t>
            </a:r>
            <a:r>
              <a:rPr lang="en-US" sz="1200" dirty="0" err="1" smtClean="0"/>
              <a:t>Vol</a:t>
            </a:r>
            <a:r>
              <a:rPr lang="en-US" sz="1200" dirty="0" smtClean="0"/>
              <a:t> 124(3) 283-307 </a:t>
            </a:r>
          </a:p>
          <a:p>
            <a:pPr eaLnBrk="1" hangingPunct="1">
              <a:lnSpc>
                <a:spcPct val="90000"/>
              </a:lnSpc>
            </a:pPr>
            <a:endParaRPr lang="en-US" sz="1800" dirty="0" smtClean="0"/>
          </a:p>
        </p:txBody>
      </p:sp>
      <p:sp>
        <p:nvSpPr>
          <p:cNvPr id="13517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FE0A001-F43C-4889-A79E-5ED1D4B86A00}" type="slidenum">
              <a:rPr lang="en-US" smtClean="0"/>
              <a:pPr/>
              <a:t>104</a:t>
            </a:fld>
            <a:endParaRPr lang="en-US" smtClean="0"/>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fontAlgn="auto" hangingPunct="1">
              <a:spcAft>
                <a:spcPts val="0"/>
              </a:spcAft>
              <a:defRPr/>
            </a:pPr>
            <a:r>
              <a:rPr lang="en-US" sz="3200">
                <a:solidFill>
                  <a:schemeClr val="tx2">
                    <a:satMod val="200000"/>
                  </a:schemeClr>
                </a:solidFill>
                <a:cs typeface="Times New Roman" pitchFamily="18" charset="0"/>
              </a:rPr>
              <a:t>Understanding mind and emotion by talking to your friends</a:t>
            </a:r>
            <a:endParaRPr lang="en-US">
              <a:solidFill>
                <a:schemeClr val="tx2">
                  <a:satMod val="200000"/>
                </a:schemeClr>
              </a:solidFill>
            </a:endParaRPr>
          </a:p>
        </p:txBody>
      </p:sp>
      <p:sp>
        <p:nvSpPr>
          <p:cNvPr id="136195" name="Rectangle 3"/>
          <p:cNvSpPr>
            <a:spLocks noGrp="1" noChangeArrowheads="1"/>
          </p:cNvSpPr>
          <p:nvPr>
            <p:ph idx="1"/>
          </p:nvPr>
        </p:nvSpPr>
        <p:spPr/>
        <p:txBody>
          <a:bodyPr/>
          <a:lstStyle/>
          <a:p>
            <a:pPr eaLnBrk="1" hangingPunct="1">
              <a:lnSpc>
                <a:spcPct val="90000"/>
              </a:lnSpc>
            </a:pPr>
            <a:r>
              <a:rPr lang="en-US" smtClean="0"/>
              <a:t>Relates lab tasks and social life</a:t>
            </a:r>
          </a:p>
          <a:p>
            <a:pPr eaLnBrk="1" hangingPunct="1">
              <a:lnSpc>
                <a:spcPct val="90000"/>
              </a:lnSpc>
            </a:pPr>
            <a:r>
              <a:rPr lang="en-US" smtClean="0"/>
              <a:t>Longitudinal increases between 4 &amp; 5 years</a:t>
            </a:r>
          </a:p>
          <a:p>
            <a:pPr lvl="1" eaLnBrk="1" hangingPunct="1">
              <a:lnSpc>
                <a:spcPct val="90000"/>
              </a:lnSpc>
            </a:pPr>
            <a:r>
              <a:rPr lang="en-US" smtClean="0"/>
              <a:t>Understanding false-belief tasks</a:t>
            </a:r>
          </a:p>
          <a:p>
            <a:pPr lvl="1" eaLnBrk="1" hangingPunct="1">
              <a:lnSpc>
                <a:spcPct val="90000"/>
              </a:lnSpc>
            </a:pPr>
            <a:r>
              <a:rPr lang="en-US" smtClean="0"/>
              <a:t>Affective perspective taking tasks</a:t>
            </a:r>
          </a:p>
          <a:p>
            <a:pPr lvl="1" eaLnBrk="1" hangingPunct="1">
              <a:lnSpc>
                <a:spcPct val="90000"/>
              </a:lnSpc>
            </a:pPr>
            <a:r>
              <a:rPr lang="en-US" smtClean="0"/>
              <a:t>Mental-state talk with friends</a:t>
            </a:r>
          </a:p>
          <a:p>
            <a:pPr lvl="2" eaLnBrk="1" hangingPunct="1">
              <a:lnSpc>
                <a:spcPct val="90000"/>
              </a:lnSpc>
            </a:pPr>
            <a:r>
              <a:rPr lang="en-US" smtClean="0"/>
              <a:t>Increase in shared or others’ mental-state talk </a:t>
            </a:r>
          </a:p>
          <a:p>
            <a:pPr lvl="2" eaLnBrk="1" hangingPunct="1">
              <a:lnSpc>
                <a:spcPct val="90000"/>
              </a:lnSpc>
            </a:pPr>
            <a:r>
              <a:rPr lang="en-US" smtClean="0"/>
              <a:t>Increase in the context of a shared interest </a:t>
            </a:r>
          </a:p>
          <a:p>
            <a:pPr eaLnBrk="1" hangingPunct="1">
              <a:lnSpc>
                <a:spcPct val="90000"/>
              </a:lnSpc>
            </a:pPr>
            <a:r>
              <a:rPr lang="en-US" sz="2000" smtClean="0">
                <a:cs typeface="Times New Roman" pitchFamily="18" charset="0"/>
              </a:rPr>
              <a:t>Understanding mind and emotion: Longitudinal associations with mental-state talk between young friends (Dunn et al)</a:t>
            </a:r>
          </a:p>
        </p:txBody>
      </p:sp>
      <p:sp>
        <p:nvSpPr>
          <p:cNvPr id="13619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F180DED-BE06-407E-BD22-B6225A2E0B0C}" type="slidenum">
              <a:rPr lang="en-US" smtClean="0"/>
              <a:pPr/>
              <a:t>105</a:t>
            </a:fld>
            <a:endParaRPr lang="en-US" smtClean="0"/>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09600" y="249238"/>
            <a:ext cx="8382000" cy="1427162"/>
          </a:xfrm>
        </p:spPr>
        <p:txBody>
          <a:bodyPr/>
          <a:lstStyle/>
          <a:p>
            <a:pPr eaLnBrk="1" fontAlgn="auto" hangingPunct="1">
              <a:spcAft>
                <a:spcPts val="0"/>
              </a:spcAft>
              <a:defRPr/>
            </a:pPr>
            <a:r>
              <a:rPr lang="en-US" dirty="0">
                <a:solidFill>
                  <a:schemeClr val="tx2">
                    <a:satMod val="200000"/>
                  </a:schemeClr>
                </a:solidFill>
              </a:rPr>
              <a:t>Relating naturalistic talk and experimental investigations</a:t>
            </a:r>
          </a:p>
        </p:txBody>
      </p:sp>
      <p:sp>
        <p:nvSpPr>
          <p:cNvPr id="137219" name="Rectangle 3"/>
          <p:cNvSpPr>
            <a:spLocks noGrp="1" noChangeArrowheads="1"/>
          </p:cNvSpPr>
          <p:nvPr>
            <p:ph idx="1"/>
          </p:nvPr>
        </p:nvSpPr>
        <p:spPr>
          <a:xfrm>
            <a:off x="914400" y="2514600"/>
            <a:ext cx="7772400" cy="4572000"/>
          </a:xfrm>
        </p:spPr>
        <p:txBody>
          <a:bodyPr/>
          <a:lstStyle/>
          <a:p>
            <a:pPr eaLnBrk="1" hangingPunct="1">
              <a:lnSpc>
                <a:spcPct val="90000"/>
              </a:lnSpc>
            </a:pPr>
            <a:r>
              <a:rPr lang="en-US" smtClean="0"/>
              <a:t>Mental-state talk frequency predicted false belief performance one year later</a:t>
            </a:r>
          </a:p>
          <a:p>
            <a:pPr eaLnBrk="1" hangingPunct="1">
              <a:lnSpc>
                <a:spcPct val="90000"/>
              </a:lnSpc>
            </a:pPr>
            <a:r>
              <a:rPr lang="en-US" smtClean="0"/>
              <a:t>Early affective perspective taking also predicted false belief performance </a:t>
            </a:r>
          </a:p>
          <a:p>
            <a:pPr eaLnBrk="1" hangingPunct="1">
              <a:lnSpc>
                <a:spcPct val="90000"/>
              </a:lnSpc>
            </a:pPr>
            <a:r>
              <a:rPr lang="en-US" smtClean="0"/>
              <a:t>Developmental shift in mental-state talk from self to other/shared supports </a:t>
            </a:r>
          </a:p>
          <a:p>
            <a:pPr lvl="1" eaLnBrk="1" hangingPunct="1">
              <a:lnSpc>
                <a:spcPct val="90000"/>
              </a:lnSpc>
            </a:pPr>
            <a:r>
              <a:rPr lang="en-US" smtClean="0"/>
              <a:t>Supports idea that one understands others by understanding self (simulation theory)</a:t>
            </a:r>
          </a:p>
        </p:txBody>
      </p:sp>
      <p:sp>
        <p:nvSpPr>
          <p:cNvPr id="13722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0038E1E-AD0D-41BA-B5F3-2D0832AEF599}" type="slidenum">
              <a:rPr lang="en-US" smtClean="0"/>
              <a:pPr/>
              <a:t>106</a:t>
            </a:fld>
            <a:endParaRPr lang="en-US" smtClean="0"/>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Questions?</a:t>
            </a:r>
          </a:p>
        </p:txBody>
      </p:sp>
      <p:sp>
        <p:nvSpPr>
          <p:cNvPr id="138243" name="Rectangle 3"/>
          <p:cNvSpPr>
            <a:spLocks noGrp="1" noChangeArrowheads="1"/>
          </p:cNvSpPr>
          <p:nvPr>
            <p:ph idx="1"/>
          </p:nvPr>
        </p:nvSpPr>
        <p:spPr/>
        <p:txBody>
          <a:bodyPr/>
          <a:lstStyle/>
          <a:p>
            <a:pPr eaLnBrk="1" hangingPunct="1"/>
            <a:r>
              <a:rPr lang="en-US" smtClean="0"/>
              <a:t>Is joint attention an early form of theory of mind?</a:t>
            </a:r>
          </a:p>
          <a:p>
            <a:pPr eaLnBrk="1" hangingPunct="1"/>
            <a:r>
              <a:rPr lang="en-US" smtClean="0"/>
              <a:t>Do joint attention experiences facilitate formation of a theory of mind?</a:t>
            </a:r>
          </a:p>
          <a:p>
            <a:pPr eaLnBrk="1" hangingPunct="1"/>
            <a:r>
              <a:rPr lang="en-US" smtClean="0"/>
              <a:t>Is anticipatory smiling a particularly privileged path to theory of mind?</a:t>
            </a:r>
          </a:p>
        </p:txBody>
      </p:sp>
      <p:sp>
        <p:nvSpPr>
          <p:cNvPr id="13824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635801F-ADA4-4761-8C8F-B7F0E12E9822}" type="slidenum">
              <a:rPr lang="en-US" smtClean="0"/>
              <a:pPr/>
              <a:t>107</a:t>
            </a:fld>
            <a:endParaRPr lang="en-US" smtClean="0"/>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Additional readings</a:t>
            </a:r>
          </a:p>
        </p:txBody>
      </p:sp>
      <p:sp>
        <p:nvSpPr>
          <p:cNvPr id="139267" name="Rectangle 3"/>
          <p:cNvSpPr>
            <a:spLocks noGrp="1" noChangeArrowheads="1"/>
          </p:cNvSpPr>
          <p:nvPr>
            <p:ph idx="1"/>
          </p:nvPr>
        </p:nvSpPr>
        <p:spPr/>
        <p:txBody>
          <a:bodyPr/>
          <a:lstStyle/>
          <a:p>
            <a:pPr eaLnBrk="1" hangingPunct="1"/>
            <a:r>
              <a:rPr lang="it-IT" sz="2000" smtClean="0">
                <a:cs typeface="Times New Roman" pitchFamily="18" charset="0"/>
              </a:rPr>
              <a:t>Kasari, -. C., Sigman, -. </a:t>
            </a:r>
            <a:r>
              <a:rPr lang="en-US" sz="2000" smtClean="0">
                <a:cs typeface="Times New Roman" pitchFamily="18" charset="0"/>
              </a:rPr>
              <a:t>Mundy, -Peter, &amp; Yirmiya, N. (1990). Affective sharing in the context of joint attention interactions of normal, autistic, and mentally retarded children.Journal-of-Autism-and-Developmental-Disorders. Mar; Vol 20(1): </a:t>
            </a:r>
          </a:p>
          <a:p>
            <a:pPr eaLnBrk="1" hangingPunct="1"/>
            <a:r>
              <a:rPr lang="en-US" sz="2000" smtClean="0">
                <a:cs typeface="Times New Roman" pitchFamily="18" charset="0"/>
              </a:rPr>
              <a:t>Mundy, P., &amp; Hogan, A. (1994). Intersubjectivity, joint attention, and autistic developmental pathology. In D. Cicchetti &amp; S. L. Toth (Eds.), </a:t>
            </a:r>
            <a:r>
              <a:rPr lang="en-US" sz="2000" i="1" smtClean="0">
                <a:cs typeface="Times New Roman" pitchFamily="18" charset="0"/>
              </a:rPr>
              <a:t>Disorders and dysfunctions of the self</a:t>
            </a:r>
            <a:r>
              <a:rPr lang="en-US" sz="2000" smtClean="0">
                <a:cs typeface="Times New Roman" pitchFamily="18" charset="0"/>
              </a:rPr>
              <a:t> (Vol. 5, pp. 1-30). Rochester, NY: University of Rochester Press.</a:t>
            </a:r>
          </a:p>
          <a:p>
            <a:pPr eaLnBrk="1" hangingPunct="1"/>
            <a:r>
              <a:rPr lang="en-US" sz="2000" smtClean="0">
                <a:cs typeface="Times New Roman" pitchFamily="18" charset="0"/>
              </a:rPr>
              <a:t>Mundy, P., &amp; Willoughby, J. (1996). Nonverbal communication, joint attention, and early socioemotional development. In M. Lewis &amp; M. W. Sullivan (Eds.), </a:t>
            </a:r>
            <a:r>
              <a:rPr lang="en-US" sz="2000" i="1" smtClean="0">
                <a:cs typeface="Times New Roman" pitchFamily="18" charset="0"/>
              </a:rPr>
              <a:t>Emotional development in atypical children</a:t>
            </a:r>
            <a:r>
              <a:rPr lang="en-US" sz="2000" smtClean="0">
                <a:cs typeface="Times New Roman" pitchFamily="18" charset="0"/>
              </a:rPr>
              <a:t> (pp. 65-87). Mahwah, NJ: Erlbaum.</a:t>
            </a:r>
          </a:p>
        </p:txBody>
      </p:sp>
      <p:sp>
        <p:nvSpPr>
          <p:cNvPr id="13926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AB69D10-F67D-4BE5-81B8-8A439B18D321}" type="slidenum">
              <a:rPr lang="en-US" smtClean="0"/>
              <a:pPr/>
              <a:t>108</a:t>
            </a:fld>
            <a:endParaRPr lang="en-US" smtClean="0"/>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474" name="Rectangle 1026"/>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More readings</a:t>
            </a:r>
          </a:p>
        </p:txBody>
      </p:sp>
      <p:sp>
        <p:nvSpPr>
          <p:cNvPr id="233475" name="Rectangle 1027"/>
          <p:cNvSpPr>
            <a:spLocks noGrp="1" noChangeArrowheads="1"/>
          </p:cNvSpPr>
          <p:nvPr>
            <p:ph idx="1"/>
          </p:nvPr>
        </p:nvSpPr>
        <p:spPr/>
        <p:txBody>
          <a:bodyPr>
            <a:normAutofit lnSpcReduction="10000"/>
          </a:bodyPr>
          <a:lstStyle/>
          <a:p>
            <a:pPr marL="411480" eaLnBrk="1" fontAlgn="auto" hangingPunct="1">
              <a:lnSpc>
                <a:spcPct val="90000"/>
              </a:lnSpc>
              <a:spcAft>
                <a:spcPts val="0"/>
              </a:spcAft>
              <a:buFont typeface="Wingdings"/>
              <a:buChar char=""/>
              <a:defRPr/>
            </a:pPr>
            <a:r>
              <a:rPr lang="en-US" sz="1400">
                <a:latin typeface="Courier New" pitchFamily="49" charset="0"/>
              </a:rPr>
              <a:t>Sheinkopf, S., Mundy, P., Oller, K., Steffens, M. (2000). Atypical vocal development in young children with autism. Journal of Autism and Related Disorders, 30, 345-354.</a:t>
            </a:r>
          </a:p>
          <a:p>
            <a:pPr marL="411480" eaLnBrk="1" fontAlgn="auto" hangingPunct="1">
              <a:lnSpc>
                <a:spcPct val="90000"/>
              </a:lnSpc>
              <a:spcAft>
                <a:spcPts val="0"/>
              </a:spcAft>
              <a:buFont typeface="Wingdings"/>
              <a:buChar char=""/>
              <a:defRPr/>
            </a:pPr>
            <a:r>
              <a:rPr lang="en-US" sz="1400">
                <a:latin typeface="Courier New" pitchFamily="49" charset="0"/>
              </a:rPr>
              <a:t>Mundy, P. &amp; Neal, R. (2001). Neural plasticity, joint attention and autistic developmental pathology. In L. M. Glidden (Ed.), International Review of Research in Mental Retardation, 23, 139-168. New York:Academic Press.</a:t>
            </a:r>
          </a:p>
          <a:p>
            <a:pPr marL="411480" eaLnBrk="1" fontAlgn="auto" hangingPunct="1">
              <a:lnSpc>
                <a:spcPct val="90000"/>
              </a:lnSpc>
              <a:spcAft>
                <a:spcPts val="0"/>
              </a:spcAft>
              <a:buFont typeface="Wingdings"/>
              <a:buChar char=""/>
              <a:defRPr/>
            </a:pPr>
            <a:r>
              <a:rPr lang="en-US" sz="1400">
                <a:latin typeface="Courier New" pitchFamily="49" charset="0"/>
              </a:rPr>
              <a:t>Mundy, P. (1995). Joint attention, social-emotional approach in children with autism. Development and Psychopathology, 7, 63-82.</a:t>
            </a:r>
          </a:p>
          <a:p>
            <a:pPr marL="411480" eaLnBrk="1" fontAlgn="auto" hangingPunct="1">
              <a:lnSpc>
                <a:spcPct val="90000"/>
              </a:lnSpc>
              <a:spcAft>
                <a:spcPts val="0"/>
              </a:spcAft>
              <a:buFont typeface="Wingdings"/>
              <a:buChar char=""/>
              <a:defRPr/>
            </a:pPr>
            <a:r>
              <a:rPr lang="en-US" sz="1400">
                <a:latin typeface="Courier New" pitchFamily="49" charset="0"/>
              </a:rPr>
              <a:t>Mundy, P, Sigman, M., &amp; Kasari, C. (1990). A longitudinal study of joint attention and language development in autistic children. Journal of Autism and Developmental Disorders, 20, 115-128.</a:t>
            </a:r>
          </a:p>
          <a:p>
            <a:pPr marL="411480" eaLnBrk="1" fontAlgn="auto" hangingPunct="1">
              <a:lnSpc>
                <a:spcPct val="90000"/>
              </a:lnSpc>
              <a:spcAft>
                <a:spcPts val="0"/>
              </a:spcAft>
              <a:buFont typeface="Wingdings"/>
              <a:buChar char=""/>
              <a:defRPr/>
            </a:pPr>
            <a:r>
              <a:rPr lang="en-US" sz="1400">
                <a:latin typeface="Courier New" pitchFamily="49" charset="0"/>
              </a:rPr>
              <a:t>Mundy, P., Sigman, M., &amp; Kasari, C. (1993). The theory of mind and joint attention deficits in autism. In S. Baron-Cohen, H. Tager-Flusberg &amp; D. Cohen (Eds.), Understanding other minds: Perspective from Autism, (p. 181-203). Oxford, UK: Oxford University.</a:t>
            </a:r>
          </a:p>
          <a:p>
            <a:pPr marL="411480" eaLnBrk="1" fontAlgn="auto" hangingPunct="1">
              <a:lnSpc>
                <a:spcPct val="90000"/>
              </a:lnSpc>
              <a:spcAft>
                <a:spcPts val="0"/>
              </a:spcAft>
              <a:buFont typeface="Wingdings"/>
              <a:buChar char=""/>
              <a:defRPr/>
            </a:pPr>
            <a:r>
              <a:rPr lang="en-US" sz="1400">
                <a:latin typeface="Courier New" pitchFamily="49" charset="0"/>
              </a:rPr>
              <a:t>Mundy, P., Sigman, M., &amp; Kasari, C. (1994). Joint attention, developmental level, and symptom presentation in young children with autism. Development and Psychopathology, 6, 389-401.</a:t>
            </a:r>
          </a:p>
          <a:p>
            <a:pPr marL="411480" eaLnBrk="1" fontAlgn="auto" hangingPunct="1">
              <a:lnSpc>
                <a:spcPct val="90000"/>
              </a:lnSpc>
              <a:spcAft>
                <a:spcPts val="0"/>
              </a:spcAft>
              <a:buFont typeface="Wingdings"/>
              <a:buChar char=""/>
              <a:defRPr/>
            </a:pPr>
            <a:r>
              <a:rPr lang="en-US" sz="1400">
                <a:latin typeface="Courier New" pitchFamily="49" charset="0"/>
              </a:rPr>
              <a:t>Mundy, P., Sigman, M., Ungerer, J., &amp; Sherman, T. (1986). Defining the social deficits of autism: The contribution of nonverbal communication measures. Journal of Child Psychology and Psychiatry, 27, 657-669.</a:t>
            </a:r>
            <a:endParaRPr lang="en-US" sz="1400"/>
          </a:p>
        </p:txBody>
      </p:sp>
      <p:sp>
        <p:nvSpPr>
          <p:cNvPr id="14029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D6DC1F3-FA09-470E-AFA4-962E3F88E3CB}" type="slidenum">
              <a:rPr lang="en-US" smtClean="0"/>
              <a:pPr/>
              <a:t>109</a:t>
            </a:fld>
            <a:endParaRPr lang="en-US" smtClean="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2AD8E6B-E986-42B1-8293-B571B8972110}" type="slidenum">
              <a:rPr lang="en-US" smtClean="0"/>
              <a:pPr/>
              <a:t>11</a:t>
            </a:fld>
            <a:endParaRPr lang="en-US" smtClean="0"/>
          </a:p>
        </p:txBody>
      </p:sp>
      <p:sp>
        <p:nvSpPr>
          <p:cNvPr id="47107" name="Rectangle 1026"/>
          <p:cNvSpPr>
            <a:spLocks noGrp="1" noChangeArrowheads="1"/>
          </p:cNvSpPr>
          <p:nvPr>
            <p:ph type="title"/>
          </p:nvPr>
        </p:nvSpPr>
        <p:spPr/>
        <p:txBody>
          <a:bodyPr/>
          <a:lstStyle/>
          <a:p>
            <a:pPr>
              <a:defRPr/>
            </a:pPr>
            <a:r>
              <a:rPr lang="en-US" smtClean="0"/>
              <a:t>Development of gesturing</a:t>
            </a:r>
            <a:endParaRPr lang="en-US" sz="7200" smtClean="0"/>
          </a:p>
        </p:txBody>
      </p:sp>
      <p:sp>
        <p:nvSpPr>
          <p:cNvPr id="50180" name="Rectangle 1027"/>
          <p:cNvSpPr>
            <a:spLocks noGrp="1" noChangeArrowheads="1"/>
          </p:cNvSpPr>
          <p:nvPr>
            <p:ph type="body" idx="1"/>
          </p:nvPr>
        </p:nvSpPr>
        <p:spPr/>
        <p:txBody>
          <a:bodyPr/>
          <a:lstStyle/>
          <a:p>
            <a:r>
              <a:rPr lang="en-US" sz="3600" smtClean="0"/>
              <a:t>Infant offers rise with age</a:t>
            </a:r>
          </a:p>
          <a:p>
            <a:pPr lvl="1"/>
            <a:r>
              <a:rPr lang="en-US" i="1" smtClean="0"/>
              <a:t>r </a:t>
            </a:r>
            <a:r>
              <a:rPr lang="en-US" smtClean="0"/>
              <a:t>= .30 (10/11 infants) </a:t>
            </a:r>
            <a:endParaRPr lang="en-US" i="1" smtClean="0"/>
          </a:p>
          <a:p>
            <a:r>
              <a:rPr lang="en-US" sz="3600" smtClean="0"/>
              <a:t>Infant requests do not rise with age</a:t>
            </a:r>
            <a:r>
              <a:rPr lang="en-US" smtClean="0"/>
              <a:t> </a:t>
            </a:r>
          </a:p>
          <a:p>
            <a:pPr lvl="1"/>
            <a:r>
              <a:rPr lang="en-US" i="1" smtClean="0"/>
              <a:t>r </a:t>
            </a:r>
            <a:r>
              <a:rPr lang="en-US" smtClean="0"/>
              <a:t>=.20 (8/11 infants)</a:t>
            </a:r>
            <a:endParaRPr lang="en-US" i="1" smtClean="0"/>
          </a:p>
          <a:p>
            <a:r>
              <a:rPr lang="en-US" sz="3600" smtClean="0"/>
              <a:t>Individual and session-to-session variability</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DE653ED-EE70-458D-BBF8-2FCF0B7FD2DC}" type="slidenum">
              <a:rPr lang="en-US" smtClean="0"/>
              <a:pPr/>
              <a:t>12</a:t>
            </a:fld>
            <a:endParaRPr lang="en-US" smtClean="0"/>
          </a:p>
        </p:txBody>
      </p:sp>
      <p:sp>
        <p:nvSpPr>
          <p:cNvPr id="48131" name="Rectangle 1026"/>
          <p:cNvSpPr>
            <a:spLocks noGrp="1" noChangeArrowheads="1"/>
          </p:cNvSpPr>
          <p:nvPr>
            <p:ph type="title"/>
          </p:nvPr>
        </p:nvSpPr>
        <p:spPr/>
        <p:txBody>
          <a:bodyPr/>
          <a:lstStyle/>
          <a:p>
            <a:pPr>
              <a:defRPr/>
            </a:pPr>
            <a:r>
              <a:rPr lang="en-US" smtClean="0"/>
              <a:t>Development</a:t>
            </a:r>
          </a:p>
        </p:txBody>
      </p:sp>
      <p:sp>
        <p:nvSpPr>
          <p:cNvPr id="51204" name="Rectangle 1027"/>
          <p:cNvSpPr>
            <a:spLocks noGrp="1" noChangeArrowheads="1"/>
          </p:cNvSpPr>
          <p:nvPr>
            <p:ph type="body" idx="1"/>
          </p:nvPr>
        </p:nvSpPr>
        <p:spPr/>
        <p:txBody>
          <a:bodyPr/>
          <a:lstStyle/>
          <a:p>
            <a:r>
              <a:rPr lang="en-US" dirty="0" smtClean="0"/>
              <a:t>The emergence of new forms</a:t>
            </a:r>
          </a:p>
          <a:p>
            <a:pPr lvl="1"/>
            <a:r>
              <a:rPr lang="en-US" dirty="0" smtClean="0"/>
              <a:t>Learning to let go</a:t>
            </a:r>
          </a:p>
          <a:p>
            <a:r>
              <a:rPr lang="en-US" dirty="0" smtClean="0"/>
              <a:t>Co-constructed with another</a:t>
            </a:r>
          </a:p>
          <a:p>
            <a:r>
              <a:rPr lang="en-US" dirty="0" smtClean="0"/>
              <a:t>Gesture development occurs in the cross-purposeful collaboration of normal interaction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smtClean="0"/>
              <a:t>Vocalizations</a:t>
            </a:r>
          </a:p>
        </p:txBody>
      </p:sp>
      <p:sp>
        <p:nvSpPr>
          <p:cNvPr id="52227" name="Rectangle 3"/>
          <p:cNvSpPr>
            <a:spLocks noGrp="1" noChangeArrowheads="1"/>
          </p:cNvSpPr>
          <p:nvPr>
            <p:ph type="body" idx="1"/>
          </p:nvPr>
        </p:nvSpPr>
        <p:spPr>
          <a:noFill/>
        </p:spPr>
        <p:txBody>
          <a:bodyPr/>
          <a:lstStyle/>
          <a:p>
            <a:r>
              <a:rPr lang="en-US" dirty="0" smtClean="0"/>
              <a:t>Vocalizations rise with age </a:t>
            </a:r>
          </a:p>
          <a:p>
            <a:pPr lvl="1"/>
            <a:r>
              <a:rPr lang="en-US" dirty="0" smtClean="0"/>
              <a:t>Maybe they piggyback on gestures </a:t>
            </a:r>
          </a:p>
          <a:p>
            <a:pPr lvl="1"/>
            <a:r>
              <a:rPr lang="en-US" dirty="0" smtClean="0"/>
              <a:t>Seems to be true for infant points </a:t>
            </a:r>
          </a:p>
          <a:p>
            <a:pPr lvl="2"/>
            <a:r>
              <a:rPr lang="en-US" dirty="0" smtClean="0"/>
              <a:t>But points can have different functions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smtClean="0"/>
              <a:t>Instrumental requests: Vocalizations</a:t>
            </a:r>
          </a:p>
        </p:txBody>
      </p:sp>
      <p:sp>
        <p:nvSpPr>
          <p:cNvPr id="53251" name="Rectangle 3"/>
          <p:cNvSpPr>
            <a:spLocks noGrp="1" noChangeArrowheads="1"/>
          </p:cNvSpPr>
          <p:nvPr>
            <p:ph type="body" idx="1"/>
          </p:nvPr>
        </p:nvSpPr>
        <p:spPr>
          <a:noFill/>
        </p:spPr>
        <p:txBody>
          <a:bodyPr/>
          <a:lstStyle/>
          <a:p>
            <a:pPr>
              <a:lnSpc>
                <a:spcPct val="90000"/>
              </a:lnSpc>
            </a:pPr>
            <a:r>
              <a:rPr lang="en-US" sz="2800" dirty="0" smtClean="0"/>
              <a:t>Vocalizations rise with age</a:t>
            </a:r>
          </a:p>
          <a:p>
            <a:pPr lvl="1">
              <a:lnSpc>
                <a:spcPct val="90000"/>
              </a:lnSpc>
            </a:pPr>
            <a:r>
              <a:rPr lang="en-US" sz="2400" dirty="0" smtClean="0"/>
              <a:t>May piggyback on gestures</a:t>
            </a:r>
          </a:p>
          <a:p>
            <a:pPr>
              <a:lnSpc>
                <a:spcPct val="90000"/>
              </a:lnSpc>
            </a:pPr>
            <a:r>
              <a:rPr lang="en-US" sz="2800" dirty="0" smtClean="0"/>
              <a:t>Not associated with gazing at mother or smiling</a:t>
            </a:r>
          </a:p>
          <a:p>
            <a:pPr lvl="1">
              <a:lnSpc>
                <a:spcPct val="90000"/>
              </a:lnSpc>
            </a:pPr>
            <a:r>
              <a:rPr lang="en-US" sz="2400" dirty="0" smtClean="0"/>
              <a:t>Not significantly associated with requests </a:t>
            </a:r>
          </a:p>
          <a:p>
            <a:pPr>
              <a:lnSpc>
                <a:spcPct val="90000"/>
              </a:lnSpc>
            </a:pPr>
            <a:r>
              <a:rPr lang="en-US" sz="2800" dirty="0" smtClean="0"/>
              <a:t>The proportion of requests involving a vocalization rises with age  </a:t>
            </a:r>
          </a:p>
          <a:p>
            <a:pPr lvl="1">
              <a:lnSpc>
                <a:spcPct val="90000"/>
              </a:lnSpc>
            </a:pPr>
            <a:r>
              <a:rPr lang="en-US" sz="2400" i="1" dirty="0" smtClean="0"/>
              <a:t>r</a:t>
            </a:r>
            <a:r>
              <a:rPr lang="en-US" sz="2400" dirty="0" smtClean="0"/>
              <a:t>=.30, 8/9  </a:t>
            </a:r>
          </a:p>
          <a:p>
            <a:pPr lvl="2">
              <a:lnSpc>
                <a:spcPct val="90000"/>
              </a:lnSpc>
            </a:pPr>
            <a:r>
              <a:rPr lang="en-US" sz="2200" dirty="0" smtClean="0"/>
              <a:t>Not true of offers</a:t>
            </a:r>
            <a:endParaRPr lang="en-US" u="sng" dirty="0" smtClean="0"/>
          </a:p>
          <a:p>
            <a:pPr>
              <a:lnSpc>
                <a:spcPct val="90000"/>
              </a:lnSpc>
            </a:pPr>
            <a:r>
              <a:rPr lang="en-US" sz="2800" dirty="0" smtClean="0"/>
              <a:t>Tendency of vocalizations to reinforce requesting message becomes stronger with age</a:t>
            </a:r>
          </a:p>
          <a:p>
            <a:pPr lvl="1">
              <a:lnSpc>
                <a:spcPct val="90000"/>
              </a:lnSpc>
            </a:pPr>
            <a:r>
              <a:rPr lang="en-US" sz="2400" dirty="0" smtClean="0"/>
              <a:t>Video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F69E36F-3647-475D-BFE8-BFC4CA53300F}" type="slidenum">
              <a:rPr lang="en-US" smtClean="0"/>
              <a:pPr/>
              <a:t>15</a:t>
            </a:fld>
            <a:endParaRPr lang="en-US" smtClean="0"/>
          </a:p>
        </p:txBody>
      </p:sp>
      <p:sp>
        <p:nvSpPr>
          <p:cNvPr id="54275" name="Rectangle 2"/>
          <p:cNvSpPr>
            <a:spLocks noGrp="1" noChangeArrowheads="1"/>
          </p:cNvSpPr>
          <p:nvPr>
            <p:ph type="title"/>
          </p:nvPr>
        </p:nvSpPr>
        <p:spPr/>
        <p:txBody>
          <a:bodyPr/>
          <a:lstStyle/>
          <a:p>
            <a:pPr>
              <a:defRPr/>
            </a:pPr>
            <a:r>
              <a:rPr lang="en-US" smtClean="0">
                <a:solidFill>
                  <a:schemeClr val="tx1"/>
                </a:solidFill>
              </a:rPr>
              <a:t>Development of infant requests </a:t>
            </a:r>
          </a:p>
        </p:txBody>
      </p:sp>
      <p:sp>
        <p:nvSpPr>
          <p:cNvPr id="57348" name="Rectangle 3"/>
          <p:cNvSpPr>
            <a:spLocks noGrp="1" noChangeArrowheads="1"/>
          </p:cNvSpPr>
          <p:nvPr>
            <p:ph type="body" idx="1"/>
          </p:nvPr>
        </p:nvSpPr>
        <p:spPr/>
        <p:txBody>
          <a:bodyPr/>
          <a:lstStyle/>
          <a:p>
            <a:pPr>
              <a:lnSpc>
                <a:spcPct val="90000"/>
              </a:lnSpc>
            </a:pPr>
            <a:r>
              <a:rPr lang="en-US" sz="2800" dirty="0" smtClean="0"/>
              <a:t>The increasing proportion of requests involving vocalizations suggests an increasingly instrumental use of requesting by infants.</a:t>
            </a:r>
          </a:p>
          <a:p>
            <a:pPr>
              <a:lnSpc>
                <a:spcPct val="90000"/>
              </a:lnSpc>
            </a:pPr>
            <a:r>
              <a:rPr lang="en-US" sz="2800" dirty="0" smtClean="0"/>
              <a:t>As infants become more clearly intentional, they may increasingly use vocalizations with requests in order to compensate for the ambiguity of requesting.</a:t>
            </a:r>
          </a:p>
          <a:p>
            <a:pPr>
              <a:lnSpc>
                <a:spcPct val="90000"/>
              </a:lnSpc>
            </a:pPr>
            <a:r>
              <a:rPr lang="en-US" sz="2800" dirty="0" smtClean="0"/>
              <a:t>Piggybacking: combining linguistic topics (the object referred to) with comments (the request gesture) in a manner which presages more complex language use</a:t>
            </a:r>
          </a:p>
        </p:txBody>
      </p:sp>
    </p:spTree>
    <p:extLst>
      <p:ext uri="{BB962C8B-B14F-4D97-AF65-F5344CB8AC3E}">
        <p14:creationId xmlns:p14="http://schemas.microsoft.com/office/powerpoint/2010/main" val="3337016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smtClean="0"/>
              <a:t>Social approach: </a:t>
            </a:r>
            <a:br>
              <a:rPr lang="en-US" smtClean="0"/>
            </a:br>
            <a:r>
              <a:rPr lang="en-US" smtClean="0"/>
              <a:t>Gazing at mother</a:t>
            </a:r>
          </a:p>
        </p:txBody>
      </p:sp>
      <p:sp>
        <p:nvSpPr>
          <p:cNvPr id="54275" name="Rectangle 3"/>
          <p:cNvSpPr>
            <a:spLocks noGrp="1" noChangeArrowheads="1"/>
          </p:cNvSpPr>
          <p:nvPr>
            <p:ph type="body" idx="1"/>
          </p:nvPr>
        </p:nvSpPr>
        <p:spPr>
          <a:noFill/>
        </p:spPr>
        <p:txBody>
          <a:bodyPr/>
          <a:lstStyle/>
          <a:p>
            <a:r>
              <a:rPr lang="en-US" smtClean="0"/>
              <a:t>Gazing at mother is associated with offering rather than requesting </a:t>
            </a:r>
          </a:p>
          <a:p>
            <a:pPr lvl="1">
              <a:lnSpc>
                <a:spcPct val="90000"/>
              </a:lnSpc>
            </a:pPr>
            <a:r>
              <a:rPr lang="en-US" smtClean="0"/>
              <a:t>50% of infant offers and 32% of infant requests involved gazing at mother</a:t>
            </a:r>
          </a:p>
          <a:p>
            <a:pPr lvl="1">
              <a:lnSpc>
                <a:spcPct val="90000"/>
              </a:lnSpc>
            </a:pPr>
            <a:r>
              <a:rPr lang="en-US" smtClean="0"/>
              <a:t>9/11 infants show effect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5ACB6DA-130A-44F8-8145-46BA44173FA7}" type="slidenum">
              <a:rPr lang="en-US" smtClean="0"/>
              <a:pPr/>
              <a:t>17</a:t>
            </a:fld>
            <a:endParaRPr lang="en-US" smtClean="0"/>
          </a:p>
        </p:txBody>
      </p:sp>
      <p:sp>
        <p:nvSpPr>
          <p:cNvPr id="52227" name="Rectangle 2050"/>
          <p:cNvSpPr>
            <a:spLocks noGrp="1" noChangeArrowheads="1"/>
          </p:cNvSpPr>
          <p:nvPr>
            <p:ph type="title"/>
          </p:nvPr>
        </p:nvSpPr>
        <p:spPr/>
        <p:txBody>
          <a:bodyPr/>
          <a:lstStyle/>
          <a:p>
            <a:pPr>
              <a:defRPr/>
            </a:pPr>
            <a:r>
              <a:rPr lang="en-US" smtClean="0"/>
              <a:t>Gazing at mother with infant initiated offers</a:t>
            </a:r>
          </a:p>
        </p:txBody>
      </p:sp>
      <p:sp>
        <p:nvSpPr>
          <p:cNvPr id="55300" name="Rectangle 2051"/>
          <p:cNvSpPr>
            <a:spLocks noGrp="1" noChangeArrowheads="1"/>
          </p:cNvSpPr>
          <p:nvPr>
            <p:ph type="body" idx="1"/>
          </p:nvPr>
        </p:nvSpPr>
        <p:spPr/>
        <p:txBody>
          <a:bodyPr/>
          <a:lstStyle/>
          <a:p>
            <a:r>
              <a:rPr lang="en-US" sz="2800" dirty="0" smtClean="0"/>
              <a:t>Mother requests lessen the likelihood of infants gazing at mother during ensuing offers</a:t>
            </a:r>
          </a:p>
          <a:p>
            <a:pPr lvl="1"/>
            <a:r>
              <a:rPr lang="en-US" sz="2400" dirty="0" smtClean="0"/>
              <a:t>Gaze at mother in association with 64% of  offers in which the mother had not requested an object</a:t>
            </a:r>
          </a:p>
          <a:p>
            <a:pPr lvl="1"/>
            <a:r>
              <a:rPr lang="en-US" sz="2400" dirty="0" smtClean="0"/>
              <a:t>Gazed at mother in association with only 14% of the offers in which the mother had requested an object</a:t>
            </a:r>
          </a:p>
          <a:p>
            <a:r>
              <a:rPr lang="en-US" sz="2800" dirty="0" smtClean="0"/>
              <a:t>Evidence of social approach or pragmatics?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C059B3B-5580-4F78-86A1-7FE3BBB64DB5}" type="slidenum">
              <a:rPr lang="en-US" smtClean="0"/>
              <a:pPr/>
              <a:t>18</a:t>
            </a:fld>
            <a:endParaRPr lang="en-US" smtClean="0"/>
          </a:p>
        </p:txBody>
      </p:sp>
      <p:sp>
        <p:nvSpPr>
          <p:cNvPr id="2052" name="Rectangle 1026"/>
          <p:cNvSpPr>
            <a:spLocks noGrp="1" noChangeArrowheads="1"/>
          </p:cNvSpPr>
          <p:nvPr>
            <p:ph type="title"/>
          </p:nvPr>
        </p:nvSpPr>
        <p:spPr/>
        <p:txBody>
          <a:bodyPr/>
          <a:lstStyle/>
          <a:p>
            <a:pPr>
              <a:defRPr/>
            </a:pPr>
            <a:r>
              <a:rPr lang="en-US" smtClean="0"/>
              <a:t>Gazing at mother and smiling</a:t>
            </a:r>
          </a:p>
        </p:txBody>
      </p:sp>
      <p:sp>
        <p:nvSpPr>
          <p:cNvPr id="2053" name="Rectangle 1027"/>
          <p:cNvSpPr>
            <a:spLocks noGrp="1" noChangeArrowheads="1"/>
          </p:cNvSpPr>
          <p:nvPr>
            <p:ph type="body" sz="half" idx="1"/>
          </p:nvPr>
        </p:nvSpPr>
        <p:spPr/>
        <p:txBody>
          <a:bodyPr/>
          <a:lstStyle/>
          <a:p>
            <a:r>
              <a:rPr lang="en-US" sz="2400" smtClean="0"/>
              <a:t>When infants gazed at mother during gestures, they smiled</a:t>
            </a:r>
          </a:p>
          <a:p>
            <a:pPr lvl="1"/>
            <a:r>
              <a:rPr lang="en-US" sz="2000" smtClean="0"/>
              <a:t>62% of gestures involving gazing at mother also involved smiling </a:t>
            </a:r>
          </a:p>
          <a:p>
            <a:pPr lvl="1"/>
            <a:r>
              <a:rPr lang="en-US" sz="2000" smtClean="0"/>
              <a:t> 40% of gestures that did not involve gazing at mother involved smiling </a:t>
            </a:r>
          </a:p>
          <a:p>
            <a:pPr lvl="1"/>
            <a:r>
              <a:rPr lang="en-US" sz="2000" smtClean="0"/>
              <a:t>10 of 11 infants</a:t>
            </a:r>
          </a:p>
          <a:p>
            <a:r>
              <a:rPr lang="en-US" sz="2400" smtClean="0"/>
              <a:t>Coordinated gesturing - occasions for positive affect</a:t>
            </a:r>
          </a:p>
        </p:txBody>
      </p:sp>
      <p:graphicFrame>
        <p:nvGraphicFramePr>
          <p:cNvPr id="2050" name="Object 1024"/>
          <p:cNvGraphicFramePr>
            <a:graphicFrameLocks noGrp="1" noChangeAspect="1"/>
          </p:cNvGraphicFramePr>
          <p:nvPr>
            <p:ph sz="half" idx="2"/>
          </p:nvPr>
        </p:nvGraphicFramePr>
        <p:xfrm>
          <a:off x="5022850" y="1752600"/>
          <a:ext cx="3365500" cy="4114800"/>
        </p:xfrm>
        <a:graphic>
          <a:graphicData uri="http://schemas.openxmlformats.org/presentationml/2006/ole">
            <mc:AlternateContent xmlns:mc="http://schemas.openxmlformats.org/markup-compatibility/2006">
              <mc:Choice xmlns:v="urn:schemas-microsoft-com:vml" Requires="v">
                <p:oleObj spid="_x0000_s2069" name="SPW 4.0 Graph" r:id="rId4" imgW="6416345" imgH="7845552" progId="">
                  <p:embed/>
                </p:oleObj>
              </mc:Choice>
              <mc:Fallback>
                <p:oleObj name="SPW 4.0 Graph" r:id="rId4" imgW="6416345" imgH="7845552" progId="">
                  <p:embed/>
                  <p:pic>
                    <p:nvPicPr>
                      <p:cNvPr id="0" name="Picture 10"/>
                      <p:cNvPicPr>
                        <a:picLocks noGrp="1" noChangeAspect="1" noChangeArrowheads="1"/>
                      </p:cNvPicPr>
                      <p:nvPr/>
                    </p:nvPicPr>
                    <p:blipFill>
                      <a:blip r:embed="rId5">
                        <a:extLst>
                          <a:ext uri="{28A0092B-C50C-407E-A947-70E740481C1C}">
                            <a14:useLocalDpi xmlns:a14="http://schemas.microsoft.com/office/drawing/2010/main" val="0"/>
                          </a:ext>
                        </a:extLst>
                      </a:blip>
                      <a:srcRect l="7126" t="11655" r="5701" b="3496"/>
                      <a:stretch>
                        <a:fillRect/>
                      </a:stretch>
                    </p:blipFill>
                    <p:spPr bwMode="auto">
                      <a:xfrm>
                        <a:off x="5022850" y="1752600"/>
                        <a:ext cx="33655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838200" y="152400"/>
            <a:ext cx="7772400" cy="1104900"/>
          </a:xfrm>
        </p:spPr>
        <p:txBody>
          <a:bodyPr/>
          <a:lstStyle/>
          <a:p>
            <a:pPr>
              <a:defRPr/>
            </a:pPr>
            <a:r>
              <a:rPr lang="en-US" dirty="0" smtClean="0"/>
              <a:t>Social approach</a:t>
            </a:r>
          </a:p>
        </p:txBody>
      </p:sp>
      <p:sp>
        <p:nvSpPr>
          <p:cNvPr id="3076" name="Rectangle 3"/>
          <p:cNvSpPr>
            <a:spLocks noGrp="1" noChangeArrowheads="1"/>
          </p:cNvSpPr>
          <p:nvPr>
            <p:ph type="body" sz="half" idx="1"/>
          </p:nvPr>
        </p:nvSpPr>
        <p:spPr>
          <a:xfrm>
            <a:off x="685800" y="1295400"/>
            <a:ext cx="3810000" cy="4114800"/>
          </a:xfrm>
          <a:noFill/>
        </p:spPr>
        <p:txBody>
          <a:bodyPr/>
          <a:lstStyle/>
          <a:p>
            <a:r>
              <a:rPr lang="en-US" sz="2800" dirty="0" smtClean="0"/>
              <a:t>The proportion of gestures involving gazing at mother </a:t>
            </a:r>
            <a:r>
              <a:rPr lang="en-US" sz="2800" i="1" dirty="0" smtClean="0"/>
              <a:t>and</a:t>
            </a:r>
            <a:r>
              <a:rPr lang="en-US" sz="2800" dirty="0" smtClean="0"/>
              <a:t> smiling is higher among offers than requests</a:t>
            </a:r>
          </a:p>
          <a:p>
            <a:pPr lvl="1"/>
            <a:r>
              <a:rPr lang="en-US" sz="2400" dirty="0" smtClean="0"/>
              <a:t>9/11 infants</a:t>
            </a:r>
          </a:p>
          <a:p>
            <a:pPr lvl="2"/>
            <a:r>
              <a:rPr lang="en-US" sz="2000" dirty="0" smtClean="0"/>
              <a:t>Proviso: Not analytically necessary</a:t>
            </a:r>
          </a:p>
        </p:txBody>
      </p:sp>
      <p:graphicFrame>
        <p:nvGraphicFramePr>
          <p:cNvPr id="3074" name="Object 1024"/>
          <p:cNvGraphicFramePr>
            <a:graphicFrameLocks noGrp="1" noChangeAspect="1"/>
          </p:cNvGraphicFramePr>
          <p:nvPr>
            <p:ph sz="half" idx="2"/>
          </p:nvPr>
        </p:nvGraphicFramePr>
        <p:xfrm>
          <a:off x="5029200" y="1371600"/>
          <a:ext cx="3376613" cy="4114800"/>
        </p:xfrm>
        <a:graphic>
          <a:graphicData uri="http://schemas.openxmlformats.org/presentationml/2006/ole">
            <mc:AlternateContent xmlns:mc="http://schemas.openxmlformats.org/markup-compatibility/2006">
              <mc:Choice xmlns:v="urn:schemas-microsoft-com:vml" Requires="v">
                <p:oleObj spid="_x0000_s3093" name="SPW 4.0 Graph" r:id="rId4" imgW="6416345" imgH="7819949" progId="">
                  <p:embed/>
                </p:oleObj>
              </mc:Choice>
              <mc:Fallback>
                <p:oleObj name="SPW 4.0 Graph" r:id="rId4" imgW="6416345" imgH="7819949" progId="">
                  <p:embed/>
                  <p:pic>
                    <p:nvPicPr>
                      <p:cNvPr id="0" name="Picture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371600"/>
                        <a:ext cx="33766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3861D6C-A4ED-4905-B697-EEB6C5ACAB6C}" type="slidenum">
              <a:rPr lang="en-US" smtClean="0"/>
              <a:pPr/>
              <a:t>2</a:t>
            </a:fld>
            <a:endParaRPr lang="en-US" smtClean="0"/>
          </a:p>
        </p:txBody>
      </p:sp>
      <p:sp>
        <p:nvSpPr>
          <p:cNvPr id="38915" name="Rectangle 2"/>
          <p:cNvSpPr>
            <a:spLocks noGrp="1" noChangeArrowheads="1"/>
          </p:cNvSpPr>
          <p:nvPr>
            <p:ph type="title"/>
          </p:nvPr>
        </p:nvSpPr>
        <p:spPr/>
        <p:txBody>
          <a:bodyPr/>
          <a:lstStyle/>
          <a:p>
            <a:pPr>
              <a:defRPr/>
            </a:pPr>
            <a:r>
              <a:rPr lang="en-US" smtClean="0"/>
              <a:t>Developmental overview</a:t>
            </a:r>
          </a:p>
        </p:txBody>
      </p:sp>
      <p:sp>
        <p:nvSpPr>
          <p:cNvPr id="41988" name="Rectangle 3"/>
          <p:cNvSpPr>
            <a:spLocks noGrp="1" noChangeArrowheads="1"/>
          </p:cNvSpPr>
          <p:nvPr>
            <p:ph type="body" idx="1"/>
          </p:nvPr>
        </p:nvSpPr>
        <p:spPr>
          <a:xfrm>
            <a:off x="685800" y="1828800"/>
            <a:ext cx="7772400" cy="4114800"/>
          </a:xfrm>
        </p:spPr>
        <p:txBody>
          <a:bodyPr/>
          <a:lstStyle/>
          <a:p>
            <a:pPr>
              <a:lnSpc>
                <a:spcPct val="90000"/>
              </a:lnSpc>
            </a:pPr>
            <a:r>
              <a:rPr lang="en-US" sz="2800" smtClean="0"/>
              <a:t>From 9 to 15 months, general increase in the % of infants:</a:t>
            </a:r>
          </a:p>
          <a:p>
            <a:pPr lvl="1">
              <a:lnSpc>
                <a:spcPct val="90000"/>
              </a:lnSpc>
            </a:pPr>
            <a:r>
              <a:rPr lang="en-US" sz="2400" smtClean="0"/>
              <a:t>who gesture conventionally </a:t>
            </a:r>
          </a:p>
          <a:p>
            <a:pPr lvl="2">
              <a:lnSpc>
                <a:spcPct val="90000"/>
              </a:lnSpc>
            </a:pPr>
            <a:r>
              <a:rPr lang="en-US" sz="2000" smtClean="0"/>
              <a:t>e.g. offering and pointing, though requesting is unclear </a:t>
            </a:r>
          </a:p>
          <a:p>
            <a:pPr lvl="1">
              <a:lnSpc>
                <a:spcPct val="90000"/>
              </a:lnSpc>
            </a:pPr>
            <a:r>
              <a:rPr lang="en-US" sz="2400" smtClean="0"/>
              <a:t>and who comprehend conventional gestures </a:t>
            </a:r>
          </a:p>
          <a:p>
            <a:pPr>
              <a:lnSpc>
                <a:spcPct val="90000"/>
              </a:lnSpc>
            </a:pPr>
            <a:endParaRPr lang="en-US" sz="2800" smtClean="0"/>
          </a:p>
          <a:p>
            <a:pPr>
              <a:lnSpc>
                <a:spcPct val="90000"/>
              </a:lnSpc>
            </a:pPr>
            <a:r>
              <a:rPr lang="en-US" sz="2800" smtClean="0"/>
              <a:t>The quantity of early gesture use is associated with later differences in both linguistic comprehension and production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dirty="0" smtClean="0"/>
              <a:t>Social approach:</a:t>
            </a:r>
            <a:br>
              <a:rPr lang="en-US" dirty="0" smtClean="0"/>
            </a:br>
            <a:r>
              <a:rPr lang="en-US" dirty="0" smtClean="0"/>
              <a:t>No development</a:t>
            </a:r>
          </a:p>
        </p:txBody>
      </p:sp>
      <p:sp>
        <p:nvSpPr>
          <p:cNvPr id="56323" name="Rectangle 3"/>
          <p:cNvSpPr>
            <a:spLocks noGrp="1" noChangeArrowheads="1"/>
          </p:cNvSpPr>
          <p:nvPr>
            <p:ph type="body" idx="1"/>
          </p:nvPr>
        </p:nvSpPr>
        <p:spPr>
          <a:noFill/>
        </p:spPr>
        <p:txBody>
          <a:bodyPr/>
          <a:lstStyle/>
          <a:p>
            <a:pPr>
              <a:lnSpc>
                <a:spcPct val="80000"/>
              </a:lnSpc>
            </a:pPr>
            <a:r>
              <a:rPr lang="en-US" sz="2800" smtClean="0"/>
              <a:t>No rise in the proportion of gestures involving</a:t>
            </a:r>
          </a:p>
          <a:p>
            <a:pPr lvl="1">
              <a:lnSpc>
                <a:spcPct val="80000"/>
              </a:lnSpc>
            </a:pPr>
            <a:r>
              <a:rPr lang="en-US" sz="2400" smtClean="0"/>
              <a:t>Gazing at mother</a:t>
            </a:r>
          </a:p>
          <a:p>
            <a:pPr lvl="1">
              <a:lnSpc>
                <a:spcPct val="80000"/>
              </a:lnSpc>
            </a:pPr>
            <a:r>
              <a:rPr lang="en-US" sz="2400" smtClean="0"/>
              <a:t>Smiling</a:t>
            </a:r>
          </a:p>
          <a:p>
            <a:pPr lvl="1">
              <a:lnSpc>
                <a:spcPct val="80000"/>
              </a:lnSpc>
            </a:pPr>
            <a:r>
              <a:rPr lang="en-US" sz="2400" smtClean="0"/>
              <a:t>Gazing at mother and smiling</a:t>
            </a:r>
          </a:p>
          <a:p>
            <a:pPr>
              <a:lnSpc>
                <a:spcPct val="80000"/>
              </a:lnSpc>
            </a:pPr>
            <a:r>
              <a:rPr lang="en-US" sz="2800" smtClean="0"/>
              <a:t>No evidence that importance of displays of positive affect to gestural communication changes between 9 and 15 months</a:t>
            </a:r>
          </a:p>
          <a:p>
            <a:pPr lvl="1">
              <a:lnSpc>
                <a:spcPct val="80000"/>
              </a:lnSpc>
            </a:pPr>
            <a:r>
              <a:rPr lang="en-US" sz="2400" smtClean="0"/>
              <a:t>May facilitate development of these gestures, but doesn’t change</a:t>
            </a:r>
          </a:p>
          <a:p>
            <a:pPr>
              <a:lnSpc>
                <a:spcPct val="80000"/>
              </a:lnSpc>
            </a:pPr>
            <a:r>
              <a:rPr lang="en-US" sz="2800" smtClean="0"/>
              <a:t>Maybe there’s development in the timing</a:t>
            </a:r>
            <a:endParaRPr lang="en-US" sz="3600" smtClean="0"/>
          </a:p>
          <a:p>
            <a:pPr lvl="1">
              <a:lnSpc>
                <a:spcPct val="80000"/>
              </a:lnSpc>
            </a:pPr>
            <a:endParaRPr lang="en-US" sz="24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F69E36F-3647-475D-BFE8-BFC4CA53300F}" type="slidenum">
              <a:rPr lang="en-US" smtClean="0"/>
              <a:pPr/>
              <a:t>21</a:t>
            </a:fld>
            <a:endParaRPr lang="en-US" smtClean="0"/>
          </a:p>
        </p:txBody>
      </p:sp>
      <p:sp>
        <p:nvSpPr>
          <p:cNvPr id="54275" name="Rectangle 2"/>
          <p:cNvSpPr>
            <a:spLocks noGrp="1" noChangeArrowheads="1"/>
          </p:cNvSpPr>
          <p:nvPr>
            <p:ph type="title"/>
          </p:nvPr>
        </p:nvSpPr>
        <p:spPr/>
        <p:txBody>
          <a:bodyPr/>
          <a:lstStyle/>
          <a:p>
            <a:pPr>
              <a:defRPr/>
            </a:pPr>
            <a:r>
              <a:rPr lang="en-US" smtClean="0">
                <a:solidFill>
                  <a:schemeClr val="tx1"/>
                </a:solidFill>
              </a:rPr>
              <a:t>Development of infant requests </a:t>
            </a:r>
          </a:p>
        </p:txBody>
      </p:sp>
      <p:sp>
        <p:nvSpPr>
          <p:cNvPr id="57348" name="Rectangle 3"/>
          <p:cNvSpPr>
            <a:spLocks noGrp="1" noChangeArrowheads="1"/>
          </p:cNvSpPr>
          <p:nvPr>
            <p:ph type="body" idx="1"/>
          </p:nvPr>
        </p:nvSpPr>
        <p:spPr/>
        <p:txBody>
          <a:bodyPr/>
          <a:lstStyle/>
          <a:p>
            <a:pPr>
              <a:lnSpc>
                <a:spcPct val="90000"/>
              </a:lnSpc>
            </a:pPr>
            <a:r>
              <a:rPr lang="en-US" sz="2800" dirty="0" smtClean="0"/>
              <a:t>The increasing proportion of requests involving vocalizations suggests an increasingly instrumental use of requesting by infants.</a:t>
            </a:r>
          </a:p>
          <a:p>
            <a:pPr>
              <a:lnSpc>
                <a:spcPct val="90000"/>
              </a:lnSpc>
            </a:pPr>
            <a:r>
              <a:rPr lang="en-US" sz="2800" dirty="0" smtClean="0"/>
              <a:t>As infants become more clearly intentional, they may increasingly use vocalizations with requests in order to compensate for the ambiguity of requesting.</a:t>
            </a:r>
          </a:p>
          <a:p>
            <a:pPr>
              <a:lnSpc>
                <a:spcPct val="90000"/>
              </a:lnSpc>
            </a:pPr>
            <a:r>
              <a:rPr lang="en-US" sz="2800" dirty="0" smtClean="0"/>
              <a:t>Piggybacking: combining linguistic topics (the object referred to) with comments (the request gesture) in a manner which presages more complex language use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55DB7E7-C810-4983-94E9-40C9C0358477}" type="slidenum">
              <a:rPr lang="en-US" smtClean="0"/>
              <a:pPr/>
              <a:t>22</a:t>
            </a:fld>
            <a:endParaRPr lang="en-US" smtClean="0"/>
          </a:p>
        </p:txBody>
      </p:sp>
      <p:sp>
        <p:nvSpPr>
          <p:cNvPr id="55299" name="Rectangle 1026"/>
          <p:cNvSpPr>
            <a:spLocks noGrp="1" noChangeArrowheads="1"/>
          </p:cNvSpPr>
          <p:nvPr>
            <p:ph type="title"/>
          </p:nvPr>
        </p:nvSpPr>
        <p:spPr>
          <a:xfrm>
            <a:off x="457200" y="512763"/>
            <a:ext cx="8229600" cy="914400"/>
          </a:xfrm>
        </p:spPr>
        <p:txBody>
          <a:bodyPr/>
          <a:lstStyle/>
          <a:p>
            <a:pPr>
              <a:defRPr/>
            </a:pPr>
            <a:r>
              <a:rPr lang="en-US" smtClean="0"/>
              <a:t>Summary</a:t>
            </a:r>
          </a:p>
        </p:txBody>
      </p:sp>
      <p:sp>
        <p:nvSpPr>
          <p:cNvPr id="58372" name="Rectangle 1027"/>
          <p:cNvSpPr>
            <a:spLocks noGrp="1" noChangeArrowheads="1"/>
          </p:cNvSpPr>
          <p:nvPr>
            <p:ph type="body" sz="half" idx="1"/>
          </p:nvPr>
        </p:nvSpPr>
        <p:spPr>
          <a:xfrm>
            <a:off x="465138" y="1770063"/>
            <a:ext cx="4038600" cy="4525962"/>
          </a:xfrm>
        </p:spPr>
        <p:txBody>
          <a:bodyPr/>
          <a:lstStyle/>
          <a:p>
            <a:r>
              <a:rPr lang="en-US" smtClean="0"/>
              <a:t>Instrumental</a:t>
            </a:r>
          </a:p>
          <a:p>
            <a:pPr lvl="1"/>
            <a:r>
              <a:rPr lang="en-US" smtClean="0"/>
              <a:t>Requests &amp;</a:t>
            </a:r>
          </a:p>
          <a:p>
            <a:pPr lvl="1"/>
            <a:r>
              <a:rPr lang="en-US" smtClean="0"/>
              <a:t>Vocalizations</a:t>
            </a:r>
          </a:p>
          <a:p>
            <a:pPr lvl="1"/>
            <a:r>
              <a:rPr lang="en-US" smtClean="0"/>
              <a:t>Increase with age</a:t>
            </a:r>
          </a:p>
          <a:p>
            <a:pPr lvl="1"/>
            <a:endParaRPr lang="en-US" smtClean="0"/>
          </a:p>
        </p:txBody>
      </p:sp>
      <p:sp>
        <p:nvSpPr>
          <p:cNvPr id="58373" name="Rectangle 1028"/>
          <p:cNvSpPr>
            <a:spLocks noGrp="1" noChangeArrowheads="1"/>
          </p:cNvSpPr>
          <p:nvPr>
            <p:ph type="body" sz="half" idx="2"/>
          </p:nvPr>
        </p:nvSpPr>
        <p:spPr>
          <a:xfrm>
            <a:off x="4656138" y="1770063"/>
            <a:ext cx="4038600" cy="4525962"/>
          </a:xfrm>
        </p:spPr>
        <p:txBody>
          <a:bodyPr/>
          <a:lstStyle/>
          <a:p>
            <a:r>
              <a:rPr lang="en-US" smtClean="0"/>
              <a:t>Social Approach</a:t>
            </a:r>
          </a:p>
          <a:p>
            <a:pPr lvl="1"/>
            <a:r>
              <a:rPr lang="en-US" smtClean="0"/>
              <a:t>Offers &amp;</a:t>
            </a:r>
          </a:p>
          <a:p>
            <a:pPr lvl="1"/>
            <a:r>
              <a:rPr lang="en-US" smtClean="0"/>
              <a:t>Gazing at mom &amp;</a:t>
            </a:r>
          </a:p>
          <a:p>
            <a:pPr lvl="1"/>
            <a:r>
              <a:rPr lang="en-US" smtClean="0"/>
              <a:t>Smiling</a:t>
            </a:r>
          </a:p>
          <a:p>
            <a:pPr lvl="1"/>
            <a:r>
              <a:rPr lang="en-US" smtClean="0"/>
              <a:t>Don’t increase with age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1300" name="Rectangle 4"/>
          <p:cNvSpPr>
            <a:spLocks noGrp="1" noChangeArrowheads="1"/>
          </p:cNvSpPr>
          <p:nvPr>
            <p:ph type="title"/>
          </p:nvPr>
        </p:nvSpPr>
        <p:spPr>
          <a:xfrm>
            <a:off x="914400" y="512763"/>
            <a:ext cx="7772400" cy="914400"/>
          </a:xfrm>
        </p:spPr>
        <p:txBody>
          <a:bodyPr/>
          <a:lstStyle/>
          <a:p>
            <a:pPr eaLnBrk="1" fontAlgn="auto" hangingPunct="1">
              <a:spcAft>
                <a:spcPts val="0"/>
              </a:spcAft>
              <a:defRPr/>
            </a:pPr>
            <a:r>
              <a:rPr lang="en-US">
                <a:solidFill>
                  <a:schemeClr val="tx2">
                    <a:satMod val="200000"/>
                  </a:schemeClr>
                </a:solidFill>
              </a:rPr>
              <a:t>Imperative vs. declarative</a:t>
            </a:r>
          </a:p>
        </p:txBody>
      </p:sp>
      <p:sp>
        <p:nvSpPr>
          <p:cNvPr id="8704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CD66B31-B527-4FA0-B70A-9A69C86CA2F0}" type="slidenum">
              <a:rPr lang="en-US" smtClean="0"/>
              <a:pPr/>
              <a:t>23</a:t>
            </a:fld>
            <a:endParaRPr lang="en-US" smtClean="0"/>
          </a:p>
        </p:txBody>
      </p:sp>
      <p:pic>
        <p:nvPicPr>
          <p:cNvPr id="87044" name="Picture 5"/>
          <p:cNvPicPr>
            <a:picLocks noChangeAspect="1" noChangeArrowheads="1"/>
          </p:cNvPicPr>
          <p:nvPr/>
        </p:nvPicPr>
        <p:blipFill>
          <a:blip r:embed="rId3" cstate="print"/>
          <a:srcRect/>
          <a:stretch>
            <a:fillRect/>
          </a:stretch>
        </p:blipFill>
        <p:spPr bwMode="auto">
          <a:xfrm>
            <a:off x="762000" y="1676400"/>
            <a:ext cx="7391400" cy="4665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6D3E7A6-4D73-404F-99EB-6639848F8944}" type="slidenum">
              <a:rPr lang="en-US" smtClean="0"/>
              <a:pPr/>
              <a:t>24</a:t>
            </a:fld>
            <a:endParaRPr lang="en-US" smtClean="0"/>
          </a:p>
        </p:txBody>
      </p:sp>
      <p:sp>
        <p:nvSpPr>
          <p:cNvPr id="56323" name="Rectangle 2"/>
          <p:cNvSpPr>
            <a:spLocks noGrp="1" noChangeArrowheads="1"/>
          </p:cNvSpPr>
          <p:nvPr>
            <p:ph type="title"/>
          </p:nvPr>
        </p:nvSpPr>
        <p:spPr/>
        <p:txBody>
          <a:bodyPr/>
          <a:lstStyle/>
          <a:p>
            <a:pPr>
              <a:defRPr/>
            </a:pPr>
            <a:r>
              <a:rPr lang="en-US" smtClean="0">
                <a:solidFill>
                  <a:schemeClr val="tx1"/>
                </a:solidFill>
              </a:rPr>
              <a:t>Big picture</a:t>
            </a:r>
          </a:p>
        </p:txBody>
      </p:sp>
      <p:sp>
        <p:nvSpPr>
          <p:cNvPr id="59396" name="Rectangle 3"/>
          <p:cNvSpPr>
            <a:spLocks noGrp="1" noChangeArrowheads="1"/>
          </p:cNvSpPr>
          <p:nvPr>
            <p:ph type="body" idx="1"/>
          </p:nvPr>
        </p:nvSpPr>
        <p:spPr/>
        <p:txBody>
          <a:bodyPr/>
          <a:lstStyle/>
          <a:p>
            <a:r>
              <a:rPr lang="en-US" smtClean="0"/>
              <a:t>Infant requests used instrumentally to obtain objects and infant offers used to initiate (positive) social contact. </a:t>
            </a:r>
          </a:p>
          <a:p>
            <a:r>
              <a:rPr lang="en-US" smtClean="0"/>
              <a:t>When infants request, they use a social means (the partner) to attain a nonsocial end, an object. </a:t>
            </a:r>
          </a:p>
          <a:p>
            <a:r>
              <a:rPr lang="en-US" smtClean="0"/>
              <a:t>When infants offer, they use an object as a means to a social end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2" name="Rectangle 4"/>
          <p:cNvSpPr>
            <a:spLocks noGrp="1" noChangeArrowheads="1"/>
          </p:cNvSpPr>
          <p:nvPr>
            <p:ph type="title"/>
          </p:nvPr>
        </p:nvSpPr>
        <p:spPr>
          <a:xfrm>
            <a:off x="914400" y="512763"/>
            <a:ext cx="7772400" cy="914400"/>
          </a:xfrm>
        </p:spPr>
        <p:txBody>
          <a:bodyPr/>
          <a:lstStyle/>
          <a:p>
            <a:pPr eaLnBrk="1" fontAlgn="auto" hangingPunct="1">
              <a:spcAft>
                <a:spcPts val="0"/>
              </a:spcAft>
              <a:defRPr/>
            </a:pPr>
            <a:r>
              <a:rPr lang="en-US">
                <a:solidFill>
                  <a:schemeClr val="tx2">
                    <a:satMod val="200000"/>
                  </a:schemeClr>
                </a:solidFill>
              </a:rPr>
              <a:t>Declarative is more complex</a:t>
            </a:r>
          </a:p>
        </p:txBody>
      </p:sp>
      <p:sp>
        <p:nvSpPr>
          <p:cNvPr id="8806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C721DAF-7049-4CDA-9072-0775A1572007}" type="slidenum">
              <a:rPr lang="en-US" smtClean="0"/>
              <a:pPr/>
              <a:t>25</a:t>
            </a:fld>
            <a:endParaRPr lang="en-US" smtClean="0"/>
          </a:p>
        </p:txBody>
      </p:sp>
      <p:pic>
        <p:nvPicPr>
          <p:cNvPr id="88068" name="Picture 5"/>
          <p:cNvPicPr>
            <a:picLocks noChangeAspect="1" noChangeArrowheads="1"/>
          </p:cNvPicPr>
          <p:nvPr/>
        </p:nvPicPr>
        <p:blipFill>
          <a:blip r:embed="rId3" cstate="print"/>
          <a:srcRect/>
          <a:stretch>
            <a:fillRect/>
          </a:stretch>
        </p:blipFill>
        <p:spPr bwMode="auto">
          <a:xfrm>
            <a:off x="2438400" y="1766888"/>
            <a:ext cx="5486400" cy="4275137"/>
          </a:xfrm>
          <a:prstGeom prst="rect">
            <a:avLst/>
          </a:prstGeom>
          <a:noFill/>
          <a:ln w="9525">
            <a:noFill/>
            <a:miter lim="800000"/>
            <a:headEnd/>
            <a:tailEnd/>
          </a:ln>
        </p:spPr>
      </p:pic>
      <p:sp>
        <p:nvSpPr>
          <p:cNvPr id="88069" name="Text Box 6"/>
          <p:cNvSpPr txBox="1">
            <a:spLocks noChangeArrowheads="1"/>
          </p:cNvSpPr>
          <p:nvPr/>
        </p:nvSpPr>
        <p:spPr bwMode="auto">
          <a:xfrm>
            <a:off x="609600" y="5867400"/>
            <a:ext cx="2871788" cy="457200"/>
          </a:xfrm>
          <a:prstGeom prst="rect">
            <a:avLst/>
          </a:prstGeom>
          <a:noFill/>
          <a:ln w="9525">
            <a:noFill/>
            <a:miter lim="800000"/>
            <a:headEnd/>
            <a:tailEnd/>
          </a:ln>
        </p:spPr>
        <p:txBody>
          <a:bodyPr wrap="none">
            <a:spAutoFit/>
          </a:bodyPr>
          <a:lstStyle/>
          <a:p>
            <a:pPr eaLnBrk="0" hangingPunct="0"/>
            <a:r>
              <a:rPr lang="en-US" sz="2400"/>
              <a:t>Camaioni, et al., 1997</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14400" y="512763"/>
            <a:ext cx="8229600" cy="914400"/>
          </a:xfrm>
        </p:spPr>
        <p:txBody>
          <a:bodyPr/>
          <a:lstStyle/>
          <a:p>
            <a:pPr>
              <a:defRPr/>
            </a:pPr>
            <a:r>
              <a:rPr lang="en-US" dirty="0" smtClean="0"/>
              <a:t>Developmental Psychopathology</a:t>
            </a:r>
          </a:p>
        </p:txBody>
      </p:sp>
      <p:sp>
        <p:nvSpPr>
          <p:cNvPr id="60419" name="Rectangle 3"/>
          <p:cNvSpPr>
            <a:spLocks noGrp="1" noChangeArrowheads="1"/>
          </p:cNvSpPr>
          <p:nvPr>
            <p:ph idx="1"/>
          </p:nvPr>
        </p:nvSpPr>
        <p:spPr>
          <a:noFill/>
        </p:spPr>
        <p:txBody>
          <a:bodyPr/>
          <a:lstStyle/>
          <a:p>
            <a:r>
              <a:rPr lang="en-US" dirty="0" smtClean="0"/>
              <a:t>Children with autism children show deficits in social approach </a:t>
            </a:r>
          </a:p>
          <a:p>
            <a:pPr lvl="1"/>
            <a:r>
              <a:rPr lang="en-US" dirty="0" err="1" smtClean="0"/>
              <a:t>Eg</a:t>
            </a:r>
            <a:r>
              <a:rPr lang="en-US" dirty="0" smtClean="0"/>
              <a:t>, offering objects while gazing at a partner &amp; smiling </a:t>
            </a:r>
          </a:p>
          <a:p>
            <a:r>
              <a:rPr lang="en-US" dirty="0" smtClean="0"/>
              <a:t>Children with Downs show deficits in instrumental communication </a:t>
            </a:r>
          </a:p>
          <a:p>
            <a:pPr lvl="1"/>
            <a:r>
              <a:rPr lang="en-US" dirty="0" smtClean="0"/>
              <a:t>such as requesting objects</a:t>
            </a:r>
          </a:p>
          <a:p>
            <a:pPr lvl="4"/>
            <a:r>
              <a:rPr lang="en-US" dirty="0" smtClean="0"/>
              <a:t>(Mundy et al.; etc)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6565123-0483-4B5E-B32F-32ADA73E178D}" type="slidenum">
              <a:rPr lang="en-US" smtClean="0"/>
              <a:pPr/>
              <a:t>27</a:t>
            </a:fld>
            <a:endParaRPr lang="en-US" smtClean="0"/>
          </a:p>
        </p:txBody>
      </p:sp>
      <p:sp>
        <p:nvSpPr>
          <p:cNvPr id="58371" name="Rectangle 2"/>
          <p:cNvSpPr>
            <a:spLocks noGrp="1" noChangeArrowheads="1"/>
          </p:cNvSpPr>
          <p:nvPr>
            <p:ph type="title"/>
          </p:nvPr>
        </p:nvSpPr>
        <p:spPr>
          <a:xfrm>
            <a:off x="228600" y="342900"/>
            <a:ext cx="8610600" cy="1104900"/>
          </a:xfrm>
        </p:spPr>
        <p:txBody>
          <a:bodyPr/>
          <a:lstStyle/>
          <a:p>
            <a:pPr>
              <a:defRPr/>
            </a:pPr>
            <a:r>
              <a:rPr lang="en-US" smtClean="0"/>
              <a:t>Is joint attention one or several skills?</a:t>
            </a:r>
          </a:p>
        </p:txBody>
      </p:sp>
      <p:sp>
        <p:nvSpPr>
          <p:cNvPr id="61444" name="Rectangle 3"/>
          <p:cNvSpPr>
            <a:spLocks noGrp="1" noChangeArrowheads="1"/>
          </p:cNvSpPr>
          <p:nvPr>
            <p:ph type="body" idx="1"/>
          </p:nvPr>
        </p:nvSpPr>
        <p:spPr/>
        <p:txBody>
          <a:bodyPr/>
          <a:lstStyle/>
          <a:p>
            <a:pPr>
              <a:lnSpc>
                <a:spcPct val="80000"/>
              </a:lnSpc>
            </a:pPr>
            <a:r>
              <a:rPr lang="en-US" sz="2800" dirty="0" smtClean="0"/>
              <a:t>‘Seventy-two 5- to 10-month-old infants were tested on a variety of joint attention tasks. </a:t>
            </a:r>
          </a:p>
          <a:p>
            <a:pPr>
              <a:lnSpc>
                <a:spcPct val="80000"/>
              </a:lnSpc>
            </a:pPr>
            <a:r>
              <a:rPr lang="en-US" sz="2800" dirty="0" smtClean="0"/>
              <a:t>Inter-correlations among joint attention tasks  were sparse, which puts into question the meaning of these various skills. </a:t>
            </a:r>
          </a:p>
          <a:p>
            <a:pPr>
              <a:lnSpc>
                <a:spcPct val="80000"/>
              </a:lnSpc>
            </a:pPr>
            <a:r>
              <a:rPr lang="en-US" sz="2800" dirty="0" smtClean="0"/>
              <a:t>In addition, the majority of infants exhibited some joint attention skill before 9 months of age, which points to a more gradual development of joint attention skills than suggested by previous research.</a:t>
            </a:r>
          </a:p>
          <a:p>
            <a:pPr lvl="4">
              <a:lnSpc>
                <a:spcPct val="80000"/>
              </a:lnSpc>
            </a:pPr>
            <a:r>
              <a:rPr lang="en-US" sz="1400" dirty="0" err="1" smtClean="0"/>
              <a:t>Striano</a:t>
            </a:r>
            <a:r>
              <a:rPr lang="en-US" sz="1400" dirty="0" smtClean="0"/>
              <a:t>, T. and E. </a:t>
            </a:r>
            <a:r>
              <a:rPr lang="en-US" sz="1400" dirty="0" err="1" smtClean="0"/>
              <a:t>Bertin</a:t>
            </a:r>
            <a:r>
              <a:rPr lang="en-US" sz="1400" dirty="0" smtClean="0"/>
              <a:t> (in press). "Social-Cognitive Skills Between 5 and 10 Months of Age." </a:t>
            </a:r>
            <a:r>
              <a:rPr lang="en-US" sz="1400" u="sng" dirty="0" smtClean="0"/>
              <a:t>British Journal of Developmental Psychology</a:t>
            </a:r>
            <a:r>
              <a:rPr lang="en-US" sz="1400" dirty="0" smtClean="0"/>
              <a: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309031A-12B1-45DB-A48B-22327D7757BB}" type="slidenum">
              <a:rPr lang="en-US" smtClean="0"/>
              <a:pPr/>
              <a:t>28</a:t>
            </a:fld>
            <a:endParaRPr lang="en-US" smtClean="0"/>
          </a:p>
        </p:txBody>
      </p:sp>
      <p:sp>
        <p:nvSpPr>
          <p:cNvPr id="59395" name="Rectangle 2"/>
          <p:cNvSpPr>
            <a:spLocks noGrp="1" noChangeArrowheads="1"/>
          </p:cNvSpPr>
          <p:nvPr>
            <p:ph type="title"/>
          </p:nvPr>
        </p:nvSpPr>
        <p:spPr/>
        <p:txBody>
          <a:bodyPr/>
          <a:lstStyle/>
          <a:p>
            <a:pPr>
              <a:defRPr/>
            </a:pPr>
            <a:r>
              <a:rPr lang="en-US" dirty="0" smtClean="0"/>
              <a:t>Different functions</a:t>
            </a:r>
          </a:p>
        </p:txBody>
      </p:sp>
      <p:sp>
        <p:nvSpPr>
          <p:cNvPr id="62468" name="Rectangle 3"/>
          <p:cNvSpPr>
            <a:spLocks noGrp="1" noChangeArrowheads="1"/>
          </p:cNvSpPr>
          <p:nvPr>
            <p:ph type="body" idx="1"/>
          </p:nvPr>
        </p:nvSpPr>
        <p:spPr/>
        <p:txBody>
          <a:bodyPr/>
          <a:lstStyle/>
          <a:p>
            <a:r>
              <a:rPr lang="en-US" sz="3200" dirty="0" smtClean="0"/>
              <a:t>Empirical basis for conceptual distinction in infant nonverbal communication</a:t>
            </a:r>
          </a:p>
          <a:p>
            <a:pPr lvl="1"/>
            <a:r>
              <a:rPr lang="en-US" sz="2800" dirty="0" smtClean="0"/>
              <a:t>Clustering of behaviors related to social approach and instrumental functions</a:t>
            </a:r>
          </a:p>
          <a:p>
            <a:pPr lvl="1"/>
            <a:r>
              <a:rPr lang="en-US" sz="2800" dirty="0" smtClean="0"/>
              <a:t>Differing developmental trajectories of those clusters</a:t>
            </a:r>
          </a:p>
          <a:p>
            <a:pPr lvl="1"/>
            <a:r>
              <a:rPr lang="en-US" sz="2800" dirty="0" smtClean="0"/>
              <a:t>Association with different developmental psychopathologies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p:txBody>
          <a:bodyPr/>
          <a:lstStyle/>
          <a:p>
            <a:pPr>
              <a:defRPr/>
            </a:pPr>
            <a:r>
              <a:rPr lang="en-US" sz="2800" dirty="0" smtClean="0"/>
              <a:t>Attention, Joint Attention, and Social Cognition. </a:t>
            </a:r>
            <a:r>
              <a:rPr lang="en-US" sz="1800" dirty="0" smtClean="0"/>
              <a:t>Mundy and Newell, 2007</a:t>
            </a:r>
            <a:endParaRPr lang="en-US" sz="2400" dirty="0" smtClean="0"/>
          </a:p>
        </p:txBody>
      </p:sp>
      <p:sp>
        <p:nvSpPr>
          <p:cNvPr id="5" name="Content Placeholder 4"/>
          <p:cNvSpPr>
            <a:spLocks noGrp="1"/>
          </p:cNvSpPr>
          <p:nvPr>
            <p:ph idx="1"/>
          </p:nvPr>
        </p:nvSpPr>
        <p:spPr>
          <a:xfrm>
            <a:off x="609600" y="1600200"/>
            <a:ext cx="8229600" cy="4953000"/>
          </a:xfrm>
        </p:spPr>
        <p:txBody>
          <a:bodyPr>
            <a:normAutofit lnSpcReduction="10000"/>
          </a:bodyPr>
          <a:lstStyle/>
          <a:p>
            <a:pPr>
              <a:buFont typeface="Monotype Sorts" pitchFamily="2" charset="2"/>
              <a:buChar char="n"/>
              <a:defRPr/>
            </a:pPr>
            <a:r>
              <a:rPr lang="en-US" sz="2600" dirty="0" smtClean="0"/>
              <a:t>Joint attention behaviors</a:t>
            </a:r>
          </a:p>
          <a:p>
            <a:pPr>
              <a:buFont typeface="Monotype Sorts" pitchFamily="2" charset="2"/>
              <a:buNone/>
              <a:defRPr/>
            </a:pPr>
            <a:r>
              <a:rPr lang="en-US" sz="2600" b="1" dirty="0"/>
              <a:t>	</a:t>
            </a:r>
            <a:r>
              <a:rPr lang="en-US" sz="2600" dirty="0" smtClean="0"/>
              <a:t>-</a:t>
            </a:r>
            <a:r>
              <a:rPr lang="en-US" sz="2600" b="1" dirty="0" smtClean="0"/>
              <a:t> </a:t>
            </a:r>
            <a:r>
              <a:rPr lang="en-US" sz="2300" dirty="0" smtClean="0"/>
              <a:t>Responding to joint attention (RJA)</a:t>
            </a:r>
          </a:p>
          <a:p>
            <a:pPr>
              <a:buFont typeface="Monotype Sorts" pitchFamily="2" charset="2"/>
              <a:buNone/>
              <a:defRPr/>
            </a:pPr>
            <a:r>
              <a:rPr lang="en-US" sz="1800" dirty="0"/>
              <a:t>	</a:t>
            </a:r>
            <a:r>
              <a:rPr lang="en-US" sz="1800" dirty="0" smtClean="0"/>
              <a:t>	&gt; </a:t>
            </a:r>
            <a:r>
              <a:rPr lang="en-US" sz="2300" dirty="0" smtClean="0"/>
              <a:t>following gazes/gestures of others</a:t>
            </a:r>
          </a:p>
          <a:p>
            <a:pPr>
              <a:buFont typeface="Monotype Sorts" pitchFamily="2" charset="2"/>
              <a:buNone/>
              <a:defRPr/>
            </a:pPr>
            <a:r>
              <a:rPr lang="en-US" sz="1600" dirty="0"/>
              <a:t>	</a:t>
            </a:r>
            <a:r>
              <a:rPr lang="en-US" sz="1600" dirty="0" smtClean="0"/>
              <a:t>-  </a:t>
            </a:r>
            <a:r>
              <a:rPr lang="en-US" sz="2300" dirty="0" smtClean="0"/>
              <a:t>Initiating joint attention (IJA</a:t>
            </a:r>
            <a:r>
              <a:rPr lang="en-US" sz="2200" dirty="0" smtClean="0"/>
              <a:t>)</a:t>
            </a:r>
          </a:p>
          <a:p>
            <a:pPr>
              <a:buFont typeface="Monotype Sorts" pitchFamily="2" charset="2"/>
              <a:buNone/>
              <a:defRPr/>
            </a:pPr>
            <a:r>
              <a:rPr lang="en-US" sz="2000" dirty="0"/>
              <a:t>	</a:t>
            </a:r>
            <a:r>
              <a:rPr lang="en-US" sz="2000" dirty="0" smtClean="0"/>
              <a:t>	&gt; </a:t>
            </a:r>
            <a:r>
              <a:rPr lang="en-US" sz="2300" dirty="0" smtClean="0"/>
              <a:t>use of gaze/gestures to direct attention of others</a:t>
            </a:r>
            <a:endParaRPr lang="en-US" sz="2300" dirty="0"/>
          </a:p>
          <a:p>
            <a:pPr>
              <a:defRPr/>
            </a:pPr>
            <a:r>
              <a:rPr lang="en-US" sz="2200" dirty="0" smtClean="0"/>
              <a:t>Facilitates</a:t>
            </a:r>
            <a:r>
              <a:rPr lang="en-US" sz="1600" dirty="0" smtClean="0"/>
              <a:t> </a:t>
            </a:r>
            <a:r>
              <a:rPr lang="en-US" sz="2300" dirty="0" smtClean="0"/>
              <a:t>&gt; social learning, language acquisition</a:t>
            </a:r>
          </a:p>
          <a:p>
            <a:pPr>
              <a:defRPr/>
            </a:pPr>
            <a:r>
              <a:rPr lang="en-US" sz="2200" dirty="0" smtClean="0"/>
              <a:t>Associated with </a:t>
            </a:r>
            <a:r>
              <a:rPr lang="en-US" sz="2100" dirty="0" smtClean="0"/>
              <a:t>&gt; Depth of information processing, &gt; IQ, &gt; Social competence, &gt; Self regulation</a:t>
            </a:r>
          </a:p>
          <a:p>
            <a:pPr>
              <a:buFont typeface="Monotype Sorts" pitchFamily="2" charset="2"/>
              <a:buChar char="n"/>
              <a:defRPr/>
            </a:pPr>
            <a:r>
              <a:rPr lang="en-US" sz="2600" dirty="0" smtClean="0"/>
              <a:t>Chimpanzees show capacity for RJA but not IJA</a:t>
            </a:r>
          </a:p>
          <a:p>
            <a:pPr lvl="1">
              <a:buFontTx/>
              <a:buChar char="-"/>
              <a:defRPr/>
            </a:pPr>
            <a:r>
              <a:rPr lang="en-US" sz="2300" dirty="0" smtClean="0"/>
              <a:t>understanding of sharing attention/intentions unique to humans?</a:t>
            </a:r>
            <a:endParaRPr lang="en-US" sz="2300" dirty="0"/>
          </a:p>
          <a:p>
            <a:pPr>
              <a:buFont typeface="Monotype Sorts" pitchFamily="2" charset="2"/>
              <a:buChar char="n"/>
              <a:defRPr/>
            </a:pPr>
            <a:r>
              <a:rPr lang="en-US" sz="2700" dirty="0" smtClean="0"/>
              <a:t>Which comes first: joint attention or social cognition?</a:t>
            </a:r>
          </a:p>
          <a:p>
            <a:pPr lvl="2">
              <a:buFont typeface="Monotype Sorts" pitchFamily="2" charset="2"/>
              <a:buNone/>
              <a:defRPr/>
            </a:pPr>
            <a:endParaRPr lang="en-US" sz="1800" dirty="0" smtClean="0"/>
          </a:p>
          <a:p>
            <a:pPr lvl="2">
              <a:buFont typeface="Wingdings"/>
              <a:buChar char="Ø"/>
              <a:defRPr/>
            </a:pPr>
            <a:endParaRPr lang="en-US" sz="1800" dirty="0"/>
          </a:p>
          <a:p>
            <a:pPr lvl="2">
              <a:buFont typeface="Wingdings"/>
              <a:buChar char="Ø"/>
              <a:defRPr/>
            </a:pPr>
            <a:endParaRPr lang="en-US" sz="1800" dirty="0" smtClean="0"/>
          </a:p>
          <a:p>
            <a:pPr lvl="2">
              <a:buFont typeface="Wingdings"/>
              <a:buChar char="Ø"/>
              <a:defRPr/>
            </a:pPr>
            <a:endParaRPr lang="en-US" sz="1800" dirty="0"/>
          </a:p>
          <a:p>
            <a:pPr lvl="2">
              <a:buFont typeface="Wingdings"/>
              <a:buChar char="Ø"/>
              <a:defRPr/>
            </a:pPr>
            <a:endParaRPr lang="en-US" sz="1800" dirty="0" smtClean="0"/>
          </a:p>
          <a:p>
            <a:pPr lvl="2">
              <a:buFont typeface="Wingdings"/>
              <a:buChar char="Ø"/>
              <a:defRPr/>
            </a:pPr>
            <a:endParaRPr lang="en-US" sz="1800" dirty="0"/>
          </a:p>
          <a:p>
            <a:pPr lvl="2">
              <a:buFont typeface="Wingdings"/>
              <a:buChar char="Ø"/>
              <a:defRPr/>
            </a:pPr>
            <a:endParaRPr lang="en-US" sz="1800" dirty="0" smtClean="0"/>
          </a:p>
          <a:p>
            <a:pPr lvl="2">
              <a:buFont typeface="Monotype Sorts" pitchFamily="2" charset="2"/>
              <a:buNone/>
              <a:defRPr/>
            </a:pPr>
            <a:endParaRPr lang="en-US" sz="1800" dirty="0"/>
          </a:p>
        </p:txBody>
      </p:sp>
      <p:pic>
        <p:nvPicPr>
          <p:cNvPr id="63492" name="Picture 6" descr="Hecke1.jpg"/>
          <p:cNvPicPr>
            <a:picLocks noChangeAspect="1"/>
          </p:cNvPicPr>
          <p:nvPr/>
        </p:nvPicPr>
        <p:blipFill>
          <a:blip r:embed="rId3" cstate="print"/>
          <a:srcRect/>
          <a:stretch>
            <a:fillRect/>
          </a:stretch>
        </p:blipFill>
        <p:spPr bwMode="auto">
          <a:xfrm>
            <a:off x="11582400" y="1600200"/>
            <a:ext cx="2212975" cy="1828800"/>
          </a:xfrm>
          <a:prstGeom prst="rect">
            <a:avLst/>
          </a:prstGeom>
          <a:noFill/>
          <a:ln w="9525">
            <a:noFill/>
            <a:miter lim="800000"/>
            <a:headEnd/>
            <a:tailEnd/>
          </a:ln>
        </p:spPr>
      </p:pic>
      <p:sp>
        <p:nvSpPr>
          <p:cNvPr id="63493"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Nayfeld</a:t>
            </a:r>
          </a:p>
        </p:txBody>
      </p:sp>
      <p:sp>
        <p:nvSpPr>
          <p:cNvPr id="2" name="Rectangle 1"/>
          <p:cNvSpPr/>
          <p:nvPr/>
        </p:nvSpPr>
        <p:spPr>
          <a:xfrm>
            <a:off x="9982200" y="2895600"/>
            <a:ext cx="4572000" cy="1569660"/>
          </a:xfrm>
          <a:prstGeom prst="rect">
            <a:avLst/>
          </a:prstGeom>
        </p:spPr>
        <p:txBody>
          <a:bodyPr>
            <a:spAutoFit/>
          </a:bodyPr>
          <a:lstStyle/>
          <a:p>
            <a:pPr>
              <a:buFont typeface="Monotype Sorts" pitchFamily="2" charset="2"/>
              <a:buChar char="n"/>
              <a:defRPr/>
            </a:pPr>
            <a:r>
              <a:rPr lang="en-US" dirty="0"/>
              <a:t>Autism characterized by pronounced impairments in IJA</a:t>
            </a:r>
          </a:p>
        </p:txBody>
      </p:sp>
      <p:pic>
        <p:nvPicPr>
          <p:cNvPr id="3" name="Picture 2"/>
          <p:cNvPicPr>
            <a:picLocks noChangeAspect="1"/>
          </p:cNvPicPr>
          <p:nvPr/>
        </p:nvPicPr>
        <p:blipFill>
          <a:blip r:embed="rId4"/>
          <a:stretch>
            <a:fillRect/>
          </a:stretch>
        </p:blipFill>
        <p:spPr>
          <a:xfrm>
            <a:off x="6553200" y="1219200"/>
            <a:ext cx="1371600" cy="2057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smtClean="0"/>
              <a:t>Working gestures:</a:t>
            </a:r>
            <a:br>
              <a:rPr lang="en-US" smtClean="0"/>
            </a:br>
            <a:r>
              <a:rPr lang="en-US" smtClean="0"/>
              <a:t>Give &amp; Take</a:t>
            </a:r>
          </a:p>
        </p:txBody>
      </p:sp>
      <p:sp>
        <p:nvSpPr>
          <p:cNvPr id="40963" name="Rectangle 3"/>
          <p:cNvSpPr>
            <a:spLocks noGrp="1" noChangeArrowheads="1"/>
          </p:cNvSpPr>
          <p:nvPr>
            <p:ph type="body" idx="1"/>
          </p:nvPr>
        </p:nvSpPr>
        <p:spPr>
          <a:noFill/>
        </p:spPr>
        <p:txBody>
          <a:bodyPr/>
          <a:lstStyle/>
          <a:p>
            <a:r>
              <a:rPr lang="en-US" dirty="0" smtClean="0"/>
              <a:t>Offers and requests are not only conventional, but universal and reciprocal</a:t>
            </a:r>
          </a:p>
          <a:p>
            <a:endParaRPr lang="en-US" dirty="0" smtClean="0"/>
          </a:p>
          <a:p>
            <a:pPr lvl="1"/>
            <a:r>
              <a:rPr lang="en-US" dirty="0" smtClean="0"/>
              <a:t>Example video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0" y="-91440"/>
            <a:ext cx="9082564" cy="652938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512064"/>
            <a:ext cx="9144000" cy="914400"/>
          </a:xfrm>
        </p:spPr>
        <p:txBody>
          <a:bodyPr/>
          <a:lstStyle/>
          <a:p>
            <a:pPr eaLnBrk="1" hangingPunct="1"/>
            <a:r>
              <a:rPr lang="en-US" dirty="0" smtClean="0"/>
              <a:t>Initiating Joint Attention (IJA)</a:t>
            </a:r>
          </a:p>
        </p:txBody>
      </p:sp>
      <p:sp>
        <p:nvSpPr>
          <p:cNvPr id="5" name="Footer Placeholder 4"/>
          <p:cNvSpPr>
            <a:spLocks noGrp="1"/>
          </p:cNvSpPr>
          <p:nvPr>
            <p:ph type="ftr" sz="quarter" idx="11"/>
          </p:nvPr>
        </p:nvSpPr>
        <p:spPr/>
        <p:txBody>
          <a:bodyPr/>
          <a:lstStyle/>
          <a:p>
            <a:pPr>
              <a:defRPr/>
            </a:pPr>
            <a:r>
              <a:rPr lang="en-US" dirty="0" smtClean="0"/>
              <a:t>psy.miami.edu/faculty/</a:t>
            </a:r>
            <a:r>
              <a:rPr lang="en-US" dirty="0" err="1" smtClean="0"/>
              <a:t>dmessinger</a:t>
            </a:r>
            <a:endParaRPr lang="en-US" dirty="0"/>
          </a:p>
        </p:txBody>
      </p:sp>
      <p:sp>
        <p:nvSpPr>
          <p:cNvPr id="33795" name="Rectangle 6"/>
          <p:cNvSpPr>
            <a:spLocks noChangeArrowheads="1"/>
          </p:cNvSpPr>
          <p:nvPr/>
        </p:nvSpPr>
        <p:spPr bwMode="auto">
          <a:xfrm>
            <a:off x="304800" y="5867400"/>
            <a:ext cx="9110662" cy="534988"/>
          </a:xfrm>
          <a:prstGeom prst="rect">
            <a:avLst/>
          </a:prstGeom>
          <a:noFill/>
          <a:ln w="9525">
            <a:noFill/>
            <a:miter lim="800000"/>
            <a:headEnd/>
            <a:tailEnd/>
          </a:ln>
        </p:spPr>
        <p:txBody>
          <a:bodyPr wrap="none">
            <a:spAutoFit/>
          </a:bodyPr>
          <a:lstStyle/>
          <a:p>
            <a:pPr>
              <a:lnSpc>
                <a:spcPct val="90000"/>
              </a:lnSpc>
            </a:pPr>
            <a:r>
              <a:rPr lang="en-US" sz="3200" dirty="0"/>
              <a:t>Shares experience or interest in object or event  </a:t>
            </a:r>
          </a:p>
        </p:txBody>
      </p:sp>
      <p:pic>
        <p:nvPicPr>
          <p:cNvPr id="7" name="IJA in ESCS.wmv">
            <a:hlinkClick r:id="" action="ppaction://media"/>
          </p:cNvPr>
          <p:cNvPicPr>
            <a:picLocks noRot="1" noChangeAspect="1"/>
          </p:cNvPicPr>
          <p:nvPr>
            <a:videoFile r:link="rId1"/>
          </p:nvPr>
        </p:nvPicPr>
        <p:blipFill>
          <a:blip r:embed="rId4" cstate="print"/>
          <a:stretch>
            <a:fillRect/>
          </a:stretch>
        </p:blipFill>
        <p:spPr>
          <a:xfrm>
            <a:off x="1524000" y="11430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33400" y="512763"/>
            <a:ext cx="8229600" cy="914400"/>
          </a:xfrm>
        </p:spPr>
        <p:txBody>
          <a:bodyPr/>
          <a:lstStyle/>
          <a:p>
            <a:pPr>
              <a:defRPr/>
            </a:pPr>
            <a:r>
              <a:rPr lang="en-US" sz="2800" dirty="0" smtClean="0"/>
              <a:t>Two interacting attention-regulation systems</a:t>
            </a:r>
          </a:p>
        </p:txBody>
      </p:sp>
      <p:sp>
        <p:nvSpPr>
          <p:cNvPr id="3" name="Content Placeholder 2"/>
          <p:cNvSpPr>
            <a:spLocks noGrp="1"/>
          </p:cNvSpPr>
          <p:nvPr>
            <p:ph idx="1"/>
          </p:nvPr>
        </p:nvSpPr>
        <p:spPr>
          <a:xfrm>
            <a:off x="457200" y="1295400"/>
            <a:ext cx="8229600" cy="5410200"/>
          </a:xfrm>
        </p:spPr>
        <p:txBody>
          <a:bodyPr>
            <a:normAutofit lnSpcReduction="10000"/>
          </a:bodyPr>
          <a:lstStyle/>
          <a:p>
            <a:pPr>
              <a:buFont typeface="Monotype Sorts" pitchFamily="2" charset="2"/>
              <a:buChar char="n"/>
              <a:defRPr/>
            </a:pPr>
            <a:r>
              <a:rPr lang="en-US" sz="2000" dirty="0" smtClean="0"/>
              <a:t>Integration of the two systems yields joint attention</a:t>
            </a:r>
          </a:p>
          <a:p>
            <a:pPr lvl="1">
              <a:buFontTx/>
              <a:buNone/>
              <a:defRPr/>
            </a:pPr>
            <a:r>
              <a:rPr lang="en-US" sz="1600" dirty="0" smtClean="0"/>
              <a:t>	- </a:t>
            </a:r>
            <a:r>
              <a:rPr lang="en-US" sz="2200" dirty="0" smtClean="0"/>
              <a:t>Posterior orienting and perceptual attention system </a:t>
            </a:r>
          </a:p>
          <a:p>
            <a:pPr lvl="2">
              <a:buFontTx/>
              <a:buChar char="-"/>
              <a:defRPr/>
            </a:pPr>
            <a:r>
              <a:rPr lang="en-US" sz="1700" dirty="0" smtClean="0"/>
              <a:t>RJA development </a:t>
            </a:r>
          </a:p>
          <a:p>
            <a:pPr lvl="2">
              <a:buFontTx/>
              <a:buChar char="-"/>
              <a:defRPr/>
            </a:pPr>
            <a:r>
              <a:rPr lang="en-US" sz="1700" dirty="0" smtClean="0"/>
              <a:t>Develops in first few months of life</a:t>
            </a:r>
          </a:p>
          <a:p>
            <a:pPr lvl="2">
              <a:buFontTx/>
              <a:buChar char="-"/>
              <a:defRPr/>
            </a:pPr>
            <a:r>
              <a:rPr lang="en-US" sz="1700" dirty="0" smtClean="0"/>
              <a:t>Orientation towards biologically meaningful stimuli</a:t>
            </a:r>
          </a:p>
          <a:p>
            <a:pPr lvl="2">
              <a:buFontTx/>
              <a:buChar char="-"/>
              <a:defRPr/>
            </a:pPr>
            <a:r>
              <a:rPr lang="en-US" sz="1700" dirty="0" smtClean="0"/>
              <a:t>“ where others’ eyes go, their behavior follows</a:t>
            </a:r>
            <a:r>
              <a:rPr lang="en-US" sz="1200" dirty="0" smtClean="0"/>
              <a:t>”</a:t>
            </a:r>
          </a:p>
          <a:p>
            <a:pPr lvl="1">
              <a:buFontTx/>
              <a:buChar char="-"/>
              <a:defRPr/>
            </a:pPr>
            <a:r>
              <a:rPr lang="en-US" sz="2000" dirty="0" smtClean="0"/>
              <a:t>- Anterior attention system</a:t>
            </a:r>
          </a:p>
          <a:p>
            <a:pPr lvl="2">
              <a:buFontTx/>
              <a:buChar char="-"/>
              <a:defRPr/>
            </a:pPr>
            <a:r>
              <a:rPr lang="en-US" sz="1700" dirty="0" smtClean="0"/>
              <a:t>IJA development</a:t>
            </a:r>
          </a:p>
          <a:p>
            <a:pPr lvl="2">
              <a:buFontTx/>
              <a:buChar char="-"/>
              <a:defRPr/>
            </a:pPr>
            <a:r>
              <a:rPr lang="en-US" sz="1700" dirty="0" smtClean="0"/>
              <a:t>Develops later than posterior system</a:t>
            </a:r>
          </a:p>
          <a:p>
            <a:pPr lvl="2">
              <a:buFontTx/>
              <a:buChar char="-"/>
              <a:defRPr/>
            </a:pPr>
            <a:r>
              <a:rPr lang="en-US" sz="1700" dirty="0" smtClean="0"/>
              <a:t>Volitional, goal-directed attention controlled by reward-related self-appraisal of behavior</a:t>
            </a:r>
          </a:p>
          <a:p>
            <a:pPr lvl="2">
              <a:buFontTx/>
              <a:buChar char="-"/>
              <a:defRPr/>
            </a:pPr>
            <a:r>
              <a:rPr lang="en-US" sz="1700" dirty="0" smtClean="0"/>
              <a:t>“where </a:t>
            </a:r>
            <a:r>
              <a:rPr lang="en-US" sz="1700" i="1" dirty="0" smtClean="0"/>
              <a:t>my</a:t>
            </a:r>
            <a:r>
              <a:rPr lang="en-US" sz="1700" dirty="0" smtClean="0"/>
              <a:t> eyes go, </a:t>
            </a:r>
            <a:r>
              <a:rPr lang="en-US" sz="1700" i="1" dirty="0" smtClean="0"/>
              <a:t>my </a:t>
            </a:r>
            <a:r>
              <a:rPr lang="en-US" sz="1700" dirty="0" smtClean="0"/>
              <a:t>behaviors follow</a:t>
            </a:r>
            <a:r>
              <a:rPr lang="en-US" sz="1600" dirty="0" smtClean="0"/>
              <a:t>”</a:t>
            </a:r>
          </a:p>
          <a:p>
            <a:pPr>
              <a:buFont typeface="Monotype Sorts" pitchFamily="2" charset="2"/>
              <a:buChar char="n"/>
              <a:defRPr/>
            </a:pPr>
            <a:r>
              <a:rPr lang="en-US" sz="2000" dirty="0" smtClean="0"/>
              <a:t>Integration furthers cognitive development by:</a:t>
            </a:r>
          </a:p>
          <a:p>
            <a:pPr lvl="1">
              <a:buFontTx/>
              <a:buNone/>
              <a:defRPr/>
            </a:pPr>
            <a:r>
              <a:rPr lang="en-US" sz="1600" dirty="0"/>
              <a:t>	</a:t>
            </a:r>
            <a:r>
              <a:rPr lang="en-US" sz="1600" dirty="0" smtClean="0"/>
              <a:t>- enhancing differentiation of self-agency and attention control versus others’ agency</a:t>
            </a:r>
          </a:p>
          <a:p>
            <a:pPr lvl="1">
              <a:buFontTx/>
              <a:buNone/>
              <a:defRPr/>
            </a:pPr>
            <a:r>
              <a:rPr lang="en-US" sz="1600" dirty="0"/>
              <a:t>	</a:t>
            </a:r>
            <a:r>
              <a:rPr lang="en-US" sz="1600" dirty="0" smtClean="0"/>
              <a:t>- enables monitoring of internal representations about self and others</a:t>
            </a:r>
          </a:p>
          <a:p>
            <a:pPr lvl="1">
              <a:buFontTx/>
              <a:buNone/>
              <a:defRPr/>
            </a:pPr>
            <a:r>
              <a:rPr lang="en-US" sz="1600" dirty="0"/>
              <a:t>	</a:t>
            </a:r>
            <a:r>
              <a:rPr lang="en-US" sz="1600" dirty="0" smtClean="0"/>
              <a:t>- leads to understanding that own intentions lead to goal oriented behavior, </a:t>
            </a:r>
          </a:p>
          <a:p>
            <a:pPr lvl="1">
              <a:buFontTx/>
              <a:buNone/>
              <a:defRPr/>
            </a:pPr>
            <a:r>
              <a:rPr lang="en-US" sz="1600" dirty="0" smtClean="0"/>
              <a:t>so goal oriented behavior of others is caused by their own intentions. </a:t>
            </a:r>
          </a:p>
          <a:p>
            <a:pPr lvl="2">
              <a:buFont typeface="Monotype Sorts" pitchFamily="2" charset="2"/>
              <a:buNone/>
              <a:defRPr/>
            </a:pPr>
            <a:endParaRPr lang="en-US" sz="1200" dirty="0" smtClean="0"/>
          </a:p>
          <a:p>
            <a:pPr lvl="2">
              <a:buFont typeface="Monotype Sorts" pitchFamily="2" charset="2"/>
              <a:buNone/>
              <a:defRPr/>
            </a:pPr>
            <a:endParaRPr lang="en-US" sz="1200" dirty="0" smtClean="0"/>
          </a:p>
        </p:txBody>
      </p:sp>
      <p:sp>
        <p:nvSpPr>
          <p:cNvPr id="66564"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Nayfeld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defRPr/>
            </a:pPr>
            <a:r>
              <a:rPr lang="en-US" sz="3200" dirty="0" smtClean="0"/>
              <a:t>Social-cognitive model of joint attention</a:t>
            </a:r>
          </a:p>
        </p:txBody>
      </p:sp>
      <p:sp>
        <p:nvSpPr>
          <p:cNvPr id="64515" name="Content Placeholder 2"/>
          <p:cNvSpPr>
            <a:spLocks noGrp="1"/>
          </p:cNvSpPr>
          <p:nvPr>
            <p:ph idx="1"/>
          </p:nvPr>
        </p:nvSpPr>
        <p:spPr/>
        <p:txBody>
          <a:bodyPr/>
          <a:lstStyle/>
          <a:p>
            <a:r>
              <a:rPr lang="en-US" sz="2000" dirty="0" smtClean="0"/>
              <a:t>Social cognition necessary for development of functional joint attention</a:t>
            </a:r>
          </a:p>
          <a:p>
            <a:pPr>
              <a:buFontTx/>
              <a:buChar char="-"/>
            </a:pPr>
            <a:r>
              <a:rPr lang="en-US" sz="1800" dirty="0" smtClean="0"/>
              <a:t>social cognition develops at about 9 to 12 months</a:t>
            </a:r>
          </a:p>
          <a:p>
            <a:pPr>
              <a:buFontTx/>
              <a:buChar char="-"/>
            </a:pPr>
            <a:r>
              <a:rPr lang="en-US" sz="1800" dirty="0" smtClean="0"/>
              <a:t>infants come to understand that own intentions lead to goal oriented behavior…</a:t>
            </a:r>
          </a:p>
          <a:p>
            <a:r>
              <a:rPr lang="en-US" sz="1800" dirty="0" smtClean="0"/>
              <a:t>therefore goal oriented behavior of others is caused by their intentions </a:t>
            </a:r>
          </a:p>
          <a:p>
            <a:r>
              <a:rPr lang="en-US" sz="2000" dirty="0" smtClean="0"/>
              <a:t>Model supported by some research</a:t>
            </a:r>
            <a:endParaRPr lang="en-US" sz="1600" dirty="0" smtClean="0"/>
          </a:p>
          <a:p>
            <a:pPr lvl="1">
              <a:buFontTx/>
              <a:buNone/>
            </a:pPr>
            <a:r>
              <a:rPr lang="en-US" sz="1600" dirty="0" smtClean="0"/>
              <a:t>	</a:t>
            </a:r>
            <a:r>
              <a:rPr lang="en-US" sz="1800" dirty="0" smtClean="0"/>
              <a:t>- 9, 10, 11-month olds follow head turns in “eyes open” condition</a:t>
            </a:r>
          </a:p>
          <a:p>
            <a:pPr lvl="1">
              <a:buFontTx/>
              <a:buNone/>
            </a:pPr>
            <a:r>
              <a:rPr lang="en-US" sz="1800" dirty="0" smtClean="0"/>
              <a:t>	- only 9 month olds follow in “eyes closed” </a:t>
            </a:r>
          </a:p>
          <a:p>
            <a:pPr lvl="1">
              <a:buFontTx/>
              <a:buNone/>
            </a:pPr>
            <a:r>
              <a:rPr lang="en-US" sz="1800" dirty="0" smtClean="0"/>
              <a:t>		&gt; cannot inhibit responding behavior because still lack social-cognitive awareness of the meaning of intent of gaze</a:t>
            </a:r>
          </a:p>
        </p:txBody>
      </p:sp>
      <p:sp>
        <p:nvSpPr>
          <p:cNvPr id="64516"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Nayfeld</a:t>
            </a:r>
          </a:p>
        </p:txBody>
      </p:sp>
      <p:sp>
        <p:nvSpPr>
          <p:cNvPr id="5" name="Rectangle 4"/>
          <p:cNvSpPr/>
          <p:nvPr/>
        </p:nvSpPr>
        <p:spPr>
          <a:xfrm>
            <a:off x="10152063" y="2343462"/>
            <a:ext cx="2286000" cy="3034677"/>
          </a:xfrm>
          <a:prstGeom prst="rect">
            <a:avLst/>
          </a:prstGeom>
        </p:spPr>
        <p:txBody>
          <a:bodyPr>
            <a:spAutoFit/>
          </a:bodyPr>
          <a:lstStyle/>
          <a:p>
            <a:pPr marL="411163" lvl="0" indent="-342900" eaLnBrk="0" hangingPunct="0">
              <a:spcBef>
                <a:spcPts val="700"/>
              </a:spcBef>
              <a:buClr>
                <a:srgbClr val="D6ECFF"/>
              </a:buClr>
              <a:buSzPct val="95000"/>
              <a:buFont typeface="Wingdings" pitchFamily="2" charset="2"/>
              <a:buChar char=""/>
            </a:pPr>
            <a:r>
              <a:rPr lang="en-US" sz="2000" dirty="0" smtClean="0">
                <a:solidFill>
                  <a:prstClr val="white"/>
                </a:solidFill>
                <a:latin typeface="Corbel"/>
              </a:rPr>
              <a:t>Discrepancies with model</a:t>
            </a:r>
          </a:p>
          <a:p>
            <a:pPr marL="739775" lvl="1" indent="-285750" eaLnBrk="0" hangingPunct="0">
              <a:spcBef>
                <a:spcPct val="20000"/>
              </a:spcBef>
              <a:buClr>
                <a:srgbClr val="EA157A"/>
              </a:buClr>
              <a:buSzPct val="90000"/>
            </a:pPr>
            <a:r>
              <a:rPr lang="en-US" sz="1600" dirty="0" smtClean="0">
                <a:solidFill>
                  <a:prstClr val="white"/>
                </a:solidFill>
                <a:latin typeface="Corbel"/>
              </a:rPr>
              <a:t>	</a:t>
            </a:r>
            <a:r>
              <a:rPr lang="en-US" sz="1800" dirty="0" smtClean="0">
                <a:solidFill>
                  <a:prstClr val="white"/>
                </a:solidFill>
                <a:latin typeface="Corbel"/>
              </a:rPr>
              <a:t>- RJA measured as early as 6 months</a:t>
            </a:r>
          </a:p>
          <a:p>
            <a:pPr marL="739775" lvl="1" indent="-285750" eaLnBrk="0" hangingPunct="0">
              <a:spcBef>
                <a:spcPct val="20000"/>
              </a:spcBef>
              <a:buClr>
                <a:srgbClr val="EA157A"/>
              </a:buClr>
              <a:buSzPct val="90000"/>
            </a:pPr>
            <a:r>
              <a:rPr lang="en-US" sz="1800" dirty="0" smtClean="0">
                <a:solidFill>
                  <a:prstClr val="white"/>
                </a:solidFill>
                <a:latin typeface="Corbel"/>
              </a:rPr>
              <a:t>	- IJA and RJA not highly correlated in development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8064D72-78C9-478E-923C-794D1EB78CD1}" type="slidenum">
              <a:rPr lang="en-US" smtClean="0"/>
              <a:pPr/>
              <a:t>34</a:t>
            </a:fld>
            <a:endParaRPr lang="en-US" smtClean="0"/>
          </a:p>
        </p:txBody>
      </p:sp>
      <p:pic>
        <p:nvPicPr>
          <p:cNvPr id="65539" name="Picture 4"/>
          <p:cNvPicPr>
            <a:picLocks noChangeAspect="1" noChangeArrowheads="1"/>
          </p:cNvPicPr>
          <p:nvPr/>
        </p:nvPicPr>
        <p:blipFill>
          <a:blip r:embed="rId3" cstate="print"/>
          <a:srcRect/>
          <a:stretch>
            <a:fillRect/>
          </a:stretch>
        </p:blipFill>
        <p:spPr bwMode="auto">
          <a:xfrm>
            <a:off x="1295400" y="1160099"/>
            <a:ext cx="7162800" cy="5701121"/>
          </a:xfrm>
          <a:prstGeom prst="rect">
            <a:avLst/>
          </a:prstGeom>
          <a:noFill/>
          <a:ln w="9525">
            <a:noFill/>
            <a:miter lim="800000"/>
            <a:headEnd/>
            <a:tailEnd/>
          </a:ln>
        </p:spPr>
      </p:pic>
      <p:sp>
        <p:nvSpPr>
          <p:cNvPr id="62468" name="Rectangle 5"/>
          <p:cNvSpPr>
            <a:spLocks noGrp="1" noChangeArrowheads="1"/>
          </p:cNvSpPr>
          <p:nvPr>
            <p:ph type="title"/>
          </p:nvPr>
        </p:nvSpPr>
        <p:spPr>
          <a:xfrm>
            <a:off x="914400" y="512763"/>
            <a:ext cx="8229600" cy="914400"/>
          </a:xfrm>
        </p:spPr>
        <p:txBody>
          <a:bodyPr/>
          <a:lstStyle/>
          <a:p>
            <a:pPr>
              <a:defRPr/>
            </a:pPr>
            <a:r>
              <a:rPr lang="en-US" dirty="0" smtClean="0"/>
              <a:t>Comprehending joint attention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0E048E8-338F-4CE3-81F9-3D4990956F85}" type="slidenum">
              <a:rPr lang="en-US" smtClean="0"/>
              <a:pPr/>
              <a:t>35</a:t>
            </a:fld>
            <a:endParaRPr lang="en-US" smtClean="0"/>
          </a:p>
        </p:txBody>
      </p:sp>
      <p:pic>
        <p:nvPicPr>
          <p:cNvPr id="68612" name="Picture 3"/>
          <p:cNvPicPr>
            <a:picLocks noChangeAspect="1" noChangeArrowheads="1"/>
          </p:cNvPicPr>
          <p:nvPr/>
        </p:nvPicPr>
        <p:blipFill>
          <a:blip r:embed="rId3" cstate="print"/>
          <a:srcRect/>
          <a:stretch>
            <a:fillRect/>
          </a:stretch>
        </p:blipFill>
        <p:spPr bwMode="auto">
          <a:xfrm>
            <a:off x="533401" y="152400"/>
            <a:ext cx="8532510" cy="6705600"/>
          </a:xfrm>
          <a:prstGeom prst="rect">
            <a:avLst/>
          </a:prstGeom>
          <a:noFill/>
          <a:ln w="9525">
            <a:noFill/>
            <a:miter lim="800000"/>
            <a:headEnd/>
            <a:tailEnd/>
          </a:ln>
        </p:spPr>
      </p:pic>
      <p:sp>
        <p:nvSpPr>
          <p:cNvPr id="65539" name="Rectangle 2"/>
          <p:cNvSpPr>
            <a:spLocks noGrp="1" noChangeArrowheads="1"/>
          </p:cNvSpPr>
          <p:nvPr>
            <p:ph type="title"/>
          </p:nvPr>
        </p:nvSpPr>
        <p:spPr>
          <a:xfrm>
            <a:off x="303856" y="199697"/>
            <a:ext cx="8991600" cy="4267199"/>
          </a:xfrm>
        </p:spPr>
        <p:txBody>
          <a:bodyPr/>
          <a:lstStyle/>
          <a:p>
            <a:pPr algn="ctr">
              <a:defRPr/>
            </a:pPr>
            <a:r>
              <a:rPr lang="en-US" dirty="0" smtClean="0">
                <a:solidFill>
                  <a:schemeClr val="bg1"/>
                </a:solidFill>
              </a:rPr>
              <a:t>Different brain areas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ED50953-7F86-4508-808F-593F08CBD0C2}" type="slidenum">
              <a:rPr lang="en-US" smtClean="0"/>
              <a:pPr/>
              <a:t>36</a:t>
            </a:fld>
            <a:endParaRPr lang="en-US" smtClean="0"/>
          </a:p>
        </p:txBody>
      </p:sp>
      <p:sp>
        <p:nvSpPr>
          <p:cNvPr id="64515" name="Rectangle 4"/>
          <p:cNvSpPr>
            <a:spLocks noGrp="1" noChangeArrowheads="1"/>
          </p:cNvSpPr>
          <p:nvPr>
            <p:ph type="title"/>
          </p:nvPr>
        </p:nvSpPr>
        <p:spPr>
          <a:xfrm>
            <a:off x="914400" y="512763"/>
            <a:ext cx="7772400" cy="914400"/>
          </a:xfrm>
        </p:spPr>
        <p:txBody>
          <a:bodyPr/>
          <a:lstStyle/>
          <a:p>
            <a:pPr>
              <a:defRPr/>
            </a:pPr>
            <a:r>
              <a:rPr lang="en-US" smtClean="0"/>
              <a:t>Initiating </a:t>
            </a:r>
            <a:r>
              <a:rPr lang="en-US" i="1" smtClean="0"/>
              <a:t>&amp; </a:t>
            </a:r>
            <a:r>
              <a:rPr lang="en-US" smtClean="0"/>
              <a:t>responding to JA: Different but linked processes</a:t>
            </a:r>
          </a:p>
        </p:txBody>
      </p:sp>
      <p:pic>
        <p:nvPicPr>
          <p:cNvPr id="67588" name="Picture 6"/>
          <p:cNvPicPr>
            <a:picLocks noChangeAspect="1" noChangeArrowheads="1"/>
          </p:cNvPicPr>
          <p:nvPr/>
        </p:nvPicPr>
        <p:blipFill>
          <a:blip r:embed="rId3" cstate="print"/>
          <a:srcRect/>
          <a:stretch>
            <a:fillRect/>
          </a:stretch>
        </p:blipFill>
        <p:spPr bwMode="auto">
          <a:xfrm>
            <a:off x="838200" y="1676400"/>
            <a:ext cx="7620000" cy="488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Integration</a:t>
            </a:r>
          </a:p>
        </p:txBody>
      </p:sp>
      <p:sp>
        <p:nvSpPr>
          <p:cNvPr id="111619" name="Rectangle 3"/>
          <p:cNvSpPr>
            <a:spLocks noGrp="1" noChangeArrowheads="1"/>
          </p:cNvSpPr>
          <p:nvPr>
            <p:ph idx="1"/>
          </p:nvPr>
        </p:nvSpPr>
        <p:spPr/>
        <p:txBody>
          <a:bodyPr/>
          <a:lstStyle/>
          <a:p>
            <a:pPr eaLnBrk="1" hangingPunct="1"/>
            <a:r>
              <a:rPr lang="en-US" dirty="0" smtClean="0"/>
              <a:t>RJA: “earlier developing posterior system associated with reflexive orienting and the perception of others behavior”</a:t>
            </a:r>
          </a:p>
          <a:p>
            <a:pPr eaLnBrk="1" hangingPunct="1"/>
            <a:r>
              <a:rPr lang="en-US" dirty="0" smtClean="0"/>
              <a:t>IJA: “later developing anterior system involved in intentional action selection and attention deployment”</a:t>
            </a:r>
          </a:p>
          <a:p>
            <a:pPr lvl="3" eaLnBrk="1" hangingPunct="1"/>
            <a:r>
              <a:rPr lang="en-US" dirty="0" smtClean="0"/>
              <a:t>Mundy &amp; Newell, </a:t>
            </a:r>
          </a:p>
        </p:txBody>
      </p:sp>
      <p:sp>
        <p:nvSpPr>
          <p:cNvPr id="11162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5084045-83DA-46AF-AFC4-C0E2B61E5FBE}" type="slidenum">
              <a:rPr lang="en-US" smtClean="0"/>
              <a:pPr/>
              <a:t>37</a:t>
            </a:fld>
            <a:endParaRPr lang="en-US" smtClean="0"/>
          </a:p>
        </p:txBody>
      </p:sp>
    </p:spTree>
    <p:extLst>
      <p:ext uri="{BB962C8B-B14F-4D97-AF65-F5344CB8AC3E}">
        <p14:creationId xmlns:p14="http://schemas.microsoft.com/office/powerpoint/2010/main" val="836436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2606BAC-0C73-4774-9FBC-365291A857C4}" type="slidenum">
              <a:rPr lang="en-US" smtClean="0"/>
              <a:pPr/>
              <a:t>38</a:t>
            </a:fld>
            <a:endParaRPr lang="en-US" smtClean="0"/>
          </a:p>
        </p:txBody>
      </p:sp>
      <p:sp>
        <p:nvSpPr>
          <p:cNvPr id="66563" name="Rectangle 2"/>
          <p:cNvSpPr>
            <a:spLocks noGrp="1" noChangeArrowheads="1"/>
          </p:cNvSpPr>
          <p:nvPr>
            <p:ph type="title"/>
          </p:nvPr>
        </p:nvSpPr>
        <p:spPr>
          <a:xfrm>
            <a:off x="914400" y="512763"/>
            <a:ext cx="8458200" cy="914400"/>
          </a:xfrm>
        </p:spPr>
        <p:txBody>
          <a:bodyPr/>
          <a:lstStyle/>
          <a:p>
            <a:pPr>
              <a:defRPr/>
            </a:pPr>
            <a:r>
              <a:rPr lang="en-US" dirty="0" smtClean="0"/>
              <a:t>“12-month-olds point to share attention and interest"</a:t>
            </a:r>
            <a:endParaRPr lang="en-US" b="1" dirty="0" smtClean="0"/>
          </a:p>
        </p:txBody>
      </p:sp>
      <p:sp>
        <p:nvSpPr>
          <p:cNvPr id="69636" name="Rectangle 3"/>
          <p:cNvSpPr>
            <a:spLocks noGrp="1" noChangeArrowheads="1"/>
          </p:cNvSpPr>
          <p:nvPr>
            <p:ph type="body" idx="1"/>
          </p:nvPr>
        </p:nvSpPr>
        <p:spPr/>
        <p:txBody>
          <a:bodyPr/>
          <a:lstStyle/>
          <a:p>
            <a:pPr>
              <a:lnSpc>
                <a:spcPct val="80000"/>
              </a:lnSpc>
            </a:pPr>
            <a:r>
              <a:rPr lang="en-US" sz="2800" dirty="0" smtClean="0"/>
              <a:t>‘When adult shared attention and interest (i.e. alternated gaze and emoted), infants pointed more frequently and tended to prolong each point - presumably to prolong the satisfying interaction.</a:t>
            </a:r>
          </a:p>
          <a:p>
            <a:pPr lvl="1">
              <a:lnSpc>
                <a:spcPct val="80000"/>
              </a:lnSpc>
            </a:pPr>
            <a:r>
              <a:rPr lang="en-US" sz="2400" dirty="0" smtClean="0"/>
              <a:t>However, when the adult emoted to the infant alone or looked only to the event, infants pointed less across trials and repeated points more within trials - presumably in an attempt to establish joint attention. </a:t>
            </a:r>
          </a:p>
          <a:p>
            <a:pPr>
              <a:lnSpc>
                <a:spcPct val="80000"/>
              </a:lnSpc>
            </a:pPr>
            <a:r>
              <a:rPr lang="en-US" sz="2800" dirty="0" smtClean="0"/>
              <a:t>Suggests that 12-month-olds point declaratively and understand that others have psychological states that can be directed and shared. ‘</a:t>
            </a:r>
          </a:p>
          <a:p>
            <a:pPr>
              <a:lnSpc>
                <a:spcPct val="80000"/>
              </a:lnSpc>
            </a:pPr>
            <a:r>
              <a:rPr lang="en-US" sz="1400" dirty="0" err="1" smtClean="0"/>
              <a:t>Liszkowski</a:t>
            </a:r>
            <a:r>
              <a:rPr lang="en-US" sz="1400" dirty="0" smtClean="0"/>
              <a:t>, U., M. Carpenter, et al. (2004). "Twelve-month-olds point to share attention and interest." </a:t>
            </a:r>
            <a:r>
              <a:rPr lang="en-US" sz="1400" u="sng" dirty="0" smtClean="0"/>
              <a:t>Developmental Science</a:t>
            </a:r>
            <a:r>
              <a:rPr lang="en-US" sz="1400" dirty="0" smtClean="0"/>
              <a:t> </a:t>
            </a:r>
            <a:r>
              <a:rPr lang="en-US" sz="1400" b="1" dirty="0" smtClean="0"/>
              <a:t>7</a:t>
            </a:r>
            <a:r>
              <a:rPr lang="en-US" sz="1400" dirty="0" smtClean="0"/>
              <a:t>(3): 297-307.</a:t>
            </a:r>
            <a:endParaRPr lang="en-US" sz="1400" b="1" dirty="0" smtClean="0"/>
          </a:p>
          <a:p>
            <a:pPr>
              <a:lnSpc>
                <a:spcPct val="80000"/>
              </a:lnSpc>
            </a:pPr>
            <a:endParaRPr lang="en-US" sz="800"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9E74FEA-D7AE-4DC9-9A93-176311A51C0C}" type="slidenum">
              <a:rPr lang="en-US" smtClean="0"/>
              <a:pPr/>
              <a:t>39</a:t>
            </a:fld>
            <a:endParaRPr lang="en-US" smtClean="0"/>
          </a:p>
        </p:txBody>
      </p:sp>
      <p:sp>
        <p:nvSpPr>
          <p:cNvPr id="67587" name="Rectangle 2"/>
          <p:cNvSpPr>
            <a:spLocks noGrp="1" noChangeArrowheads="1"/>
          </p:cNvSpPr>
          <p:nvPr>
            <p:ph type="title"/>
          </p:nvPr>
        </p:nvSpPr>
        <p:spPr/>
        <p:txBody>
          <a:bodyPr/>
          <a:lstStyle/>
          <a:p>
            <a:pPr>
              <a:defRPr/>
            </a:pPr>
            <a:r>
              <a:rPr lang="en-US" smtClean="0"/>
              <a:t>Dyadic to triadic</a:t>
            </a:r>
          </a:p>
        </p:txBody>
      </p:sp>
      <p:sp>
        <p:nvSpPr>
          <p:cNvPr id="70660" name="Rectangle 3"/>
          <p:cNvSpPr>
            <a:spLocks noGrp="1" noChangeArrowheads="1"/>
          </p:cNvSpPr>
          <p:nvPr>
            <p:ph type="body" idx="1"/>
          </p:nvPr>
        </p:nvSpPr>
        <p:spPr/>
        <p:txBody>
          <a:bodyPr/>
          <a:lstStyle/>
          <a:p>
            <a:r>
              <a:rPr lang="en-US" sz="2800" smtClean="0"/>
              <a:t>Dyadic </a:t>
            </a:r>
            <a:r>
              <a:rPr lang="en-US" sz="2800" smtClean="0">
                <a:sym typeface="Wingdings" pitchFamily="2" charset="2"/>
              </a:rPr>
              <a:t> </a:t>
            </a:r>
            <a:r>
              <a:rPr lang="en-US" sz="2800" smtClean="0"/>
              <a:t>Triadic (</a:t>
            </a:r>
            <a:r>
              <a:rPr lang="en-US" sz="2800" i="1" smtClean="0"/>
              <a:t>referential) </a:t>
            </a:r>
            <a:r>
              <a:rPr lang="en-US" sz="2800" smtClean="0"/>
              <a:t>communication</a:t>
            </a:r>
          </a:p>
          <a:p>
            <a:pPr lvl="1">
              <a:buFontTx/>
              <a:buNone/>
            </a:pPr>
            <a:r>
              <a:rPr lang="en-US" sz="2400" smtClean="0"/>
              <a:t>Infant </a:t>
            </a:r>
            <a:r>
              <a:rPr lang="en-US" sz="2400" smtClean="0">
                <a:sym typeface="Wingdings" pitchFamily="2" charset="2"/>
              </a:rPr>
              <a:t> Partner </a:t>
            </a:r>
            <a:r>
              <a:rPr lang="en-US" sz="3200" b="1" smtClean="0">
                <a:sym typeface="Wingdings" pitchFamily="2" charset="2"/>
              </a:rPr>
              <a:t></a:t>
            </a:r>
            <a:r>
              <a:rPr lang="en-US" sz="2400" smtClean="0">
                <a:sym typeface="Wingdings" pitchFamily="2" charset="2"/>
              </a:rPr>
              <a:t> </a:t>
            </a:r>
            <a:r>
              <a:rPr lang="en-US" sz="2400" smtClean="0"/>
              <a:t>Infant </a:t>
            </a:r>
            <a:r>
              <a:rPr lang="en-US" sz="2400" smtClean="0">
                <a:sym typeface="Wingdings" pitchFamily="2" charset="2"/>
              </a:rPr>
              <a:t> Object Partner</a:t>
            </a:r>
          </a:p>
          <a:p>
            <a:r>
              <a:rPr lang="en-US" sz="2800" smtClean="0"/>
              <a:t>How are they connected?</a:t>
            </a:r>
          </a:p>
          <a:p>
            <a:r>
              <a:rPr lang="en-US" sz="2800" smtClean="0"/>
              <a:t>Weak evidence that infants who bid more in still-face later show more triadic attention</a:t>
            </a:r>
          </a:p>
          <a:p>
            <a:r>
              <a:rPr lang="en-US" sz="2800" smtClean="0"/>
              <a:t>But everyone agrees the link is positive emotion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dirty="0" smtClean="0"/>
              <a:t>What infant gestures say </a:t>
            </a:r>
          </a:p>
        </p:txBody>
      </p:sp>
      <p:sp>
        <p:nvSpPr>
          <p:cNvPr id="43011" name="Rectangle 3"/>
          <p:cNvSpPr>
            <a:spLocks noGrp="1" noChangeArrowheads="1"/>
          </p:cNvSpPr>
          <p:nvPr>
            <p:ph type="body" idx="1"/>
          </p:nvPr>
        </p:nvSpPr>
        <p:spPr>
          <a:noFill/>
        </p:spPr>
        <p:txBody>
          <a:bodyPr/>
          <a:lstStyle/>
          <a:p>
            <a:r>
              <a:rPr lang="en-US" sz="2800" smtClean="0"/>
              <a:t>Instrumental:  Use gesture to person to get object (or get something done)</a:t>
            </a:r>
          </a:p>
          <a:p>
            <a:pPr lvl="1"/>
            <a:r>
              <a:rPr lang="en-US" sz="2400" smtClean="0"/>
              <a:t>I--&gt; Social  --&gt; Object</a:t>
            </a:r>
          </a:p>
          <a:p>
            <a:pPr lvl="1"/>
            <a:r>
              <a:rPr lang="en-US" sz="2400" smtClean="0"/>
              <a:t>Proto-imperative (i.e., "give me that")</a:t>
            </a:r>
          </a:p>
          <a:p>
            <a:r>
              <a:rPr lang="en-US" sz="2800" smtClean="0"/>
              <a:t>Social Approach:  Use gesture with object to engage with partner</a:t>
            </a:r>
          </a:p>
          <a:p>
            <a:pPr lvl="1"/>
            <a:r>
              <a:rPr lang="en-US" sz="2400" smtClean="0"/>
              <a:t>I--&gt; Object --&gt; Social</a:t>
            </a:r>
          </a:p>
          <a:p>
            <a:pPr lvl="1"/>
            <a:r>
              <a:rPr lang="en-US" sz="2400" smtClean="0"/>
              <a:t>Proto-declarative (i.e., "look at that") </a:t>
            </a:r>
          </a:p>
          <a:p>
            <a:pPr lvl="1"/>
            <a:r>
              <a:rPr lang="en-US" sz="2400" smtClean="0"/>
              <a:t>What autistic kids appear to do very little of</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a:defRPr/>
            </a:pPr>
            <a:r>
              <a:rPr lang="en-US" smtClean="0"/>
              <a:t>Referential communication &amp; affective sharing</a:t>
            </a:r>
          </a:p>
        </p:txBody>
      </p:sp>
      <p:sp>
        <p:nvSpPr>
          <p:cNvPr id="71684" name="Rectangle 3"/>
          <p:cNvSpPr>
            <a:spLocks noGrp="1" noChangeArrowheads="1"/>
          </p:cNvSpPr>
          <p:nvPr>
            <p:ph idx="1"/>
          </p:nvPr>
        </p:nvSpPr>
        <p:spPr/>
        <p:txBody>
          <a:bodyPr/>
          <a:lstStyle/>
          <a:p>
            <a:pPr>
              <a:lnSpc>
                <a:spcPct val="80000"/>
              </a:lnSpc>
            </a:pPr>
            <a:r>
              <a:rPr lang="en-US" sz="2000" dirty="0" smtClean="0"/>
              <a:t>‘Coordination of affect in joint attention in 5- to 9-month-olds‘ </a:t>
            </a:r>
          </a:p>
          <a:p>
            <a:pPr lvl="1">
              <a:lnSpc>
                <a:spcPct val="80000"/>
              </a:lnSpc>
            </a:pPr>
            <a:r>
              <a:rPr lang="en-US" sz="1600" dirty="0" smtClean="0"/>
              <a:t>Joint attention looks increased with strangers but not with mothers. </a:t>
            </a:r>
          </a:p>
          <a:p>
            <a:pPr>
              <a:lnSpc>
                <a:spcPct val="80000"/>
              </a:lnSpc>
            </a:pPr>
            <a:r>
              <a:rPr lang="en-US" sz="2400" dirty="0" smtClean="0"/>
              <a:t>Coordination of smiles w joint attention increased w age</a:t>
            </a:r>
            <a:r>
              <a:rPr lang="en-US" sz="2000" dirty="0" smtClean="0"/>
              <a:t> </a:t>
            </a:r>
          </a:p>
          <a:p>
            <a:pPr lvl="1">
              <a:lnSpc>
                <a:spcPct val="80000"/>
              </a:lnSpc>
            </a:pPr>
            <a:r>
              <a:rPr lang="en-US" sz="2400" dirty="0" smtClean="0"/>
              <a:t>5% of infants @ 5 mo, 12% at 7, 35% at 9 </a:t>
            </a:r>
            <a:r>
              <a:rPr lang="en-US" sz="2400" dirty="0" err="1" smtClean="0"/>
              <a:t>mos</a:t>
            </a:r>
            <a:endParaRPr lang="en-US" sz="2400" dirty="0" smtClean="0"/>
          </a:p>
          <a:p>
            <a:pPr lvl="2">
              <a:lnSpc>
                <a:spcPct val="80000"/>
              </a:lnSpc>
            </a:pPr>
            <a:r>
              <a:rPr lang="en-US" sz="2200" dirty="0" smtClean="0"/>
              <a:t>same developmental increase playing with mothers</a:t>
            </a:r>
          </a:p>
          <a:p>
            <a:pPr lvl="3">
              <a:lnSpc>
                <a:spcPct val="80000"/>
              </a:lnSpc>
            </a:pPr>
            <a:r>
              <a:rPr lang="en-US" sz="1800" dirty="0" smtClean="0"/>
              <a:t>percentage of infants who smile and gaze is significantly lower with the mother than with the experimenter at 9 months. </a:t>
            </a:r>
            <a:endParaRPr lang="en-US" sz="1200" dirty="0" smtClean="0"/>
          </a:p>
          <a:p>
            <a:pPr>
              <a:lnSpc>
                <a:spcPct val="80000"/>
              </a:lnSpc>
            </a:pPr>
            <a:r>
              <a:rPr lang="en-US" sz="2000" dirty="0" smtClean="0"/>
              <a:t>Affect may play a key role in development of aspects of joint attention that may be unique to humans.</a:t>
            </a:r>
            <a:r>
              <a:rPr lang="en-US" sz="1800" dirty="0" smtClean="0"/>
              <a:t> </a:t>
            </a:r>
          </a:p>
          <a:p>
            <a:pPr lvl="2">
              <a:lnSpc>
                <a:spcPct val="80000"/>
              </a:lnSpc>
            </a:pPr>
            <a:r>
              <a:rPr lang="en-US" sz="1400" dirty="0" err="1" smtClean="0"/>
              <a:t>Striano</a:t>
            </a:r>
            <a:r>
              <a:rPr lang="en-US" sz="1400" dirty="0" smtClean="0"/>
              <a:t>, T. and E. </a:t>
            </a:r>
            <a:r>
              <a:rPr lang="en-US" sz="1400" dirty="0" err="1" smtClean="0"/>
              <a:t>Bertin</a:t>
            </a:r>
            <a:r>
              <a:rPr lang="en-US" sz="1400" dirty="0" smtClean="0"/>
              <a:t> (2005). "Coordinated affect with mothers and strangers: A longitudinal analysis of joint engagement between 5 and 9 months of age." </a:t>
            </a:r>
            <a:r>
              <a:rPr lang="en-US" sz="1400" u="sng" dirty="0" smtClean="0"/>
              <a:t>Cognition &amp; Emotion</a:t>
            </a:r>
            <a:r>
              <a:rPr lang="en-US" sz="1400" dirty="0" smtClean="0"/>
              <a:t> </a:t>
            </a:r>
            <a:r>
              <a:rPr lang="en-US" sz="1400" b="1" dirty="0" smtClean="0"/>
              <a:t>19</a:t>
            </a:r>
            <a:r>
              <a:rPr lang="en-US" sz="1400" dirty="0" smtClean="0"/>
              <a:t>(5): 781-790.</a:t>
            </a:r>
            <a:endParaRPr lang="en-US" sz="1400" b="1" dirty="0" smtClean="0"/>
          </a:p>
          <a:p>
            <a:pPr>
              <a:lnSpc>
                <a:spcPct val="80000"/>
              </a:lnSpc>
            </a:pPr>
            <a:endParaRPr lang="en-US" sz="1800" dirty="0" smtClean="0"/>
          </a:p>
        </p:txBody>
      </p:sp>
      <p:sp>
        <p:nvSpPr>
          <p:cNvPr id="7168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E6AC87F-B9F3-41C7-97FB-FFBE9E443B84}" type="slidenum">
              <a:rPr lang="en-US" smtClean="0"/>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24C520F-163C-41F0-AEA3-5580D2369D6D}" type="slidenum">
              <a:rPr lang="en-US" smtClean="0"/>
              <a:pPr/>
              <a:t>41</a:t>
            </a:fld>
            <a:endParaRPr lang="en-US" smtClean="0"/>
          </a:p>
        </p:txBody>
      </p:sp>
      <p:sp>
        <p:nvSpPr>
          <p:cNvPr id="69635" name="Rectangle 2"/>
          <p:cNvSpPr>
            <a:spLocks noGrp="1" noChangeArrowheads="1"/>
          </p:cNvSpPr>
          <p:nvPr>
            <p:ph type="title"/>
          </p:nvPr>
        </p:nvSpPr>
        <p:spPr/>
        <p:txBody>
          <a:bodyPr/>
          <a:lstStyle/>
          <a:p>
            <a:pPr>
              <a:defRPr/>
            </a:pPr>
            <a:r>
              <a:rPr lang="en-US" smtClean="0"/>
              <a:t>A different, timing approach</a:t>
            </a:r>
          </a:p>
        </p:txBody>
      </p:sp>
      <p:sp>
        <p:nvSpPr>
          <p:cNvPr id="72708" name="Rectangle 3"/>
          <p:cNvSpPr>
            <a:spLocks noGrp="1" noChangeArrowheads="1"/>
          </p:cNvSpPr>
          <p:nvPr>
            <p:ph type="body" idx="1"/>
          </p:nvPr>
        </p:nvSpPr>
        <p:spPr/>
        <p:txBody>
          <a:bodyPr/>
          <a:lstStyle/>
          <a:p>
            <a:pPr>
              <a:lnSpc>
                <a:spcPct val="80000"/>
              </a:lnSpc>
            </a:pPr>
            <a:r>
              <a:rPr lang="en-US" sz="2800" dirty="0" smtClean="0"/>
              <a:t>26 typically developing infants </a:t>
            </a:r>
          </a:p>
          <a:p>
            <a:pPr>
              <a:lnSpc>
                <a:spcPct val="80000"/>
              </a:lnSpc>
            </a:pPr>
            <a:r>
              <a:rPr lang="en-US" sz="2800" dirty="0" smtClean="0"/>
              <a:t>Administered the Early Social-Communication Scales at 8, 10 and 12 months of age</a:t>
            </a:r>
          </a:p>
          <a:p>
            <a:pPr>
              <a:lnSpc>
                <a:spcPct val="80000"/>
              </a:lnSpc>
            </a:pPr>
            <a:r>
              <a:rPr lang="en-US" sz="2800" dirty="0" smtClean="0"/>
              <a:t>During episodes of joint attention (JA)</a:t>
            </a:r>
          </a:p>
          <a:p>
            <a:pPr lvl="1">
              <a:lnSpc>
                <a:spcPct val="80000"/>
              </a:lnSpc>
            </a:pPr>
            <a:r>
              <a:rPr lang="en-US" sz="2400" dirty="0" smtClean="0"/>
              <a:t>alternating gaze between object and </a:t>
            </a:r>
            <a:r>
              <a:rPr lang="en-US" sz="2400" i="1" dirty="0" smtClean="0"/>
              <a:t>experimenter</a:t>
            </a:r>
            <a:endParaRPr lang="en-US" sz="2400" dirty="0" smtClean="0"/>
          </a:p>
          <a:p>
            <a:pPr>
              <a:lnSpc>
                <a:spcPct val="80000"/>
              </a:lnSpc>
            </a:pPr>
            <a:r>
              <a:rPr lang="en-US" sz="2800" dirty="0" smtClean="0"/>
              <a:t>Proportion of JA episodes involving smiles</a:t>
            </a:r>
          </a:p>
          <a:p>
            <a:pPr>
              <a:lnSpc>
                <a:spcPct val="80000"/>
              </a:lnSpc>
            </a:pPr>
            <a:r>
              <a:rPr lang="en-US" sz="2800" dirty="0" smtClean="0"/>
              <a:t>Proportion of Anticipatory Smiles: </a:t>
            </a:r>
          </a:p>
          <a:p>
            <a:pPr lvl="1">
              <a:lnSpc>
                <a:spcPct val="80000"/>
              </a:lnSpc>
            </a:pPr>
            <a:r>
              <a:rPr lang="en-US" sz="2400" dirty="0" smtClean="0"/>
              <a:t>Smiles at an object followed by smiling gaze at the experimenter</a:t>
            </a:r>
          </a:p>
          <a:p>
            <a:pPr>
              <a:lnSpc>
                <a:spcPct val="80000"/>
              </a:lnSpc>
            </a:pPr>
            <a:r>
              <a:rPr lang="en-US" sz="2800" dirty="0" smtClean="0"/>
              <a:t>Conventional analyses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685800" y="1828800"/>
            <a:ext cx="7848600" cy="1771650"/>
          </a:xfrm>
        </p:spPr>
        <p:txBody>
          <a:bodyPr/>
          <a:lstStyle/>
          <a:p>
            <a:pPr eaLnBrk="1" hangingPunct="1">
              <a:defRPr/>
            </a:pPr>
            <a:r>
              <a:rPr lang="en-US" sz="3200" smtClean="0"/>
              <a:t>Anticipatory Smiling: Linking Early Affective Communication and Social Outcome</a:t>
            </a:r>
          </a:p>
        </p:txBody>
      </p:sp>
      <p:sp>
        <p:nvSpPr>
          <p:cNvPr id="73731" name="Subtitle 2"/>
          <p:cNvSpPr>
            <a:spLocks noGrp="1"/>
          </p:cNvSpPr>
          <p:nvPr>
            <p:ph type="subTitle" idx="1"/>
          </p:nvPr>
        </p:nvSpPr>
        <p:spPr>
          <a:xfrm>
            <a:off x="914400" y="2835275"/>
            <a:ext cx="7772400" cy="1508125"/>
          </a:xfrm>
        </p:spPr>
        <p:txBody>
          <a:bodyPr/>
          <a:lstStyle/>
          <a:p>
            <a:pPr eaLnBrk="1" hangingPunct="1">
              <a:spcBef>
                <a:spcPct val="0"/>
              </a:spcBef>
            </a:pPr>
            <a:r>
              <a:rPr lang="en-US" sz="2400" smtClean="0"/>
              <a:t>Parlade, Messinger, Delgado, Kaiser, Vaughan Van Hecke, and Mundy (2009)</a:t>
            </a:r>
          </a:p>
        </p:txBody>
      </p:sp>
      <p:sp>
        <p:nvSpPr>
          <p:cNvPr id="73732"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solidFill>
                  <a:srgbClr val="898989"/>
                </a:solidFill>
              </a:rPr>
              <a:t>farhat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defRPr/>
            </a:pPr>
            <a:r>
              <a:rPr lang="en-US" b="1" dirty="0" smtClean="0"/>
              <a:t>Background</a:t>
            </a:r>
          </a:p>
        </p:txBody>
      </p:sp>
      <p:sp>
        <p:nvSpPr>
          <p:cNvPr id="3" name="Content Placeholder 2"/>
          <p:cNvSpPr>
            <a:spLocks noGrp="1"/>
          </p:cNvSpPr>
          <p:nvPr>
            <p:ph idx="1"/>
          </p:nvPr>
        </p:nvSpPr>
        <p:spPr>
          <a:xfrm>
            <a:off x="457200" y="1371600"/>
            <a:ext cx="8229600" cy="5029200"/>
          </a:xfrm>
        </p:spPr>
        <p:txBody>
          <a:bodyPr rtlCol="0">
            <a:normAutofit fontScale="77500" lnSpcReduction="20000"/>
          </a:bodyPr>
          <a:lstStyle/>
          <a:p>
            <a:pPr eaLnBrk="1" fontAlgn="auto" hangingPunct="1">
              <a:spcAft>
                <a:spcPts val="0"/>
              </a:spcAft>
              <a:defRPr/>
            </a:pPr>
            <a:r>
              <a:rPr lang="en-US" dirty="0" smtClean="0"/>
              <a:t>The importance of joint attention (JA)</a:t>
            </a:r>
          </a:p>
          <a:p>
            <a:pPr lvl="1" eaLnBrk="1" fontAlgn="auto" hangingPunct="1">
              <a:spcAft>
                <a:spcPts val="0"/>
              </a:spcAft>
              <a:defRPr/>
            </a:pPr>
            <a:r>
              <a:rPr lang="en-US" dirty="0" smtClean="0"/>
              <a:t>Social sharing</a:t>
            </a:r>
          </a:p>
          <a:p>
            <a:pPr lvl="1" eaLnBrk="1" fontAlgn="auto" hangingPunct="1">
              <a:spcAft>
                <a:spcPts val="0"/>
              </a:spcAft>
              <a:defRPr/>
            </a:pPr>
            <a:r>
              <a:rPr lang="en-US" dirty="0" smtClean="0"/>
              <a:t>Focus is on IJA</a:t>
            </a:r>
          </a:p>
          <a:p>
            <a:pPr lvl="1" eaLnBrk="1" fontAlgn="auto" hangingPunct="1">
              <a:spcAft>
                <a:spcPts val="0"/>
              </a:spcAft>
              <a:defRPr/>
            </a:pPr>
            <a:endParaRPr lang="en-US" dirty="0" smtClean="0"/>
          </a:p>
          <a:p>
            <a:pPr eaLnBrk="1" fontAlgn="auto" hangingPunct="1">
              <a:spcAft>
                <a:spcPts val="0"/>
              </a:spcAft>
              <a:defRPr/>
            </a:pPr>
            <a:r>
              <a:rPr lang="en-US" dirty="0" smtClean="0"/>
              <a:t>Frequent displays of positive affect during JA</a:t>
            </a:r>
          </a:p>
          <a:p>
            <a:pPr lvl="1" eaLnBrk="1" fontAlgn="auto" hangingPunct="1">
              <a:spcAft>
                <a:spcPts val="0"/>
              </a:spcAft>
              <a:defRPr/>
            </a:pPr>
            <a:r>
              <a:rPr lang="en-US" dirty="0" smtClean="0"/>
              <a:t>Link between affective display in JA and social emotional outcomes?</a:t>
            </a:r>
          </a:p>
          <a:p>
            <a:pPr lvl="1" eaLnBrk="1" fontAlgn="auto" hangingPunct="1">
              <a:spcAft>
                <a:spcPts val="0"/>
              </a:spcAft>
              <a:defRPr/>
            </a:pPr>
            <a:endParaRPr lang="en-US" dirty="0" smtClean="0"/>
          </a:p>
          <a:p>
            <a:pPr eaLnBrk="1" fontAlgn="auto" hangingPunct="1">
              <a:spcAft>
                <a:spcPts val="0"/>
              </a:spcAft>
              <a:defRPr/>
            </a:pPr>
            <a:r>
              <a:rPr lang="en-US" i="1" dirty="0" smtClean="0"/>
              <a:t>Anticipatory</a:t>
            </a:r>
            <a:r>
              <a:rPr lang="en-US" dirty="0" smtClean="0"/>
              <a:t> and </a:t>
            </a:r>
            <a:r>
              <a:rPr lang="en-US" i="1" dirty="0" smtClean="0"/>
              <a:t>Reactive Smiles </a:t>
            </a:r>
            <a:r>
              <a:rPr lang="en-US" dirty="0" smtClean="0"/>
              <a:t>(2 Types of IJA)</a:t>
            </a:r>
          </a:p>
          <a:p>
            <a:pPr lvl="1" eaLnBrk="1" fontAlgn="auto" hangingPunct="1">
              <a:spcAft>
                <a:spcPts val="0"/>
              </a:spcAft>
              <a:defRPr/>
            </a:pPr>
            <a:r>
              <a:rPr lang="en-US" dirty="0" smtClean="0"/>
              <a:t>Pr</a:t>
            </a:r>
            <a:r>
              <a:rPr lang="en-US" sz="2900" dirty="0" smtClean="0"/>
              <a:t>ecursors in the dyad and the still-face</a:t>
            </a:r>
          </a:p>
          <a:p>
            <a:pPr lvl="1" eaLnBrk="1" fontAlgn="auto" hangingPunct="1">
              <a:spcAft>
                <a:spcPts val="0"/>
              </a:spcAft>
              <a:defRPr/>
            </a:pPr>
            <a:r>
              <a:rPr lang="en-US" sz="2900" dirty="0" smtClean="0"/>
              <a:t>Relations to social outcomes</a:t>
            </a:r>
          </a:p>
          <a:p>
            <a:pPr lvl="1" eaLnBrk="1" fontAlgn="auto" hangingPunct="1">
              <a:spcAft>
                <a:spcPts val="0"/>
              </a:spcAft>
              <a:buFont typeface="Arial" pitchFamily="34" charset="0"/>
              <a:buNone/>
              <a:defRPr/>
            </a:pPr>
            <a:endParaRPr lang="en-US" sz="2900" dirty="0" smtClean="0"/>
          </a:p>
          <a:p>
            <a:pPr eaLnBrk="1" fontAlgn="auto" hangingPunct="1">
              <a:spcAft>
                <a:spcPts val="0"/>
              </a:spcAft>
              <a:defRPr/>
            </a:pPr>
            <a:r>
              <a:rPr lang="en-US" dirty="0" smtClean="0"/>
              <a:t>JA as a behavioral marker of social understanding</a:t>
            </a:r>
          </a:p>
          <a:p>
            <a:pPr lvl="1" eaLnBrk="1" fontAlgn="auto" hangingPunct="1">
              <a:spcAft>
                <a:spcPts val="0"/>
              </a:spcAft>
              <a:defRPr/>
            </a:pPr>
            <a:r>
              <a:rPr lang="en-US" dirty="0" smtClean="0"/>
              <a:t>Evidence from at-risk (</a:t>
            </a:r>
            <a:r>
              <a:rPr lang="en-US" dirty="0" err="1" smtClean="0"/>
              <a:t>Sheinkopf</a:t>
            </a:r>
            <a:r>
              <a:rPr lang="en-US" dirty="0" smtClean="0"/>
              <a:t> et al., 2004) and children with developmental delays (e.g. Lord et al., 2003) </a:t>
            </a:r>
          </a:p>
          <a:p>
            <a:pPr lvl="1" eaLnBrk="1" fontAlgn="auto" hangingPunct="1">
              <a:spcAft>
                <a:spcPts val="0"/>
              </a:spcAft>
              <a:defRPr/>
            </a:pPr>
            <a:r>
              <a:rPr lang="en-US" dirty="0" smtClean="0"/>
              <a:t>Less evidence from typically developing (Van </a:t>
            </a:r>
            <a:r>
              <a:rPr lang="en-US" dirty="0" err="1" smtClean="0"/>
              <a:t>Hecke</a:t>
            </a:r>
            <a:r>
              <a:rPr lang="en-US" dirty="0" smtClean="0"/>
              <a:t>, 2007)</a:t>
            </a:r>
          </a:p>
        </p:txBody>
      </p:sp>
      <p:sp>
        <p:nvSpPr>
          <p:cNvPr id="74756"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solidFill>
                  <a:srgbClr val="898989"/>
                </a:solidFill>
              </a:rPr>
              <a:t>farhat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le 1"/>
          <p:cNvSpPr>
            <a:spLocks noGrp="1"/>
          </p:cNvSpPr>
          <p:nvPr>
            <p:ph type="title"/>
          </p:nvPr>
        </p:nvSpPr>
        <p:spPr>
          <a:xfrm>
            <a:off x="504825" y="512763"/>
            <a:ext cx="7772400" cy="914400"/>
          </a:xfrm>
        </p:spPr>
        <p:txBody>
          <a:bodyPr/>
          <a:lstStyle/>
          <a:p>
            <a:pPr eaLnBrk="1" hangingPunct="1">
              <a:defRPr/>
            </a:pPr>
            <a:r>
              <a:rPr lang="en-US" b="1" smtClean="0"/>
              <a:t>Methods – 2 Studies</a:t>
            </a:r>
          </a:p>
        </p:txBody>
      </p:sp>
      <p:sp>
        <p:nvSpPr>
          <p:cNvPr id="75779" name="Text Placeholder 3"/>
          <p:cNvSpPr>
            <a:spLocks noGrp="1"/>
          </p:cNvSpPr>
          <p:nvPr>
            <p:ph type="body" idx="1"/>
          </p:nvPr>
        </p:nvSpPr>
        <p:spPr>
          <a:xfrm>
            <a:off x="457200" y="1809750"/>
            <a:ext cx="4040188" cy="639763"/>
          </a:xfrm>
        </p:spPr>
        <p:txBody>
          <a:bodyPr/>
          <a:lstStyle/>
          <a:p>
            <a:pPr marL="73025" eaLnBrk="1" hangingPunct="1"/>
            <a:r>
              <a:rPr lang="en-US" smtClean="0"/>
              <a:t>Study 1</a:t>
            </a:r>
          </a:p>
        </p:txBody>
      </p:sp>
      <p:sp>
        <p:nvSpPr>
          <p:cNvPr id="75780" name="Content Placeholder 2"/>
          <p:cNvSpPr>
            <a:spLocks noGrp="1"/>
          </p:cNvSpPr>
          <p:nvPr>
            <p:ph sz="half" idx="2"/>
          </p:nvPr>
        </p:nvSpPr>
        <p:spPr>
          <a:xfrm>
            <a:off x="457200" y="2459038"/>
            <a:ext cx="4040188" cy="3959225"/>
          </a:xfrm>
        </p:spPr>
        <p:txBody>
          <a:bodyPr/>
          <a:lstStyle/>
          <a:p>
            <a:pPr eaLnBrk="1" hangingPunct="1"/>
            <a:r>
              <a:rPr lang="en-US" dirty="0" smtClean="0"/>
              <a:t>Sample = 22</a:t>
            </a:r>
          </a:p>
          <a:p>
            <a:pPr eaLnBrk="1" hangingPunct="1"/>
            <a:r>
              <a:rPr lang="en-US" dirty="0" smtClean="0"/>
              <a:t>Measures</a:t>
            </a:r>
          </a:p>
          <a:p>
            <a:pPr lvl="1" eaLnBrk="1" hangingPunct="1"/>
            <a:r>
              <a:rPr lang="en-US" dirty="0" smtClean="0"/>
              <a:t>Still-face at 6 months</a:t>
            </a:r>
          </a:p>
          <a:p>
            <a:pPr lvl="1" eaLnBrk="1" hangingPunct="1"/>
            <a:r>
              <a:rPr lang="en-US" dirty="0" smtClean="0"/>
              <a:t>ESCS at 8, 10, 12</a:t>
            </a:r>
          </a:p>
          <a:p>
            <a:pPr lvl="1" eaLnBrk="1" hangingPunct="1"/>
            <a:r>
              <a:rPr lang="en-US" dirty="0" smtClean="0"/>
              <a:t>ASBI at 30 months</a:t>
            </a:r>
          </a:p>
          <a:p>
            <a:pPr lvl="2" eaLnBrk="1" hangingPunct="1"/>
            <a:r>
              <a:rPr lang="en-US" dirty="0" smtClean="0"/>
              <a:t>Comply</a:t>
            </a:r>
          </a:p>
          <a:p>
            <a:pPr lvl="2" eaLnBrk="1" hangingPunct="1"/>
            <a:r>
              <a:rPr lang="en-US" dirty="0" smtClean="0"/>
              <a:t>Express</a:t>
            </a:r>
          </a:p>
          <a:p>
            <a:pPr lvl="2" eaLnBrk="1" hangingPunct="1"/>
            <a:r>
              <a:rPr lang="en-US" dirty="0" smtClean="0"/>
              <a:t>Disrupt</a:t>
            </a:r>
          </a:p>
          <a:p>
            <a:pPr lvl="1" eaLnBrk="1" hangingPunct="1"/>
            <a:r>
              <a:rPr lang="en-US" dirty="0" smtClean="0"/>
              <a:t>FACS for coding smiles</a:t>
            </a:r>
          </a:p>
        </p:txBody>
      </p:sp>
      <p:sp>
        <p:nvSpPr>
          <p:cNvPr id="75781" name="Text Placeholder 4"/>
          <p:cNvSpPr>
            <a:spLocks noGrp="1"/>
          </p:cNvSpPr>
          <p:nvPr>
            <p:ph type="body" sz="quarter" idx="3"/>
          </p:nvPr>
        </p:nvSpPr>
        <p:spPr>
          <a:xfrm>
            <a:off x="4645025" y="1809750"/>
            <a:ext cx="4041775" cy="639763"/>
          </a:xfrm>
        </p:spPr>
        <p:txBody>
          <a:bodyPr/>
          <a:lstStyle/>
          <a:p>
            <a:pPr marL="73025" eaLnBrk="1" hangingPunct="1"/>
            <a:r>
              <a:rPr lang="en-US" smtClean="0"/>
              <a:t>Study 2</a:t>
            </a:r>
          </a:p>
        </p:txBody>
      </p:sp>
      <p:sp>
        <p:nvSpPr>
          <p:cNvPr id="75782" name="Content Placeholder 5"/>
          <p:cNvSpPr>
            <a:spLocks noGrp="1"/>
          </p:cNvSpPr>
          <p:nvPr>
            <p:ph sz="quarter" idx="4"/>
          </p:nvPr>
        </p:nvSpPr>
        <p:spPr>
          <a:xfrm>
            <a:off x="4645025" y="2459038"/>
            <a:ext cx="4041775" cy="3959225"/>
          </a:xfrm>
        </p:spPr>
        <p:txBody>
          <a:bodyPr/>
          <a:lstStyle/>
          <a:p>
            <a:pPr eaLnBrk="1" hangingPunct="1"/>
            <a:r>
              <a:rPr lang="en-US" smtClean="0"/>
              <a:t>Sample = 39</a:t>
            </a:r>
          </a:p>
          <a:p>
            <a:pPr eaLnBrk="1" hangingPunct="1"/>
            <a:r>
              <a:rPr lang="en-US" smtClean="0"/>
              <a:t>Measures</a:t>
            </a:r>
          </a:p>
          <a:p>
            <a:pPr lvl="1" eaLnBrk="1" hangingPunct="1"/>
            <a:r>
              <a:rPr lang="en-US" smtClean="0"/>
              <a:t>ESCS at 9 and 12 months</a:t>
            </a:r>
          </a:p>
          <a:p>
            <a:pPr lvl="1" eaLnBrk="1" hangingPunct="1"/>
            <a:r>
              <a:rPr lang="en-US" smtClean="0"/>
              <a:t>ITSEA at 30 months</a:t>
            </a:r>
          </a:p>
          <a:p>
            <a:pPr lvl="2" eaLnBrk="1" hangingPunct="1"/>
            <a:r>
              <a:rPr lang="en-US" smtClean="0"/>
              <a:t>Externalizing</a:t>
            </a:r>
          </a:p>
          <a:p>
            <a:pPr lvl="2" eaLnBrk="1" hangingPunct="1"/>
            <a:r>
              <a:rPr lang="en-US" smtClean="0"/>
              <a:t>Internalizing</a:t>
            </a:r>
          </a:p>
          <a:p>
            <a:pPr lvl="2" eaLnBrk="1" hangingPunct="1"/>
            <a:r>
              <a:rPr lang="en-US" smtClean="0"/>
              <a:t>Dysregulation</a:t>
            </a:r>
          </a:p>
          <a:p>
            <a:pPr lvl="2" eaLnBrk="1" hangingPunct="1"/>
            <a:r>
              <a:rPr lang="en-US" smtClean="0"/>
              <a:t>Social Competence</a:t>
            </a:r>
          </a:p>
          <a:p>
            <a:pPr lvl="1" eaLnBrk="1" hangingPunct="1"/>
            <a:r>
              <a:rPr lang="en-US" smtClean="0"/>
              <a:t>FACS</a:t>
            </a:r>
          </a:p>
        </p:txBody>
      </p:sp>
      <p:sp>
        <p:nvSpPr>
          <p:cNvPr id="75783" name="Footer Placeholder 6"/>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solidFill>
                  <a:srgbClr val="898989"/>
                </a:solidFill>
              </a:rPr>
              <a:t>farhat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E54E29B-E22C-4606-8BCC-1C616A2521FE}" type="slidenum">
              <a:rPr lang="en-US" smtClean="0"/>
              <a:pPr/>
              <a:t>45</a:t>
            </a:fld>
            <a:endParaRPr lang="en-US" smtClean="0"/>
          </a:p>
        </p:txBody>
      </p:sp>
      <p:sp>
        <p:nvSpPr>
          <p:cNvPr id="78851" name="Rectangle 2"/>
          <p:cNvSpPr>
            <a:spLocks noGrp="1" noChangeArrowheads="1"/>
          </p:cNvSpPr>
          <p:nvPr>
            <p:ph type="title"/>
          </p:nvPr>
        </p:nvSpPr>
        <p:spPr/>
        <p:txBody>
          <a:bodyPr/>
          <a:lstStyle/>
          <a:p>
            <a:pPr>
              <a:defRPr/>
            </a:pPr>
            <a:r>
              <a:rPr lang="en-US" smtClean="0"/>
              <a:t>Sharing positive affect?</a:t>
            </a:r>
          </a:p>
        </p:txBody>
      </p:sp>
      <p:sp>
        <p:nvSpPr>
          <p:cNvPr id="81924" name="Rectangle 3"/>
          <p:cNvSpPr>
            <a:spLocks noGrp="1" noChangeArrowheads="1"/>
          </p:cNvSpPr>
          <p:nvPr>
            <p:ph type="body" idx="1"/>
          </p:nvPr>
        </p:nvSpPr>
        <p:spPr/>
        <p:txBody>
          <a:bodyPr/>
          <a:lstStyle/>
          <a:p>
            <a:r>
              <a:rPr lang="en-US" dirty="0" smtClean="0"/>
              <a:t>When infants gaze at an object, smile, and then gaze at their social partners, the joint attention episode appears more intentional</a:t>
            </a:r>
          </a:p>
          <a:p>
            <a:r>
              <a:rPr lang="en-US" dirty="0" smtClean="0"/>
              <a:t>It suggests the infants are communicating  something specific – positive emotion about an object – with another.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92829AC-8F62-4E7C-B765-E43761860CEE}" type="slidenum">
              <a:rPr lang="en-US" smtClean="0"/>
              <a:pPr/>
              <a:t>46</a:t>
            </a:fld>
            <a:endParaRPr lang="en-US" smtClean="0"/>
          </a:p>
        </p:txBody>
      </p:sp>
      <p:sp>
        <p:nvSpPr>
          <p:cNvPr id="76803" name="Rectangle 2"/>
          <p:cNvSpPr>
            <a:spLocks noGrp="1" noChangeArrowheads="1"/>
          </p:cNvSpPr>
          <p:nvPr>
            <p:ph type="title"/>
          </p:nvPr>
        </p:nvSpPr>
        <p:spPr>
          <a:xfrm>
            <a:off x="685800" y="457200"/>
            <a:ext cx="7772400" cy="990600"/>
          </a:xfrm>
        </p:spPr>
        <p:txBody>
          <a:bodyPr/>
          <a:lstStyle/>
          <a:p>
            <a:pPr>
              <a:defRPr/>
            </a:pPr>
            <a:r>
              <a:rPr lang="en-US" dirty="0" smtClean="0">
                <a:solidFill>
                  <a:schemeClr val="tx1"/>
                </a:solidFill>
                <a:hlinkClick r:id="rId3" action="ppaction://hlinkfile"/>
              </a:rPr>
              <a:t>Anticipatory smile</a:t>
            </a:r>
            <a:endParaRPr lang="en-US" dirty="0" smtClean="0">
              <a:solidFill>
                <a:schemeClr val="tx1"/>
              </a:solidFill>
            </a:endParaRPr>
          </a:p>
        </p:txBody>
      </p:sp>
      <p:pic>
        <p:nvPicPr>
          <p:cNvPr id="79876" name="Picture 3" descr="60912ose1a"/>
          <p:cNvPicPr>
            <a:picLocks noGrp="1" noChangeAspect="1" noChangeArrowheads="1"/>
          </p:cNvPicPr>
          <p:nvPr>
            <p:ph idx="1"/>
          </p:nvPr>
        </p:nvPicPr>
        <p:blipFill>
          <a:blip r:embed="rId4" cstate="print"/>
          <a:srcRect/>
          <a:stretch>
            <a:fillRect/>
          </a:stretch>
        </p:blipFill>
        <p:spPr>
          <a:xfrm>
            <a:off x="909638" y="2998788"/>
            <a:ext cx="2208212" cy="1590675"/>
          </a:xfrm>
        </p:spPr>
      </p:pic>
      <p:pic>
        <p:nvPicPr>
          <p:cNvPr id="79877" name="Picture 4" descr="60912ose1b"/>
          <p:cNvPicPr>
            <a:picLocks noGrp="1" noChangeAspect="1" noChangeArrowheads="1"/>
          </p:cNvPicPr>
          <p:nvPr>
            <p:ph sz="quarter" idx="2"/>
          </p:nvPr>
        </p:nvPicPr>
        <p:blipFill>
          <a:blip r:embed="rId5" cstate="print"/>
          <a:srcRect/>
          <a:stretch>
            <a:fillRect/>
          </a:stretch>
        </p:blipFill>
        <p:spPr>
          <a:xfrm>
            <a:off x="3505200" y="2971800"/>
            <a:ext cx="2336800" cy="1752600"/>
          </a:xfrm>
        </p:spPr>
      </p:pic>
      <p:pic>
        <p:nvPicPr>
          <p:cNvPr id="79878" name="Picture 5" descr="60912ose1c"/>
          <p:cNvPicPr>
            <a:picLocks noGrp="1" noChangeAspect="1" noChangeArrowheads="1"/>
          </p:cNvPicPr>
          <p:nvPr>
            <p:ph sz="quarter" idx="3"/>
          </p:nvPr>
        </p:nvPicPr>
        <p:blipFill>
          <a:blip r:embed="rId6" cstate="print"/>
          <a:srcRect/>
          <a:stretch>
            <a:fillRect/>
          </a:stretch>
        </p:blipFill>
        <p:spPr>
          <a:xfrm>
            <a:off x="6400800" y="2971800"/>
            <a:ext cx="2336800" cy="1752600"/>
          </a:xfrm>
        </p:spPr>
      </p:pic>
      <p:sp>
        <p:nvSpPr>
          <p:cNvPr id="79879" name="Text Box 6"/>
          <p:cNvSpPr txBox="1">
            <a:spLocks noChangeArrowheads="1"/>
          </p:cNvSpPr>
          <p:nvPr/>
        </p:nvSpPr>
        <p:spPr bwMode="auto">
          <a:xfrm>
            <a:off x="228600" y="5181600"/>
            <a:ext cx="8915400" cy="427038"/>
          </a:xfrm>
          <a:prstGeom prst="rect">
            <a:avLst/>
          </a:prstGeom>
          <a:noFill/>
          <a:ln w="9525">
            <a:noFill/>
            <a:miter lim="800000"/>
            <a:headEnd/>
            <a:tailEnd/>
          </a:ln>
        </p:spPr>
        <p:txBody>
          <a:bodyPr>
            <a:spAutoFit/>
          </a:bodyPr>
          <a:lstStyle/>
          <a:p>
            <a:pPr>
              <a:spcBef>
                <a:spcPct val="50000"/>
              </a:spcBef>
            </a:pPr>
            <a:r>
              <a:rPr lang="en-US" sz="2000"/>
              <a:t>     </a:t>
            </a:r>
            <a:r>
              <a:rPr lang="en-US" sz="2200" b="1"/>
              <a:t>Gaze at object        </a:t>
            </a:r>
            <a:r>
              <a:rPr lang="en-US" sz="2200" b="1">
                <a:cs typeface="Times New Roman" pitchFamily="18" charset="0"/>
              </a:rPr>
              <a:t>→              Smile               →   Gaze at experimenter</a:t>
            </a:r>
          </a:p>
        </p:txBody>
      </p:sp>
      <p:sp>
        <p:nvSpPr>
          <p:cNvPr id="79880" name="Text Box 7"/>
          <p:cNvSpPr txBox="1">
            <a:spLocks noChangeArrowheads="1"/>
          </p:cNvSpPr>
          <p:nvPr/>
        </p:nvSpPr>
        <p:spPr bwMode="auto">
          <a:xfrm>
            <a:off x="3124200" y="1766888"/>
            <a:ext cx="3124200" cy="519112"/>
          </a:xfrm>
          <a:prstGeom prst="rect">
            <a:avLst/>
          </a:prstGeom>
          <a:noFill/>
          <a:ln w="9525">
            <a:noFill/>
            <a:miter lim="800000"/>
            <a:headEnd/>
            <a:tailEnd/>
          </a:ln>
        </p:spPr>
        <p:txBody>
          <a:bodyPr>
            <a:spAutoFit/>
          </a:bodyPr>
          <a:lstStyle/>
          <a:p>
            <a:pPr>
              <a:spcBef>
                <a:spcPct val="50000"/>
              </a:spcBef>
            </a:pPr>
            <a:endParaRPr lang="en-US" sz="2800" b="1"/>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1C73159-D082-4D4D-A68F-38BD8B240E50}" type="slidenum">
              <a:rPr lang="en-US" smtClean="0"/>
              <a:pPr/>
              <a:t>47</a:t>
            </a:fld>
            <a:endParaRPr lang="en-US" smtClean="0"/>
          </a:p>
        </p:txBody>
      </p:sp>
      <p:sp>
        <p:nvSpPr>
          <p:cNvPr id="77827" name="Rectangle 2"/>
          <p:cNvSpPr>
            <a:spLocks noGrp="1" noChangeArrowheads="1"/>
          </p:cNvSpPr>
          <p:nvPr>
            <p:ph type="title"/>
          </p:nvPr>
        </p:nvSpPr>
        <p:spPr>
          <a:xfrm>
            <a:off x="457200" y="512763"/>
            <a:ext cx="8229600" cy="914400"/>
          </a:xfrm>
        </p:spPr>
        <p:txBody>
          <a:bodyPr/>
          <a:lstStyle/>
          <a:p>
            <a:pPr>
              <a:defRPr/>
            </a:pPr>
            <a:r>
              <a:rPr lang="en-US" smtClean="0"/>
              <a:t>Anticipatory smile</a:t>
            </a:r>
          </a:p>
        </p:txBody>
      </p:sp>
      <p:pic>
        <p:nvPicPr>
          <p:cNvPr id="6" name="segment7hugesmileshared.avi">
            <a:hlinkClick r:id="" action="ppaction://media"/>
          </p:cNvPr>
          <p:cNvPicPr>
            <a:picLocks noGrp="1" noRot="1" noChangeAspect="1"/>
          </p:cNvPicPr>
          <p:nvPr>
            <p:ph sz="half" idx="1"/>
            <a:videoFile r:link="rId1"/>
          </p:nvPr>
        </p:nvPicPr>
        <p:blipFill>
          <a:blip r:embed="rId4" cstate="print"/>
          <a:stretch>
            <a:fillRect/>
          </a:stretch>
        </p:blipFill>
        <p:spPr>
          <a:xfrm>
            <a:off x="1066800" y="1524000"/>
            <a:ext cx="6858001"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Title 1"/>
          <p:cNvSpPr>
            <a:spLocks noGrp="1"/>
          </p:cNvSpPr>
          <p:nvPr>
            <p:ph type="title"/>
          </p:nvPr>
        </p:nvSpPr>
        <p:spPr>
          <a:xfrm>
            <a:off x="914400" y="304800"/>
            <a:ext cx="7772400" cy="914400"/>
          </a:xfrm>
        </p:spPr>
        <p:txBody>
          <a:bodyPr/>
          <a:lstStyle/>
          <a:p>
            <a:pPr eaLnBrk="1" hangingPunct="1">
              <a:defRPr/>
            </a:pPr>
            <a:r>
              <a:rPr lang="en-US" b="1" dirty="0" smtClean="0"/>
              <a:t>General Discussion</a:t>
            </a:r>
          </a:p>
        </p:txBody>
      </p:sp>
      <p:sp>
        <p:nvSpPr>
          <p:cNvPr id="3" name="Content Placeholder 2"/>
          <p:cNvSpPr>
            <a:spLocks noGrp="1"/>
          </p:cNvSpPr>
          <p:nvPr>
            <p:ph idx="1"/>
          </p:nvPr>
        </p:nvSpPr>
        <p:spPr>
          <a:xfrm>
            <a:off x="533400" y="1219200"/>
            <a:ext cx="8458200" cy="5410200"/>
          </a:xfrm>
        </p:spPr>
        <p:txBody>
          <a:bodyPr rtlCol="0">
            <a:noAutofit/>
          </a:bodyPr>
          <a:lstStyle/>
          <a:p>
            <a:pPr eaLnBrk="1" fontAlgn="auto" hangingPunct="1">
              <a:spcAft>
                <a:spcPts val="0"/>
              </a:spcAft>
              <a:defRPr/>
            </a:pPr>
            <a:r>
              <a:rPr lang="en-US" sz="2000" dirty="0" smtClean="0"/>
              <a:t>Increase in anticipatory smiling with age</a:t>
            </a:r>
          </a:p>
          <a:p>
            <a:pPr eaLnBrk="1" fontAlgn="auto" hangingPunct="1">
              <a:spcAft>
                <a:spcPts val="0"/>
              </a:spcAft>
              <a:defRPr/>
            </a:pPr>
            <a:r>
              <a:rPr lang="en-US" sz="2000" dirty="0" smtClean="0"/>
              <a:t>Findings suggest a developmental progression</a:t>
            </a:r>
          </a:p>
          <a:p>
            <a:pPr marL="742950" lvl="2" indent="-342900" eaLnBrk="1" fontAlgn="auto" hangingPunct="1">
              <a:spcAft>
                <a:spcPts val="0"/>
              </a:spcAft>
              <a:buFont typeface="Arial" pitchFamily="34" charset="0"/>
              <a:buNone/>
              <a:defRPr/>
            </a:pPr>
            <a:r>
              <a:rPr lang="en-US" sz="2000" dirty="0" smtClean="0"/>
              <a:t>(Positive emotion in SF – anticipatory smiling – social outcomes)</a:t>
            </a:r>
          </a:p>
          <a:p>
            <a:pPr marL="742950" lvl="2" indent="-342900" eaLnBrk="1" fontAlgn="auto" hangingPunct="1">
              <a:spcAft>
                <a:spcPts val="0"/>
              </a:spcAft>
              <a:defRPr/>
            </a:pPr>
            <a:r>
              <a:rPr lang="en-US" sz="2000" dirty="0" smtClean="0"/>
              <a:t>Continuity between infant’s early emotional expressivity and later adaptive relatedness</a:t>
            </a:r>
          </a:p>
          <a:p>
            <a:pPr marL="742950" lvl="2" indent="-342900" eaLnBrk="1" fontAlgn="auto" hangingPunct="1">
              <a:spcAft>
                <a:spcPts val="0"/>
              </a:spcAft>
              <a:defRPr/>
            </a:pPr>
            <a:r>
              <a:rPr lang="en-US" sz="2000" dirty="0" smtClean="0"/>
              <a:t>Continuity between early dyadic and later triadic positive interaction</a:t>
            </a:r>
          </a:p>
          <a:p>
            <a:pPr eaLnBrk="1" fontAlgn="auto" hangingPunct="1">
              <a:spcAft>
                <a:spcPts val="0"/>
              </a:spcAft>
              <a:defRPr/>
            </a:pPr>
            <a:r>
              <a:rPr lang="en-US" sz="2000" dirty="0" smtClean="0"/>
              <a:t>Stable individual differences in the tendency to initiate positive affective communication with different partners</a:t>
            </a:r>
          </a:p>
          <a:p>
            <a:pPr eaLnBrk="1" fontAlgn="auto" hangingPunct="1">
              <a:spcAft>
                <a:spcPts val="0"/>
              </a:spcAft>
              <a:defRPr/>
            </a:pPr>
            <a:r>
              <a:rPr lang="en-US" sz="2000" dirty="0" smtClean="0"/>
              <a:t>IJA frequency and social competence, not related here?</a:t>
            </a:r>
          </a:p>
          <a:p>
            <a:pPr lvl="1" eaLnBrk="1" fontAlgn="auto" hangingPunct="1">
              <a:spcAft>
                <a:spcPts val="0"/>
              </a:spcAft>
              <a:buFont typeface="Arial" pitchFamily="34" charset="0"/>
              <a:buChar char="•"/>
              <a:defRPr/>
            </a:pPr>
            <a:r>
              <a:rPr lang="en-US" sz="2000" dirty="0" smtClean="0"/>
              <a:t>Just AS with expressivity in study 1</a:t>
            </a:r>
            <a:r>
              <a:rPr lang="en-US" sz="2000" b="1" dirty="0" smtClean="0"/>
              <a:t>, and</a:t>
            </a:r>
          </a:p>
          <a:p>
            <a:pPr lvl="1" eaLnBrk="1" fontAlgn="auto" hangingPunct="1">
              <a:spcAft>
                <a:spcPts val="0"/>
              </a:spcAft>
              <a:buFont typeface="Arial" pitchFamily="34" charset="0"/>
              <a:buChar char="•"/>
              <a:defRPr/>
            </a:pPr>
            <a:r>
              <a:rPr lang="en-US" sz="2000" dirty="0" smtClean="0"/>
              <a:t>AS with competence in study 2</a:t>
            </a:r>
          </a:p>
          <a:p>
            <a:pPr eaLnBrk="1" fontAlgn="auto" hangingPunct="1">
              <a:spcAft>
                <a:spcPts val="0"/>
              </a:spcAft>
              <a:defRPr/>
            </a:pPr>
            <a:r>
              <a:rPr lang="en-US" sz="2000" dirty="0" smtClean="0"/>
              <a:t>Consider unique contributions of various dimensions of JA on child outcomes</a:t>
            </a:r>
          </a:p>
          <a:p>
            <a:pPr lvl="1" eaLnBrk="1" fontAlgn="auto" hangingPunct="1">
              <a:spcAft>
                <a:spcPts val="0"/>
              </a:spcAft>
              <a:defRPr/>
            </a:pPr>
            <a:r>
              <a:rPr lang="en-US" sz="2000" dirty="0" smtClean="0"/>
              <a:t>AS uniquely associated with later social competence</a:t>
            </a:r>
          </a:p>
        </p:txBody>
      </p:sp>
      <p:sp>
        <p:nvSpPr>
          <p:cNvPr id="78852"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dirty="0" err="1" smtClean="0">
                <a:solidFill>
                  <a:srgbClr val="898989"/>
                </a:solidFill>
              </a:rPr>
              <a:t>farhat</a:t>
            </a:r>
            <a:endParaRPr lang="en-US" dirty="0" smtClean="0">
              <a:solidFill>
                <a:srgbClr val="898989"/>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gs>
            <a:gs pos="86000">
              <a:schemeClr val="bg1">
                <a:shade val="90000"/>
                <a:satMod val="375000"/>
                <a:lumMod val="47000"/>
                <a:lumOff val="53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eaLnBrk="1" hangingPunct="1">
              <a:defRPr/>
            </a:pPr>
            <a:r>
              <a:rPr lang="en-US" sz="4800" dirty="0" smtClean="0">
                <a:ea typeface="ＭＳ Ｐゴシック" pitchFamily="-110" charset="-128"/>
              </a:rPr>
              <a:t>Anticipatory smiling rises</a:t>
            </a:r>
          </a:p>
        </p:txBody>
      </p:sp>
      <p:graphicFrame>
        <p:nvGraphicFramePr>
          <p:cNvPr id="34818" name="Object 3"/>
          <p:cNvGraphicFramePr>
            <a:graphicFrameLocks noGrp="1" noChangeAspect="1"/>
          </p:cNvGraphicFramePr>
          <p:nvPr>
            <p:ph type="chart" idx="1"/>
          </p:nvPr>
        </p:nvGraphicFramePr>
        <p:xfrm>
          <a:off x="585787" y="1784350"/>
          <a:ext cx="7972425" cy="4162425"/>
        </p:xfrm>
        <a:graphic>
          <a:graphicData uri="http://schemas.openxmlformats.org/presentationml/2006/ole">
            <mc:AlternateContent xmlns:mc="http://schemas.openxmlformats.org/markup-compatibility/2006">
              <mc:Choice xmlns:v="urn:schemas-microsoft-com:vml" Requires="v">
                <p:oleObj spid="_x0000_s232469" name="Chart" r:id="rId4" imgW="7972349" imgH="4162349" progId="MSGraph.Chart.8">
                  <p:embed followColorScheme="full"/>
                </p:oleObj>
              </mc:Choice>
              <mc:Fallback>
                <p:oleObj name="Chart" r:id="rId4" imgW="7972349" imgH="4162349" progId="MSGraph.Chart.8">
                  <p:embed followColorScheme="full"/>
                  <p:pic>
                    <p:nvPicPr>
                      <p:cNvPr id="0" name="Picture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7" y="1784350"/>
                        <a:ext cx="7972425" cy="416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 Placeholder 4"/>
          <p:cNvSpPr>
            <a:spLocks noGrp="1"/>
          </p:cNvSpPr>
          <p:nvPr>
            <p:ph type="ftr" sz="quarter" idx="11"/>
          </p:nvPr>
        </p:nvSpPr>
        <p:spPr/>
        <p:txBody>
          <a:bodyPr/>
          <a:lstStyle/>
          <a:p>
            <a:pPr>
              <a:defRPr/>
            </a:pPr>
            <a:r>
              <a:rPr lang="en-US" smtClean="0"/>
              <a:t>psy.miami.edu/faculty/dmessinger</a:t>
            </a:r>
            <a:endParaRPr lang="en-US"/>
          </a:p>
        </p:txBody>
      </p:sp>
      <p:sp>
        <p:nvSpPr>
          <p:cNvPr id="34821" name="Text Box 4"/>
          <p:cNvSpPr txBox="1">
            <a:spLocks noChangeArrowheads="1"/>
          </p:cNvSpPr>
          <p:nvPr/>
        </p:nvSpPr>
        <p:spPr bwMode="auto">
          <a:xfrm>
            <a:off x="381000" y="5943600"/>
            <a:ext cx="2122184" cy="369332"/>
          </a:xfrm>
          <a:prstGeom prst="rect">
            <a:avLst/>
          </a:prstGeom>
          <a:noFill/>
          <a:ln w="9525">
            <a:noFill/>
            <a:miter lim="800000"/>
            <a:headEnd/>
            <a:tailEnd/>
          </a:ln>
        </p:spPr>
        <p:txBody>
          <a:bodyPr wrap="none">
            <a:spAutoFit/>
          </a:bodyPr>
          <a:lstStyle/>
          <a:p>
            <a:pPr eaLnBrk="0" hangingPunct="0"/>
            <a:r>
              <a:rPr lang="en-US" sz="1800" dirty="0" err="1"/>
              <a:t>Venezia</a:t>
            </a:r>
            <a:r>
              <a:rPr lang="en-US" sz="1800" dirty="0" smtClean="0"/>
              <a:t>, </a:t>
            </a:r>
            <a:r>
              <a:rPr lang="en-US" sz="1800" dirty="0"/>
              <a:t>et al., 2004</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CFB494E-A63B-42B9-BCC6-803057039C8C}" type="slidenum">
              <a:rPr lang="en-US" smtClean="0"/>
              <a:pPr/>
              <a:t>5</a:t>
            </a:fld>
            <a:endParaRPr lang="en-US" smtClean="0"/>
          </a:p>
        </p:txBody>
      </p:sp>
      <p:sp>
        <p:nvSpPr>
          <p:cNvPr id="40963" name="Rectangle 2"/>
          <p:cNvSpPr>
            <a:spLocks noGrp="1" noChangeArrowheads="1"/>
          </p:cNvSpPr>
          <p:nvPr>
            <p:ph type="title"/>
          </p:nvPr>
        </p:nvSpPr>
        <p:spPr>
          <a:xfrm>
            <a:off x="914400" y="512763"/>
            <a:ext cx="7772400" cy="914400"/>
          </a:xfrm>
        </p:spPr>
        <p:txBody>
          <a:bodyPr/>
          <a:lstStyle/>
          <a:p>
            <a:pPr>
              <a:defRPr/>
            </a:pPr>
            <a:r>
              <a:rPr lang="en-US" smtClean="0"/>
              <a:t>Social approach - offer</a:t>
            </a:r>
          </a:p>
        </p:txBody>
      </p:sp>
      <p:pic>
        <p:nvPicPr>
          <p:cNvPr id="44036" name="Picture 3"/>
          <p:cNvPicPr>
            <a:picLocks noChangeAspect="1" noChangeArrowheads="1"/>
          </p:cNvPicPr>
          <p:nvPr/>
        </p:nvPicPr>
        <p:blipFill>
          <a:blip r:embed="rId3" cstate="print"/>
          <a:srcRect/>
          <a:stretch>
            <a:fillRect/>
          </a:stretch>
        </p:blipFill>
        <p:spPr bwMode="auto">
          <a:xfrm>
            <a:off x="1524000" y="1587500"/>
            <a:ext cx="6400800" cy="492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0E90675-CCD2-4EB5-89F6-4811EC5C4696}" type="slidenum">
              <a:rPr lang="en-US" smtClean="0"/>
              <a:pPr/>
              <a:t>50</a:t>
            </a:fld>
            <a:endParaRPr lang="en-US" smtClean="0"/>
          </a:p>
        </p:txBody>
      </p:sp>
      <p:sp>
        <p:nvSpPr>
          <p:cNvPr id="81923" name="Rectangle 2"/>
          <p:cNvSpPr>
            <a:spLocks noGrp="1" noChangeArrowheads="1"/>
          </p:cNvSpPr>
          <p:nvPr>
            <p:ph type="title"/>
          </p:nvPr>
        </p:nvSpPr>
        <p:spPr>
          <a:xfrm>
            <a:off x="914400" y="512763"/>
            <a:ext cx="7772400" cy="914400"/>
          </a:xfrm>
        </p:spPr>
        <p:txBody>
          <a:bodyPr/>
          <a:lstStyle/>
          <a:p>
            <a:pPr>
              <a:defRPr/>
            </a:pPr>
            <a:r>
              <a:rPr lang="en-US" dirty="0" smtClean="0"/>
              <a:t>Sharing Positive Emotion </a:t>
            </a:r>
            <a:r>
              <a:rPr lang="en-US" dirty="0" smtClean="0">
                <a:sym typeface="Wingdings" pitchFamily="2" charset="2"/>
              </a:rPr>
              <a:t> Social Competence</a:t>
            </a:r>
            <a:endParaRPr lang="en-US" dirty="0" smtClean="0"/>
          </a:p>
        </p:txBody>
      </p:sp>
      <p:pic>
        <p:nvPicPr>
          <p:cNvPr id="202753" name="Picture 1"/>
          <p:cNvPicPr>
            <a:picLocks noChangeAspect="1" noChangeArrowheads="1"/>
          </p:cNvPicPr>
          <p:nvPr/>
        </p:nvPicPr>
        <p:blipFill>
          <a:blip r:embed="rId3" cstate="print"/>
          <a:srcRect l="36328" t="28125" r="26563" b="20000"/>
          <a:stretch>
            <a:fillRect/>
          </a:stretch>
        </p:blipFill>
        <p:spPr bwMode="auto">
          <a:xfrm>
            <a:off x="2057400" y="1828800"/>
            <a:ext cx="5562600" cy="48599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Recap</a:t>
            </a:r>
          </a:p>
        </p:txBody>
      </p:sp>
      <p:sp>
        <p:nvSpPr>
          <p:cNvPr id="86019" name="Rectangle 3"/>
          <p:cNvSpPr>
            <a:spLocks noGrp="1" noChangeArrowheads="1"/>
          </p:cNvSpPr>
          <p:nvPr>
            <p:ph idx="1"/>
          </p:nvPr>
        </p:nvSpPr>
        <p:spPr/>
        <p:txBody>
          <a:bodyPr/>
          <a:lstStyle/>
          <a:p>
            <a:pPr eaLnBrk="1" hangingPunct="1"/>
            <a:r>
              <a:rPr lang="en-US" smtClean="0"/>
              <a:t>Observational studies have identified two constellations of gestural behaviors with different functions, patterns of development and deficits</a:t>
            </a:r>
          </a:p>
          <a:p>
            <a:pPr lvl="1" eaLnBrk="1" hangingPunct="1"/>
            <a:r>
              <a:rPr lang="en-US" smtClean="0"/>
              <a:t>A requesting function</a:t>
            </a:r>
          </a:p>
          <a:p>
            <a:pPr lvl="1" eaLnBrk="1" hangingPunct="1"/>
            <a:r>
              <a:rPr lang="en-US" smtClean="0"/>
              <a:t>And a social approach function which often has a joint attention dimension</a:t>
            </a:r>
          </a:p>
          <a:p>
            <a:pPr eaLnBrk="1" hangingPunct="1"/>
            <a:endParaRPr lang="en-US" smtClean="0"/>
          </a:p>
        </p:txBody>
      </p:sp>
      <p:sp>
        <p:nvSpPr>
          <p:cNvPr id="8602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CFB6F0A-0849-40CB-8EDD-5D3E8B016A65}" type="slidenum">
              <a:rPr lang="en-US" smtClean="0"/>
              <a:pPr/>
              <a:t>51</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Social referencing</a:t>
            </a:r>
          </a:p>
        </p:txBody>
      </p:sp>
      <p:sp>
        <p:nvSpPr>
          <p:cNvPr id="89091" name="Rectangle 3"/>
          <p:cNvSpPr>
            <a:spLocks noGrp="1" noChangeArrowheads="1"/>
          </p:cNvSpPr>
          <p:nvPr>
            <p:ph idx="1"/>
          </p:nvPr>
        </p:nvSpPr>
        <p:spPr/>
        <p:txBody>
          <a:bodyPr/>
          <a:lstStyle/>
          <a:p>
            <a:pPr eaLnBrk="1" hangingPunct="1"/>
            <a:r>
              <a:rPr lang="en-US" smtClean="0"/>
              <a:t>Seeking information from others</a:t>
            </a:r>
          </a:p>
          <a:p>
            <a:pPr lvl="1" eaLnBrk="1" hangingPunct="1"/>
            <a:r>
              <a:rPr lang="en-US" smtClean="0"/>
              <a:t>Visual cliff video</a:t>
            </a:r>
          </a:p>
          <a:p>
            <a:pPr lvl="1" eaLnBrk="1" hangingPunct="1"/>
            <a:r>
              <a:rPr lang="en-US" smtClean="0"/>
              <a:t>How is this related to joint attention?</a:t>
            </a:r>
          </a:p>
          <a:p>
            <a:pPr lvl="1" eaLnBrk="1" hangingPunct="1"/>
            <a:r>
              <a:rPr lang="en-US" smtClean="0"/>
              <a:t>Visual cliff and social information processing</a:t>
            </a:r>
          </a:p>
          <a:p>
            <a:pPr eaLnBrk="1" hangingPunct="1"/>
            <a:r>
              <a:rPr lang="en-US" smtClean="0"/>
              <a:t>A parent’s smiling face will convince an infant to cross over the visual cliff, </a:t>
            </a:r>
          </a:p>
          <a:p>
            <a:pPr algn="ctr" eaLnBrk="1" hangingPunct="1">
              <a:buFont typeface="Monotype Sorts"/>
              <a:buNone/>
            </a:pPr>
            <a:r>
              <a:rPr lang="en-US" smtClean="0"/>
              <a:t>social referencing.</a:t>
            </a:r>
          </a:p>
        </p:txBody>
      </p:sp>
      <p:sp>
        <p:nvSpPr>
          <p:cNvPr id="8909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2A1F560-22DB-44D6-8687-54594871A931}" type="slidenum">
              <a:rPr lang="en-US" smtClean="0"/>
              <a:pPr/>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Visual cliff</a:t>
            </a:r>
          </a:p>
        </p:txBody>
      </p:sp>
      <p:sp>
        <p:nvSpPr>
          <p:cNvPr id="90115" name="Rectangle 3"/>
          <p:cNvSpPr>
            <a:spLocks noGrp="1" noChangeArrowheads="1"/>
          </p:cNvSpPr>
          <p:nvPr>
            <p:ph idx="1"/>
          </p:nvPr>
        </p:nvSpPr>
        <p:spPr/>
        <p:txBody>
          <a:bodyPr/>
          <a:lstStyle/>
          <a:p>
            <a:pPr eaLnBrk="1" hangingPunct="1">
              <a:lnSpc>
                <a:spcPct val="80000"/>
              </a:lnSpc>
            </a:pPr>
            <a:r>
              <a:rPr lang="en-US" sz="2800" smtClean="0"/>
              <a:t>The “ power of emotional information for determining behavioral outcomes” </a:t>
            </a:r>
          </a:p>
          <a:p>
            <a:pPr eaLnBrk="1" hangingPunct="1">
              <a:lnSpc>
                <a:spcPct val="80000"/>
              </a:lnSpc>
            </a:pPr>
            <a:r>
              <a:rPr lang="en-US" sz="2800" smtClean="0"/>
              <a:t>when baby reaches center mother shifted   expression </a:t>
            </a:r>
          </a:p>
          <a:p>
            <a:pPr eaLnBrk="1" hangingPunct="1">
              <a:lnSpc>
                <a:spcPct val="80000"/>
              </a:lnSpc>
            </a:pPr>
            <a:r>
              <a:rPr lang="en-US" sz="2800" smtClean="0"/>
              <a:t>74% tested with the joy and interested expressions crossed the deep side of the cliff</a:t>
            </a:r>
          </a:p>
          <a:p>
            <a:pPr eaLnBrk="1" hangingPunct="1">
              <a:lnSpc>
                <a:spcPct val="80000"/>
              </a:lnSpc>
            </a:pPr>
            <a:r>
              <a:rPr lang="en-US" sz="2800" smtClean="0"/>
              <a:t>6% tested with fear and anger crossed</a:t>
            </a:r>
          </a:p>
          <a:p>
            <a:pPr eaLnBrk="1" hangingPunct="1">
              <a:lnSpc>
                <a:spcPct val="80000"/>
              </a:lnSpc>
            </a:pPr>
            <a:r>
              <a:rPr lang="en-US" sz="2800" smtClean="0"/>
              <a:t>33% of the Ss presented with sadness crossed</a:t>
            </a:r>
          </a:p>
          <a:p>
            <a:pPr lvl="4" eaLnBrk="1" hangingPunct="1">
              <a:lnSpc>
                <a:spcPct val="80000"/>
              </a:lnSpc>
            </a:pPr>
            <a:r>
              <a:rPr lang="en-US" sz="1800" smtClean="0"/>
              <a:t>Campos, J. J. (1980). Human emotions: Their new importance and their role in social referencing. </a:t>
            </a:r>
            <a:r>
              <a:rPr lang="en-US" sz="1800" i="1" smtClean="0"/>
              <a:t>Research &amp; Clinical Center for Child Development, Annual Rpt</a:t>
            </a:r>
            <a:r>
              <a:rPr lang="en-US" sz="1800" smtClean="0"/>
              <a:t>, 1-7.</a:t>
            </a:r>
          </a:p>
          <a:p>
            <a:pPr eaLnBrk="1" hangingPunct="1">
              <a:lnSpc>
                <a:spcPct val="80000"/>
              </a:lnSpc>
            </a:pPr>
            <a:endParaRPr lang="en-US" sz="2800" smtClean="0"/>
          </a:p>
        </p:txBody>
      </p:sp>
      <p:sp>
        <p:nvSpPr>
          <p:cNvPr id="9011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2A70BE0-BD62-41CB-9B0C-3E5574E341B8}" type="slidenum">
              <a:rPr lang="en-US" smtClean="0"/>
              <a:pPr/>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Introduction </a:t>
            </a:r>
          </a:p>
        </p:txBody>
      </p:sp>
      <p:sp>
        <p:nvSpPr>
          <p:cNvPr id="91139" name="Rectangle 3"/>
          <p:cNvSpPr>
            <a:spLocks noGrp="1" noChangeArrowheads="1"/>
          </p:cNvSpPr>
          <p:nvPr>
            <p:ph idx="1"/>
          </p:nvPr>
        </p:nvSpPr>
        <p:spPr/>
        <p:txBody>
          <a:bodyPr/>
          <a:lstStyle/>
          <a:p>
            <a:pPr eaLnBrk="1" hangingPunct="1">
              <a:lnSpc>
                <a:spcPct val="90000"/>
              </a:lnSpc>
            </a:pPr>
            <a:r>
              <a:rPr lang="en-US" smtClean="0"/>
              <a:t>Social approach = Joint attention</a:t>
            </a:r>
          </a:p>
          <a:p>
            <a:pPr eaLnBrk="1" hangingPunct="1">
              <a:lnSpc>
                <a:spcPct val="90000"/>
              </a:lnSpc>
            </a:pPr>
            <a:r>
              <a:rPr lang="en-US" smtClean="0"/>
              <a:t>Individual differences in joint attention, and nonverbal communication skills in the first 18 months of life </a:t>
            </a:r>
          </a:p>
          <a:p>
            <a:pPr eaLnBrk="1" hangingPunct="1">
              <a:lnSpc>
                <a:spcPct val="90000"/>
              </a:lnSpc>
            </a:pPr>
            <a:r>
              <a:rPr lang="en-US" smtClean="0"/>
              <a:t>Provide unique and important information about childhood cognitive/intellectual development, language acquisition,  and social-emotional development.  </a:t>
            </a:r>
          </a:p>
        </p:txBody>
      </p:sp>
      <p:sp>
        <p:nvSpPr>
          <p:cNvPr id="9114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95D207E-7BA2-4F85-9F00-B93C3E0E753B}" type="slidenum">
              <a:rPr lang="en-US" smtClean="0"/>
              <a:pPr/>
              <a:t>54</a:t>
            </a:fld>
            <a:endParaRPr lang="en-US"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fontAlgn="auto" hangingPunct="1">
              <a:spcAft>
                <a:spcPts val="0"/>
              </a:spcAft>
              <a:defRPr/>
            </a:pPr>
            <a:r>
              <a:rPr lang="en-US" dirty="0">
                <a:solidFill>
                  <a:schemeClr val="tx2">
                    <a:satMod val="200000"/>
                  </a:schemeClr>
                </a:solidFill>
              </a:rPr>
              <a:t>Questions</a:t>
            </a:r>
          </a:p>
        </p:txBody>
      </p:sp>
      <p:sp>
        <p:nvSpPr>
          <p:cNvPr id="92163" name="Rectangle 3"/>
          <p:cNvSpPr>
            <a:spLocks noGrp="1" noChangeArrowheads="1"/>
          </p:cNvSpPr>
          <p:nvPr>
            <p:ph idx="1"/>
          </p:nvPr>
        </p:nvSpPr>
        <p:spPr/>
        <p:txBody>
          <a:bodyPr/>
          <a:lstStyle/>
          <a:p>
            <a:pPr eaLnBrk="1" hangingPunct="1">
              <a:lnSpc>
                <a:spcPct val="90000"/>
              </a:lnSpc>
            </a:pPr>
            <a:r>
              <a:rPr lang="en-US" smtClean="0">
                <a:solidFill>
                  <a:schemeClr val="tx2"/>
                </a:solidFill>
              </a:rPr>
              <a:t>How are different patterns of gesturing associated with different developmental disorders? </a:t>
            </a:r>
          </a:p>
          <a:p>
            <a:pPr eaLnBrk="1" hangingPunct="1">
              <a:lnSpc>
                <a:spcPct val="90000"/>
              </a:lnSpc>
            </a:pPr>
            <a:r>
              <a:rPr lang="en-US" smtClean="0">
                <a:solidFill>
                  <a:schemeClr val="tx2"/>
                </a:solidFill>
              </a:rPr>
              <a:t>What are IJA and are RJA? </a:t>
            </a:r>
          </a:p>
          <a:p>
            <a:pPr eaLnBrk="1" hangingPunct="1">
              <a:lnSpc>
                <a:spcPct val="90000"/>
              </a:lnSpc>
            </a:pPr>
            <a:r>
              <a:rPr lang="en-US" smtClean="0">
                <a:solidFill>
                  <a:schemeClr val="tx2"/>
                </a:solidFill>
              </a:rPr>
              <a:t>How are they measured and what do they predict? </a:t>
            </a:r>
          </a:p>
          <a:p>
            <a:pPr eaLnBrk="1" hangingPunct="1">
              <a:lnSpc>
                <a:spcPct val="90000"/>
              </a:lnSpc>
            </a:pPr>
            <a:r>
              <a:rPr lang="en-US" smtClean="0">
                <a:solidFill>
                  <a:schemeClr val="tx2"/>
                </a:solidFill>
              </a:rPr>
              <a:t>How might early deficits in IJA associated with autism lead to more long-term deficits? </a:t>
            </a:r>
          </a:p>
        </p:txBody>
      </p:sp>
      <p:sp>
        <p:nvSpPr>
          <p:cNvPr id="9216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93075A1-2980-4F56-8D05-7A9BB7518032}" type="slidenum">
              <a:rPr lang="en-US" smtClean="0"/>
              <a:pPr/>
              <a:t>55</a:t>
            </a:fld>
            <a:endParaRPr lang="en-US" smtClean="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differences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CB018EC-DBEA-4896-B7C0-8A0B549F7F71}"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914400" y="512763"/>
            <a:ext cx="8229600" cy="914400"/>
          </a:xfrm>
        </p:spPr>
        <p:txBody>
          <a:bodyPr/>
          <a:lstStyle/>
          <a:p>
            <a:pPr eaLnBrk="1" fontAlgn="auto" hangingPunct="1">
              <a:spcAft>
                <a:spcPts val="0"/>
              </a:spcAft>
              <a:defRPr/>
            </a:pPr>
            <a:r>
              <a:rPr lang="en-US" b="1" dirty="0">
                <a:solidFill>
                  <a:schemeClr val="tx2">
                    <a:satMod val="200000"/>
                  </a:schemeClr>
                </a:solidFill>
              </a:rPr>
              <a:t>Functionally distinct nonverbal communication skills</a:t>
            </a:r>
            <a:endParaRPr lang="en-US" dirty="0">
              <a:solidFill>
                <a:schemeClr val="tx2">
                  <a:satMod val="200000"/>
                </a:schemeClr>
              </a:solidFill>
            </a:endParaRPr>
          </a:p>
        </p:txBody>
      </p:sp>
      <p:sp>
        <p:nvSpPr>
          <p:cNvPr id="93187" name="Rectangle 3"/>
          <p:cNvSpPr>
            <a:spLocks noGrp="1" noChangeArrowheads="1"/>
          </p:cNvSpPr>
          <p:nvPr>
            <p:ph idx="1"/>
          </p:nvPr>
        </p:nvSpPr>
        <p:spPr/>
        <p:txBody>
          <a:bodyPr/>
          <a:lstStyle/>
          <a:p>
            <a:pPr eaLnBrk="1" hangingPunct="1"/>
            <a:r>
              <a:rPr lang="en-US" sz="2800" b="1" smtClean="0"/>
              <a:t>Emerge between 6 and 12 months</a:t>
            </a:r>
          </a:p>
          <a:p>
            <a:pPr eaLnBrk="1" hangingPunct="1"/>
            <a:r>
              <a:rPr lang="en-US" sz="2800" smtClean="0"/>
              <a:t>Individual differences in the development of joint attention skills may be observed as early as 6 months of age, and throughout the second year.</a:t>
            </a:r>
          </a:p>
          <a:p>
            <a:pPr eaLnBrk="1" hangingPunct="1"/>
            <a:r>
              <a:rPr lang="en-US" sz="2800" smtClean="0"/>
              <a:t>Joint attention skills reflect a distinct integration of social-cognitive, self regulatory, and emotional processes.</a:t>
            </a:r>
          </a:p>
          <a:p>
            <a:pPr lvl="3" eaLnBrk="1" hangingPunct="1"/>
            <a:r>
              <a:rPr lang="en-US" sz="1600" smtClean="0"/>
              <a:t>Mundy, 1995; Mundy &amp; Gomez, 1997; Mundy &amp; Sheinkopf, 1998; Mundy &amp; Willoughby, 1996, 1998</a:t>
            </a:r>
          </a:p>
        </p:txBody>
      </p:sp>
      <p:sp>
        <p:nvSpPr>
          <p:cNvPr id="9318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5A442F9-6B29-4DAA-BFC1-2D1634190275}" type="slidenum">
              <a:rPr lang="en-US" smtClean="0"/>
              <a:pPr/>
              <a:t>57</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Definitions</a:t>
            </a:r>
          </a:p>
        </p:txBody>
      </p:sp>
      <p:sp>
        <p:nvSpPr>
          <p:cNvPr id="94211" name="Rectangle 3"/>
          <p:cNvSpPr>
            <a:spLocks noGrp="1" noChangeArrowheads="1"/>
          </p:cNvSpPr>
          <p:nvPr>
            <p:ph idx="1"/>
          </p:nvPr>
        </p:nvSpPr>
        <p:spPr/>
        <p:txBody>
          <a:bodyPr/>
          <a:lstStyle/>
          <a:p>
            <a:pPr eaLnBrk="1" hangingPunct="1">
              <a:lnSpc>
                <a:spcPct val="90000"/>
              </a:lnSpc>
            </a:pPr>
            <a:r>
              <a:rPr lang="en-US" u="sng" smtClean="0">
                <a:cs typeface="Arial" pitchFamily="34" charset="0"/>
              </a:rPr>
              <a:t>Joint Attention Behaviors</a:t>
            </a:r>
            <a:r>
              <a:rPr lang="en-US" smtClean="0">
                <a:cs typeface="Arial" pitchFamily="34" charset="0"/>
              </a:rPr>
              <a:t> refer to the child's skill in using nonverbal behaviors to share the experience of objects or events with others. </a:t>
            </a:r>
          </a:p>
          <a:p>
            <a:pPr lvl="1" eaLnBrk="1" hangingPunct="1">
              <a:lnSpc>
                <a:spcPct val="90000"/>
              </a:lnSpc>
            </a:pPr>
            <a:r>
              <a:rPr lang="en-US" u="sng" smtClean="0">
                <a:cs typeface="Arial" pitchFamily="34" charset="0"/>
              </a:rPr>
              <a:t>Initiating Joint Attention (IJA)</a:t>
            </a:r>
            <a:r>
              <a:rPr lang="en-US" smtClean="0">
                <a:cs typeface="Arial" pitchFamily="34" charset="0"/>
              </a:rPr>
              <a:t> refers to the frequency with which a child uses eye contact, pointing and showing to initiate shared attention to objects or events. </a:t>
            </a:r>
          </a:p>
          <a:p>
            <a:pPr lvl="1" eaLnBrk="1" hangingPunct="1">
              <a:lnSpc>
                <a:spcPct val="90000"/>
              </a:lnSpc>
            </a:pPr>
            <a:r>
              <a:rPr lang="en-US" u="sng" smtClean="0">
                <a:cs typeface="Arial" pitchFamily="34" charset="0"/>
              </a:rPr>
              <a:t>Responding to Joint Attention (RJA)</a:t>
            </a:r>
            <a:r>
              <a:rPr lang="en-US" smtClean="0">
                <a:cs typeface="Arial" pitchFamily="34" charset="0"/>
              </a:rPr>
              <a:t>, refers to the child's skill in following the tester's line of regard and pointing gestures.</a:t>
            </a:r>
            <a:endParaRPr lang="en-US" sz="2400" smtClean="0"/>
          </a:p>
        </p:txBody>
      </p:sp>
      <p:sp>
        <p:nvSpPr>
          <p:cNvPr id="9421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5784676-6EA3-4F6B-AA2A-B5A0193FA4F3}" type="slidenum">
              <a:rPr lang="en-US" smtClean="0"/>
              <a:pPr/>
              <a:t>58</a:t>
            </a:fld>
            <a:endParaRPr lang="en-US"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8898" name="Rectangle 1026"/>
          <p:cNvSpPr>
            <a:spLocks noGrp="1" noChangeArrowheads="1"/>
          </p:cNvSpPr>
          <p:nvPr>
            <p:ph type="title"/>
          </p:nvPr>
        </p:nvSpPr>
        <p:spPr/>
        <p:txBody>
          <a:bodyPr/>
          <a:lstStyle/>
          <a:p>
            <a:pPr eaLnBrk="1" fontAlgn="auto" hangingPunct="1">
              <a:spcAft>
                <a:spcPts val="0"/>
              </a:spcAft>
              <a:defRPr/>
            </a:pPr>
            <a:r>
              <a:rPr lang="en-US" b="1">
                <a:solidFill>
                  <a:schemeClr val="tx2">
                    <a:satMod val="200000"/>
                  </a:schemeClr>
                </a:solidFill>
                <a:cs typeface="Arial" charset="0"/>
              </a:rPr>
              <a:t>Responding to Joint Attention </a:t>
            </a:r>
            <a:br>
              <a:rPr lang="en-US" b="1">
                <a:solidFill>
                  <a:schemeClr val="tx2">
                    <a:satMod val="200000"/>
                  </a:schemeClr>
                </a:solidFill>
                <a:cs typeface="Arial" charset="0"/>
              </a:rPr>
            </a:br>
            <a:endParaRPr lang="en-US" b="1">
              <a:solidFill>
                <a:schemeClr val="tx2">
                  <a:satMod val="200000"/>
                </a:schemeClr>
              </a:solidFill>
              <a:cs typeface="Arial" charset="0"/>
            </a:endParaRPr>
          </a:p>
        </p:txBody>
      </p:sp>
      <p:sp>
        <p:nvSpPr>
          <p:cNvPr id="95235" name="Rectangle 1027"/>
          <p:cNvSpPr>
            <a:spLocks noGrp="1" noChangeArrowheads="1"/>
          </p:cNvSpPr>
          <p:nvPr>
            <p:ph idx="1"/>
          </p:nvPr>
        </p:nvSpPr>
        <p:spPr/>
        <p:txBody>
          <a:bodyPr/>
          <a:lstStyle/>
          <a:p>
            <a:pPr eaLnBrk="1" hangingPunct="1"/>
            <a:r>
              <a:rPr lang="en-US" sz="2800" b="1" smtClean="0">
                <a:cs typeface="Arial" pitchFamily="34" charset="0"/>
              </a:rPr>
              <a:t>Lower level behavior </a:t>
            </a:r>
          </a:p>
          <a:p>
            <a:pPr lvl="1" eaLnBrk="1" hangingPunct="1"/>
            <a:r>
              <a:rPr lang="en-US" sz="2400" u="sng" smtClean="0">
                <a:cs typeface="Arial" pitchFamily="34" charset="0"/>
              </a:rPr>
              <a:t>Following proximal point/touch</a:t>
            </a:r>
            <a:r>
              <a:rPr lang="en-US" sz="2400" smtClean="0">
                <a:cs typeface="Arial" pitchFamily="34" charset="0"/>
              </a:rPr>
              <a:t>: In the Book presentation task, the tester points to 6 pictures in the book. </a:t>
            </a:r>
          </a:p>
          <a:p>
            <a:pPr eaLnBrk="1" hangingPunct="1"/>
            <a:r>
              <a:rPr lang="en-US" sz="2800" b="1" smtClean="0">
                <a:cs typeface="Arial" pitchFamily="34" charset="0"/>
              </a:rPr>
              <a:t>Higher level behavior</a:t>
            </a:r>
          </a:p>
          <a:p>
            <a:pPr lvl="1" eaLnBrk="1" hangingPunct="1"/>
            <a:r>
              <a:rPr lang="en-US" sz="2400" u="sng" smtClean="0">
                <a:cs typeface="Arial" pitchFamily="34" charset="0"/>
              </a:rPr>
              <a:t>Following line of regard</a:t>
            </a:r>
            <a:r>
              <a:rPr lang="en-US" sz="2400" smtClean="0">
                <a:cs typeface="Arial" pitchFamily="34" charset="0"/>
              </a:rPr>
              <a:t>: On left and right trials the child gets credit if they turn their eyes or head sufficiently to indicate that they are looking in the correct direction and beyond the end of the index finger of the tester. </a:t>
            </a:r>
          </a:p>
          <a:p>
            <a:pPr eaLnBrk="1" hangingPunct="1"/>
            <a:endParaRPr lang="en-US" sz="2800" smtClean="0"/>
          </a:p>
        </p:txBody>
      </p:sp>
      <p:sp>
        <p:nvSpPr>
          <p:cNvPr id="9523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27D60DA-0676-41BC-91FB-C820E921214E}" type="slidenum">
              <a:rPr lang="en-US" smtClean="0"/>
              <a:pPr/>
              <a:t>59</a:t>
            </a:fld>
            <a:endParaRPr 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CE502F3-0B54-4B26-9CE0-332075F04916}" type="slidenum">
              <a:rPr lang="en-US" smtClean="0"/>
              <a:pPr/>
              <a:t>6</a:t>
            </a:fld>
            <a:endParaRPr lang="en-US" smtClean="0"/>
          </a:p>
        </p:txBody>
      </p:sp>
      <p:sp>
        <p:nvSpPr>
          <p:cNvPr id="41987" name="Rectangle 2"/>
          <p:cNvSpPr>
            <a:spLocks noGrp="1" noChangeArrowheads="1"/>
          </p:cNvSpPr>
          <p:nvPr>
            <p:ph type="title"/>
          </p:nvPr>
        </p:nvSpPr>
        <p:spPr>
          <a:xfrm>
            <a:off x="914400" y="512763"/>
            <a:ext cx="7772400" cy="914400"/>
          </a:xfrm>
        </p:spPr>
        <p:txBody>
          <a:bodyPr/>
          <a:lstStyle/>
          <a:p>
            <a:pPr>
              <a:defRPr/>
            </a:pPr>
            <a:r>
              <a:rPr lang="en-US" smtClean="0"/>
              <a:t>Instrumental - request</a:t>
            </a:r>
          </a:p>
        </p:txBody>
      </p:sp>
      <p:pic>
        <p:nvPicPr>
          <p:cNvPr id="45060" name="Picture 3"/>
          <p:cNvPicPr>
            <a:picLocks noChangeAspect="1" noChangeArrowheads="1"/>
          </p:cNvPicPr>
          <p:nvPr/>
        </p:nvPicPr>
        <p:blipFill>
          <a:blip r:embed="rId3" cstate="print"/>
          <a:srcRect/>
          <a:stretch>
            <a:fillRect/>
          </a:stretch>
        </p:blipFill>
        <p:spPr bwMode="auto">
          <a:xfrm>
            <a:off x="1120775" y="1612900"/>
            <a:ext cx="6042025" cy="460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lnSpc>
                <a:spcPct val="90000"/>
              </a:lnSpc>
            </a:pPr>
            <a:r>
              <a:rPr lang="en-US" dirty="0"/>
              <a:t>RJA measured in 14-17 month olds predicts receptive language development </a:t>
            </a:r>
          </a:p>
        </p:txBody>
      </p:sp>
      <p:sp>
        <p:nvSpPr>
          <p:cNvPr id="97283" name="Rectangle 3"/>
          <p:cNvSpPr>
            <a:spLocks noGrp="1" noChangeArrowheads="1"/>
          </p:cNvSpPr>
          <p:nvPr>
            <p:ph idx="1"/>
          </p:nvPr>
        </p:nvSpPr>
        <p:spPr/>
        <p:txBody>
          <a:bodyPr/>
          <a:lstStyle/>
          <a:p>
            <a:pPr lvl="1" eaLnBrk="1" hangingPunct="1">
              <a:lnSpc>
                <a:spcPct val="90000"/>
              </a:lnSpc>
            </a:pPr>
            <a:endParaRPr lang="en-US" sz="2400" dirty="0" smtClean="0"/>
          </a:p>
          <a:p>
            <a:pPr lvl="1" eaLnBrk="1" hangingPunct="1">
              <a:lnSpc>
                <a:spcPct val="90000"/>
              </a:lnSpc>
            </a:pPr>
            <a:r>
              <a:rPr lang="en-US" sz="2400" dirty="0" smtClean="0"/>
              <a:t>r = .71, Mundy et al. 1995; r = .70, Mundy &amp; Gomes, in press </a:t>
            </a:r>
          </a:p>
          <a:p>
            <a:pPr lvl="1" eaLnBrk="1" hangingPunct="1">
              <a:lnSpc>
                <a:spcPct val="90000"/>
              </a:lnSpc>
            </a:pPr>
            <a:r>
              <a:rPr lang="en-US" sz="2400" dirty="0" smtClean="0"/>
              <a:t>this association remains significant after considering initial language or cognitive measures.</a:t>
            </a:r>
          </a:p>
          <a:p>
            <a:pPr eaLnBrk="1" hangingPunct="1">
              <a:lnSpc>
                <a:spcPct val="90000"/>
              </a:lnSpc>
            </a:pPr>
            <a:r>
              <a:rPr lang="en-US" sz="2800" dirty="0" smtClean="0"/>
              <a:t>Individual differences in RJA may be observed as early as 6 months of age and these predict language development through 24 months</a:t>
            </a:r>
          </a:p>
          <a:p>
            <a:pPr lvl="1" eaLnBrk="1" hangingPunct="1">
              <a:lnSpc>
                <a:spcPct val="90000"/>
              </a:lnSpc>
            </a:pPr>
            <a:r>
              <a:rPr lang="en-US" sz="2400" dirty="0" smtClean="0"/>
              <a:t>(Morales, Rojas, &amp; Mundy, in press).</a:t>
            </a:r>
          </a:p>
        </p:txBody>
      </p:sp>
      <p:sp>
        <p:nvSpPr>
          <p:cNvPr id="9728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D0080E5-569B-4CE0-A82F-CEDEE2D3910F}" type="slidenum">
              <a:rPr lang="en-US" smtClean="0"/>
              <a:pPr/>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RJA Example</a:t>
            </a:r>
            <a:endParaRPr lang="en-US" dirty="0">
              <a:solidFill>
                <a:schemeClr val="tx2">
                  <a:satMod val="200000"/>
                </a:schemeClr>
              </a:solidFill>
            </a:endParaRPr>
          </a:p>
        </p:txBody>
      </p:sp>
      <p:sp>
        <p:nvSpPr>
          <p:cNvPr id="9830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F903022-5C15-4166-87F0-FEB3B56AB4DB}" type="slidenum">
              <a:rPr lang="en-US" smtClean="0"/>
              <a:pPr/>
              <a:t>61</a:t>
            </a:fld>
            <a:endParaRPr lang="en-US" smtClean="0"/>
          </a:p>
        </p:txBody>
      </p:sp>
      <p:pic>
        <p:nvPicPr>
          <p:cNvPr id="5" name="RJA look trials.mpg">
            <a:hlinkClick r:id="" action="ppaction://media"/>
          </p:cNvPr>
          <p:cNvPicPr>
            <a:picLocks noGrp="1" noRot="1" noChangeAspect="1"/>
          </p:cNvPicPr>
          <p:nvPr>
            <p:ph idx="1"/>
            <a:videoFile r:link="rId1"/>
          </p:nvPr>
        </p:nvPicPr>
        <p:blipFill>
          <a:blip r:embed="rId4" cstate="print"/>
          <a:srcRect/>
          <a:stretch>
            <a:fillRect/>
          </a:stretch>
        </p:blipFill>
        <p:spPr>
          <a:xfrm>
            <a:off x="762000" y="1600200"/>
            <a:ext cx="2794000" cy="1905000"/>
          </a:xfrm>
        </p:spPr>
      </p:pic>
      <p:sp>
        <p:nvSpPr>
          <p:cNvPr id="6" name="Rectangle 4"/>
          <p:cNvSpPr txBox="1">
            <a:spLocks noChangeArrowheads="1"/>
          </p:cNvSpPr>
          <p:nvPr/>
        </p:nvSpPr>
        <p:spPr>
          <a:xfrm>
            <a:off x="4029075" y="2417763"/>
            <a:ext cx="4558366" cy="433493"/>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smtClean="0">
                <a:ln>
                  <a:noFill/>
                </a:ln>
                <a:solidFill>
                  <a:schemeClr val="tx2">
                    <a:satMod val="200000"/>
                  </a:schemeClr>
                </a:solidFill>
                <a:effectLst/>
                <a:uLnTx/>
                <a:uFillTx/>
                <a:latin typeface="+mj-lt"/>
                <a:ea typeface="+mj-ea"/>
                <a:cs typeface="+mj-cs"/>
              </a:rPr>
              <a:t>How RJA predicts</a:t>
            </a:r>
            <a:endParaRPr kumimoji="0" lang="en-US" sz="4000" b="0" i="0" u="none" strike="noStrike" kern="1200" cap="none" spc="-100" normalizeH="0" baseline="0" noProof="0">
              <a:ln>
                <a:noFill/>
              </a:ln>
              <a:solidFill>
                <a:schemeClr val="tx2">
                  <a:satMod val="200000"/>
                </a:schemeClr>
              </a:solidFill>
              <a:effectLst/>
              <a:uLnTx/>
              <a:uFillTx/>
              <a:latin typeface="+mj-lt"/>
              <a:ea typeface="+mj-ea"/>
              <a:cs typeface="+mj-cs"/>
            </a:endParaRPr>
          </a:p>
        </p:txBody>
      </p:sp>
      <p:pic>
        <p:nvPicPr>
          <p:cNvPr id="7" name="Picture 5"/>
          <p:cNvPicPr>
            <a:picLocks noChangeAspect="1" noChangeArrowheads="1"/>
          </p:cNvPicPr>
          <p:nvPr/>
        </p:nvPicPr>
        <p:blipFill>
          <a:blip r:embed="rId5" cstate="print"/>
          <a:srcRect/>
          <a:stretch>
            <a:fillRect/>
          </a:stretch>
        </p:blipFill>
        <p:spPr bwMode="auto">
          <a:xfrm>
            <a:off x="4876800" y="3013384"/>
            <a:ext cx="3495675" cy="32837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lnSpc>
                <a:spcPct val="90000"/>
              </a:lnSpc>
            </a:pPr>
            <a:r>
              <a:rPr lang="en-US" dirty="0"/>
              <a:t>RJA development in a high risk low SES sample is depressed at 12 months </a:t>
            </a:r>
          </a:p>
        </p:txBody>
      </p:sp>
      <p:sp>
        <p:nvSpPr>
          <p:cNvPr id="100355" name="Rectangle 3"/>
          <p:cNvSpPr>
            <a:spLocks noGrp="1" noChangeArrowheads="1"/>
          </p:cNvSpPr>
          <p:nvPr>
            <p:ph idx="1"/>
          </p:nvPr>
        </p:nvSpPr>
        <p:spPr/>
        <p:txBody>
          <a:bodyPr/>
          <a:lstStyle/>
          <a:p>
            <a:pPr lvl="1" eaLnBrk="1" hangingPunct="1">
              <a:lnSpc>
                <a:spcPct val="90000"/>
              </a:lnSpc>
            </a:pPr>
            <a:endParaRPr lang="en-US" sz="2400" dirty="0" smtClean="0"/>
          </a:p>
          <a:p>
            <a:pPr lvl="1" eaLnBrk="1" hangingPunct="1">
              <a:lnSpc>
                <a:spcPct val="90000"/>
              </a:lnSpc>
            </a:pPr>
            <a:endParaRPr lang="en-US" sz="2400" dirty="0"/>
          </a:p>
          <a:p>
            <a:pPr lvl="1" eaLnBrk="1" hangingPunct="1">
              <a:lnSpc>
                <a:spcPct val="90000"/>
              </a:lnSpc>
            </a:pPr>
            <a:r>
              <a:rPr lang="en-US" sz="2400" dirty="0" smtClean="0"/>
              <a:t>Mean RJA score = 33%, N = 41) compared to a low risk, middle SES sample of 12 month olds (mean RJA score = 66%, N = 21).</a:t>
            </a:r>
          </a:p>
          <a:p>
            <a:pPr eaLnBrk="1" hangingPunct="1">
              <a:lnSpc>
                <a:spcPct val="90000"/>
              </a:lnSpc>
            </a:pPr>
            <a:r>
              <a:rPr lang="en-US" dirty="0" smtClean="0"/>
              <a:t>RJA at 12 and 18 months predicts language (r = .38) and Bayley II MDI (r = .41) at 36 months of age in a high risk sample of cocaine exposed infants. </a:t>
            </a:r>
          </a:p>
        </p:txBody>
      </p:sp>
      <p:sp>
        <p:nvSpPr>
          <p:cNvPr id="10035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1CB86D4-9E30-4FC4-9D59-EB8AC8240E0A}" type="slidenum">
              <a:rPr lang="en-US" smtClean="0"/>
              <a:pPr/>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7090" name="Rectangle 1026"/>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RJA summary </a:t>
            </a:r>
          </a:p>
        </p:txBody>
      </p:sp>
      <p:sp>
        <p:nvSpPr>
          <p:cNvPr id="101379" name="Rectangle 1027"/>
          <p:cNvSpPr>
            <a:spLocks noGrp="1" noChangeArrowheads="1"/>
          </p:cNvSpPr>
          <p:nvPr>
            <p:ph idx="1"/>
          </p:nvPr>
        </p:nvSpPr>
        <p:spPr/>
        <p:txBody>
          <a:bodyPr/>
          <a:lstStyle/>
          <a:p>
            <a:pPr eaLnBrk="1" hangingPunct="1">
              <a:lnSpc>
                <a:spcPct val="90000"/>
              </a:lnSpc>
            </a:pPr>
            <a:r>
              <a:rPr lang="en-US" smtClean="0"/>
              <a:t>Responding to Joint Attention measures have displayed consistent predictive associations with language and cognitive development. </a:t>
            </a:r>
          </a:p>
          <a:p>
            <a:pPr eaLnBrk="1" hangingPunct="1">
              <a:lnSpc>
                <a:spcPct val="90000"/>
              </a:lnSpc>
            </a:pPr>
            <a:r>
              <a:rPr lang="en-US" smtClean="0"/>
              <a:t>They may be useful in screening infants as early as six months of age. </a:t>
            </a:r>
          </a:p>
          <a:p>
            <a:pPr eaLnBrk="1" hangingPunct="1">
              <a:lnSpc>
                <a:spcPct val="90000"/>
              </a:lnSpc>
            </a:pPr>
            <a:r>
              <a:rPr lang="en-US" smtClean="0"/>
              <a:t>Early measure of attending to others’ intentional communications. </a:t>
            </a:r>
          </a:p>
          <a:p>
            <a:pPr lvl="1" eaLnBrk="1" hangingPunct="1">
              <a:lnSpc>
                <a:spcPct val="90000"/>
              </a:lnSpc>
            </a:pPr>
            <a:endParaRPr lang="en-US" smtClean="0"/>
          </a:p>
        </p:txBody>
      </p:sp>
      <p:sp>
        <p:nvSpPr>
          <p:cNvPr id="10138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51A18E2-1065-47B7-B8F6-CBBF10D048FE}" type="slidenum">
              <a:rPr lang="en-US" smtClean="0"/>
              <a:pPr/>
              <a:t>63</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Requesting</a:t>
            </a:r>
          </a:p>
        </p:txBody>
      </p:sp>
      <p:sp>
        <p:nvSpPr>
          <p:cNvPr id="102403" name="Rectangle 3"/>
          <p:cNvSpPr>
            <a:spLocks noGrp="1" noChangeArrowheads="1"/>
          </p:cNvSpPr>
          <p:nvPr>
            <p:ph idx="1"/>
          </p:nvPr>
        </p:nvSpPr>
        <p:spPr/>
        <p:txBody>
          <a:bodyPr/>
          <a:lstStyle/>
          <a:p>
            <a:pPr eaLnBrk="1" hangingPunct="1"/>
            <a:r>
              <a:rPr lang="en-US" smtClean="0">
                <a:cs typeface="Arial" pitchFamily="34" charset="0"/>
              </a:rPr>
              <a:t>Initiating Object Requesting (IOR), refers to the child's skill in using eye contact, reaching, giving or pointing to elicit aid in obtaining an object, or object related event. </a:t>
            </a:r>
          </a:p>
          <a:p>
            <a:pPr eaLnBrk="1" hangingPunct="1"/>
            <a:r>
              <a:rPr lang="en-US" smtClean="0">
                <a:cs typeface="Arial" pitchFamily="34" charset="0"/>
              </a:rPr>
              <a:t>Responding to Requesting (RR), refers to the child's skill in responding to the tester's gestural or verbal simple commands to obtain an object or action from the child. </a:t>
            </a:r>
          </a:p>
          <a:p>
            <a:pPr eaLnBrk="1" hangingPunct="1"/>
            <a:endParaRPr lang="en-US" smtClean="0"/>
          </a:p>
        </p:txBody>
      </p:sp>
      <p:sp>
        <p:nvSpPr>
          <p:cNvPr id="10240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F7E41E6-CC14-4E64-B943-EBE774A15514}" type="slidenum">
              <a:rPr lang="en-US" smtClean="0"/>
              <a:pPr/>
              <a:t>64</a:t>
            </a:fld>
            <a:endParaRPr lang="en-US"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fontAlgn="auto" hangingPunct="1">
              <a:spcAft>
                <a:spcPts val="0"/>
              </a:spcAft>
              <a:defRPr/>
            </a:pPr>
            <a:r>
              <a:rPr lang="en-US" b="1">
                <a:solidFill>
                  <a:schemeClr val="tx2">
                    <a:satMod val="200000"/>
                  </a:schemeClr>
                </a:solidFill>
                <a:cs typeface="Arial" charset="0"/>
              </a:rPr>
              <a:t>Initiating Joint Attention</a:t>
            </a:r>
            <a:br>
              <a:rPr lang="en-US" b="1">
                <a:solidFill>
                  <a:schemeClr val="tx2">
                    <a:satMod val="200000"/>
                  </a:schemeClr>
                </a:solidFill>
                <a:cs typeface="Arial" charset="0"/>
              </a:rPr>
            </a:br>
            <a:r>
              <a:rPr lang="en-US" b="1">
                <a:solidFill>
                  <a:schemeClr val="tx2">
                    <a:satMod val="200000"/>
                  </a:schemeClr>
                </a:solidFill>
                <a:cs typeface="Arial" charset="0"/>
              </a:rPr>
              <a:t>Lower Level Behaviors:</a:t>
            </a:r>
          </a:p>
        </p:txBody>
      </p:sp>
      <p:sp>
        <p:nvSpPr>
          <p:cNvPr id="103427" name="Rectangle 3"/>
          <p:cNvSpPr>
            <a:spLocks noGrp="1" noChangeArrowheads="1"/>
          </p:cNvSpPr>
          <p:nvPr>
            <p:ph idx="1"/>
          </p:nvPr>
        </p:nvSpPr>
        <p:spPr/>
        <p:txBody>
          <a:bodyPr/>
          <a:lstStyle/>
          <a:p>
            <a:pPr eaLnBrk="1" hangingPunct="1">
              <a:lnSpc>
                <a:spcPct val="90000"/>
              </a:lnSpc>
            </a:pPr>
            <a:r>
              <a:rPr lang="en-US" smtClean="0">
                <a:cs typeface="Arial" pitchFamily="34" charset="0"/>
              </a:rPr>
              <a:t>1) </a:t>
            </a:r>
            <a:r>
              <a:rPr lang="en-US" u="sng" smtClean="0">
                <a:cs typeface="Arial" pitchFamily="34" charset="0"/>
              </a:rPr>
              <a:t>Eye Contact:</a:t>
            </a:r>
            <a:r>
              <a:rPr lang="en-US" smtClean="0">
                <a:cs typeface="Arial" pitchFamily="34" charset="0"/>
              </a:rPr>
              <a:t> the child makes eye contact with the tester while manipulating or touching an inactive mechanical toy</a:t>
            </a:r>
          </a:p>
          <a:p>
            <a:pPr eaLnBrk="1" hangingPunct="1">
              <a:lnSpc>
                <a:spcPct val="90000"/>
              </a:lnSpc>
            </a:pPr>
            <a:r>
              <a:rPr lang="en-US" smtClean="0">
                <a:cs typeface="Arial" pitchFamily="34" charset="0"/>
              </a:rPr>
              <a:t>2) </a:t>
            </a:r>
            <a:r>
              <a:rPr lang="en-US" u="sng" smtClean="0">
                <a:cs typeface="Arial" pitchFamily="34" charset="0"/>
              </a:rPr>
              <a:t>Alternating (referencing):</a:t>
            </a:r>
            <a:r>
              <a:rPr lang="en-US" smtClean="0">
                <a:cs typeface="Arial" pitchFamily="34" charset="0"/>
              </a:rPr>
              <a:t> the child alternates a look between an </a:t>
            </a:r>
            <a:r>
              <a:rPr lang="en-US" u="sng" smtClean="0">
                <a:cs typeface="Arial" pitchFamily="34" charset="0"/>
              </a:rPr>
              <a:t>active</a:t>
            </a:r>
            <a:r>
              <a:rPr lang="en-US" smtClean="0">
                <a:cs typeface="Arial" pitchFamily="34" charset="0"/>
              </a:rPr>
              <a:t> object spectacle and the tester's eyes. </a:t>
            </a:r>
          </a:p>
          <a:p>
            <a:pPr lvl="1" eaLnBrk="1" hangingPunct="1">
              <a:lnSpc>
                <a:spcPct val="90000"/>
              </a:lnSpc>
            </a:pPr>
            <a:r>
              <a:rPr lang="en-US" smtClean="0">
                <a:cs typeface="Arial" pitchFamily="34" charset="0"/>
              </a:rPr>
              <a:t>Object is active on the table or in the tester's hand, or the child looks up to the tester after an object becomes active in their own hands.</a:t>
            </a:r>
          </a:p>
          <a:p>
            <a:pPr eaLnBrk="1" hangingPunct="1">
              <a:lnSpc>
                <a:spcPct val="90000"/>
              </a:lnSpc>
            </a:pPr>
            <a:endParaRPr lang="en-US" smtClean="0"/>
          </a:p>
        </p:txBody>
      </p:sp>
      <p:sp>
        <p:nvSpPr>
          <p:cNvPr id="10342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6588CA8-FAC8-4B8C-A8A3-280D241520E7}" type="slidenum">
              <a:rPr lang="en-US" smtClean="0"/>
              <a:pPr/>
              <a:t>65</a:t>
            </a:fld>
            <a:endParaRPr lang="en-US" smtClean="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fontAlgn="auto" hangingPunct="1">
              <a:spcAft>
                <a:spcPts val="0"/>
              </a:spcAft>
              <a:defRPr/>
            </a:pPr>
            <a:r>
              <a:rPr lang="en-US" b="1">
                <a:solidFill>
                  <a:schemeClr val="tx2">
                    <a:satMod val="200000"/>
                  </a:schemeClr>
                </a:solidFill>
                <a:cs typeface="Arial" charset="0"/>
              </a:rPr>
              <a:t>Higher level IJA behaviors</a:t>
            </a:r>
            <a:endParaRPr lang="en-US">
              <a:solidFill>
                <a:schemeClr val="tx2">
                  <a:satMod val="200000"/>
                </a:schemeClr>
              </a:solidFill>
            </a:endParaRPr>
          </a:p>
        </p:txBody>
      </p:sp>
      <p:sp>
        <p:nvSpPr>
          <p:cNvPr id="104451" name="Rectangle 3"/>
          <p:cNvSpPr>
            <a:spLocks noGrp="1" noChangeArrowheads="1"/>
          </p:cNvSpPr>
          <p:nvPr>
            <p:ph idx="1"/>
          </p:nvPr>
        </p:nvSpPr>
        <p:spPr/>
        <p:txBody>
          <a:bodyPr/>
          <a:lstStyle/>
          <a:p>
            <a:pPr eaLnBrk="1" hangingPunct="1"/>
            <a:r>
              <a:rPr lang="en-US" smtClean="0">
                <a:cs typeface="Arial" pitchFamily="34" charset="0"/>
              </a:rPr>
              <a:t>3) </a:t>
            </a:r>
            <a:r>
              <a:rPr lang="en-US" u="sng" smtClean="0">
                <a:cs typeface="Arial" pitchFamily="34" charset="0"/>
              </a:rPr>
              <a:t>Pointing</a:t>
            </a:r>
            <a:r>
              <a:rPr lang="en-US" smtClean="0">
                <a:cs typeface="Arial" pitchFamily="34" charset="0"/>
              </a:rPr>
              <a:t>: the child points to an active toy, or pictures in the book </a:t>
            </a:r>
            <a:r>
              <a:rPr lang="en-US" u="sng" smtClean="0">
                <a:cs typeface="Arial" pitchFamily="34" charset="0"/>
              </a:rPr>
              <a:t>before</a:t>
            </a:r>
            <a:r>
              <a:rPr lang="en-US" smtClean="0">
                <a:cs typeface="Arial" pitchFamily="34" charset="0"/>
              </a:rPr>
              <a:t> the tester has pointed, or to wall posters </a:t>
            </a:r>
            <a:r>
              <a:rPr lang="en-US" u="sng" smtClean="0">
                <a:cs typeface="Arial" pitchFamily="34" charset="0"/>
              </a:rPr>
              <a:t>before</a:t>
            </a:r>
            <a:r>
              <a:rPr lang="en-US" smtClean="0">
                <a:cs typeface="Arial" pitchFamily="34" charset="0"/>
              </a:rPr>
              <a:t> the tester has pointed. Pointing may occur with or without eye contact.</a:t>
            </a:r>
          </a:p>
          <a:p>
            <a:pPr eaLnBrk="1" hangingPunct="1"/>
            <a:r>
              <a:rPr lang="en-US" smtClean="0">
                <a:cs typeface="Arial" pitchFamily="34" charset="0"/>
              </a:rPr>
              <a:t>4) </a:t>
            </a:r>
            <a:r>
              <a:rPr lang="en-US" u="sng" smtClean="0">
                <a:cs typeface="Arial" pitchFamily="34" charset="0"/>
              </a:rPr>
              <a:t>Showing</a:t>
            </a:r>
            <a:r>
              <a:rPr lang="en-US" smtClean="0">
                <a:cs typeface="Arial" pitchFamily="34" charset="0"/>
              </a:rPr>
              <a:t>: The child raises a toy upward toward the tester's face.</a:t>
            </a:r>
          </a:p>
          <a:p>
            <a:pPr eaLnBrk="1" hangingPunct="1"/>
            <a:endParaRPr lang="en-US" smtClean="0"/>
          </a:p>
        </p:txBody>
      </p:sp>
      <p:sp>
        <p:nvSpPr>
          <p:cNvPr id="10445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91AFDB4-3774-45F0-8B8F-BCA3CF71F04A}" type="slidenum">
              <a:rPr lang="en-US" smtClean="0"/>
              <a:pPr/>
              <a:t>66</a:t>
            </a:fld>
            <a:endParaRPr lang="en-US" smtClean="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IJA Examples</a:t>
            </a:r>
            <a:endParaRPr lang="en-US" dirty="0">
              <a:solidFill>
                <a:schemeClr val="tx2">
                  <a:satMod val="200000"/>
                </a:schemeClr>
              </a:solidFill>
            </a:endParaRPr>
          </a:p>
        </p:txBody>
      </p:sp>
      <p:sp>
        <p:nvSpPr>
          <p:cNvPr id="10547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D5CA4CE-B753-4299-9EE2-E8F45F9B112F}" type="slidenum">
              <a:rPr lang="en-US" smtClean="0"/>
              <a:pPr/>
              <a:t>67</a:t>
            </a:fld>
            <a:endParaRPr lang="en-US" smtClean="0"/>
          </a:p>
        </p:txBody>
      </p:sp>
      <p:pic>
        <p:nvPicPr>
          <p:cNvPr id="5" name="IJA alternate.mpg">
            <a:hlinkClick r:id="" action="ppaction://media"/>
          </p:cNvPr>
          <p:cNvPicPr>
            <a:picLocks noGrp="1" noRot="1" noChangeAspect="1"/>
          </p:cNvPicPr>
          <p:nvPr>
            <p:ph idx="1"/>
            <a:videoFile r:link="rId1"/>
          </p:nvPr>
        </p:nvPicPr>
        <p:blipFill>
          <a:blip r:embed="rId6" cstate="print"/>
          <a:srcRect/>
          <a:stretch>
            <a:fillRect/>
          </a:stretch>
        </p:blipFill>
        <p:spPr>
          <a:xfrm>
            <a:off x="762000" y="1295400"/>
            <a:ext cx="2590800" cy="1766888"/>
          </a:xfrm>
        </p:spPr>
      </p:pic>
      <p:sp>
        <p:nvSpPr>
          <p:cNvPr id="105477" name="TextBox 5"/>
          <p:cNvSpPr txBox="1">
            <a:spLocks noChangeArrowheads="1"/>
          </p:cNvSpPr>
          <p:nvPr/>
        </p:nvSpPr>
        <p:spPr bwMode="auto">
          <a:xfrm>
            <a:off x="1447800" y="3276600"/>
            <a:ext cx="1905000" cy="584200"/>
          </a:xfrm>
          <a:prstGeom prst="rect">
            <a:avLst/>
          </a:prstGeom>
          <a:noFill/>
          <a:ln w="9525">
            <a:noFill/>
            <a:miter lim="800000"/>
            <a:headEnd/>
            <a:tailEnd/>
          </a:ln>
        </p:spPr>
        <p:txBody>
          <a:bodyPr>
            <a:spAutoFit/>
          </a:bodyPr>
          <a:lstStyle/>
          <a:p>
            <a:pPr eaLnBrk="0" hangingPunct="0"/>
            <a:r>
              <a:rPr lang="en-US"/>
              <a:t>TD</a:t>
            </a:r>
          </a:p>
        </p:txBody>
      </p:sp>
      <p:pic>
        <p:nvPicPr>
          <p:cNvPr id="7" name="IJA alternate, Down Syndrome.mpg">
            <a:hlinkClick r:id="" action="ppaction://media"/>
          </p:cNvPr>
          <p:cNvPicPr>
            <a:picLocks noRot="1" noChangeAspect="1"/>
          </p:cNvPicPr>
          <p:nvPr>
            <a:videoFile r:link="rId2"/>
          </p:nvPr>
        </p:nvPicPr>
        <p:blipFill>
          <a:blip r:embed="rId7" cstate="print"/>
          <a:srcRect/>
          <a:stretch>
            <a:fillRect/>
          </a:stretch>
        </p:blipFill>
        <p:spPr bwMode="auto">
          <a:xfrm>
            <a:off x="5334000" y="1219200"/>
            <a:ext cx="2682875" cy="1828800"/>
          </a:xfrm>
          <a:prstGeom prst="rect">
            <a:avLst/>
          </a:prstGeom>
          <a:noFill/>
          <a:ln w="9525">
            <a:noFill/>
            <a:miter lim="800000"/>
            <a:headEnd/>
            <a:tailEnd/>
          </a:ln>
        </p:spPr>
      </p:pic>
      <p:sp>
        <p:nvSpPr>
          <p:cNvPr id="105479" name="TextBox 7"/>
          <p:cNvSpPr txBox="1">
            <a:spLocks noChangeArrowheads="1"/>
          </p:cNvSpPr>
          <p:nvPr/>
        </p:nvSpPr>
        <p:spPr bwMode="auto">
          <a:xfrm>
            <a:off x="5486400" y="3276600"/>
            <a:ext cx="3429000" cy="584200"/>
          </a:xfrm>
          <a:prstGeom prst="rect">
            <a:avLst/>
          </a:prstGeom>
          <a:noFill/>
          <a:ln w="9525">
            <a:noFill/>
            <a:miter lim="800000"/>
            <a:headEnd/>
            <a:tailEnd/>
          </a:ln>
        </p:spPr>
        <p:txBody>
          <a:bodyPr>
            <a:spAutoFit/>
          </a:bodyPr>
          <a:lstStyle/>
          <a:p>
            <a:pPr eaLnBrk="0" hangingPunct="0"/>
            <a:r>
              <a:rPr lang="en-US"/>
              <a:t>Down Syndrome</a:t>
            </a:r>
          </a:p>
        </p:txBody>
      </p:sp>
      <p:pic>
        <p:nvPicPr>
          <p:cNvPr id="9" name="IJA alternate, autism.mpg">
            <a:hlinkClick r:id="" action="ppaction://media"/>
          </p:cNvPr>
          <p:cNvPicPr>
            <a:picLocks noRot="1" noChangeAspect="1"/>
          </p:cNvPicPr>
          <p:nvPr>
            <a:videoFile r:link="rId3"/>
          </p:nvPr>
        </p:nvPicPr>
        <p:blipFill>
          <a:blip r:embed="rId8" cstate="print"/>
          <a:srcRect/>
          <a:stretch>
            <a:fillRect/>
          </a:stretch>
        </p:blipFill>
        <p:spPr bwMode="auto">
          <a:xfrm>
            <a:off x="2819400" y="4114800"/>
            <a:ext cx="3017838" cy="2057400"/>
          </a:xfrm>
          <a:prstGeom prst="rect">
            <a:avLst/>
          </a:prstGeom>
          <a:noFill/>
          <a:ln w="9525">
            <a:noFill/>
            <a:miter lim="800000"/>
            <a:headEnd/>
            <a:tailEnd/>
          </a:ln>
        </p:spPr>
      </p:pic>
      <p:sp>
        <p:nvSpPr>
          <p:cNvPr id="105481" name="TextBox 9"/>
          <p:cNvSpPr txBox="1">
            <a:spLocks noChangeArrowheads="1"/>
          </p:cNvSpPr>
          <p:nvPr/>
        </p:nvSpPr>
        <p:spPr bwMode="auto">
          <a:xfrm>
            <a:off x="3429000" y="6096000"/>
            <a:ext cx="3429000" cy="584200"/>
          </a:xfrm>
          <a:prstGeom prst="rect">
            <a:avLst/>
          </a:prstGeom>
          <a:noFill/>
          <a:ln w="9525">
            <a:noFill/>
            <a:miter lim="800000"/>
            <a:headEnd/>
            <a:tailEnd/>
          </a:ln>
        </p:spPr>
        <p:txBody>
          <a:bodyPr>
            <a:spAutoFit/>
          </a:bodyPr>
          <a:lstStyle/>
          <a:p>
            <a:pPr eaLnBrk="0" hangingPunct="0"/>
            <a:r>
              <a:rPr lang="en-US"/>
              <a:t>Autism</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p:cTn id="13" fill="hold" display="0">
                  <p:stCondLst>
                    <p:cond delay="indefinite"/>
                  </p:stCondLst>
                  <p:endCondLst>
                    <p:cond evt="onNext" delay="0">
                      <p:tgtEl>
                        <p:sldTgt/>
                      </p:tgtEl>
                    </p:cond>
                    <p:cond evt="onPrev" delay="0">
                      <p:tgtEl>
                        <p:sldTgt/>
                      </p:tgtEl>
                    </p:cond>
                  </p:endCondLst>
                </p:cTn>
                <p:tgtEl>
                  <p:spTgt spid="7"/>
                </p:tgtEl>
              </p:cMediaNode>
            </p:vide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9"/>
                                        </p:tgtEl>
                                      </p:cBhvr>
                                    </p:cmd>
                                  </p:childTnLst>
                                </p:cTn>
                              </p:par>
                            </p:childTnLst>
                          </p:cTn>
                        </p:par>
                      </p:childTnLst>
                    </p:cTn>
                  </p:par>
                </p:childTnLst>
              </p:cTn>
              <p:nextCondLst>
                <p:cond evt="onClick" delay="0">
                  <p:tgtEl>
                    <p:spTgt spid="9"/>
                  </p:tgtEl>
                </p:cond>
              </p:nextCondLst>
            </p:seq>
            <p:video>
              <p:cMediaNode>
                <p:cTn id="19"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What IJA predicts</a:t>
            </a:r>
          </a:p>
        </p:txBody>
      </p:sp>
      <p:sp>
        <p:nvSpPr>
          <p:cNvPr id="106499" name="Rectangle 3"/>
          <p:cNvSpPr>
            <a:spLocks noGrp="1" noChangeArrowheads="1"/>
          </p:cNvSpPr>
          <p:nvPr>
            <p:ph idx="1"/>
          </p:nvPr>
        </p:nvSpPr>
        <p:spPr/>
        <p:txBody>
          <a:bodyPr/>
          <a:lstStyle/>
          <a:p>
            <a:pPr eaLnBrk="1" hangingPunct="1"/>
            <a:r>
              <a:rPr lang="en-US" sz="2800" dirty="0" smtClean="0"/>
              <a:t>A 12 month measure of IJA has been observed to predict Stanford </a:t>
            </a:r>
            <a:r>
              <a:rPr lang="en-US" sz="2800" dirty="0" err="1" smtClean="0"/>
              <a:t>Binet</a:t>
            </a:r>
            <a:r>
              <a:rPr lang="en-US" sz="2800" dirty="0" smtClean="0"/>
              <a:t> IQ (r = .31), as well as language outcome, through age 8 in a sample of high risk infants (</a:t>
            </a:r>
            <a:r>
              <a:rPr lang="en-US" sz="2800" dirty="0" err="1" smtClean="0"/>
              <a:t>Ulvund</a:t>
            </a:r>
            <a:r>
              <a:rPr lang="en-US" sz="2800" dirty="0" smtClean="0"/>
              <a:t> &amp; Smith, 1996). </a:t>
            </a:r>
          </a:p>
          <a:p>
            <a:pPr eaLnBrk="1" hangingPunct="1"/>
            <a:r>
              <a:rPr lang="en-US" sz="2800" dirty="0" smtClean="0"/>
              <a:t>These relations hold after considering variance shared with a visual information processing measure (Smith, Fagan, &amp; </a:t>
            </a:r>
            <a:r>
              <a:rPr lang="en-US" sz="2800" dirty="0" err="1" smtClean="0"/>
              <a:t>Unlvund</a:t>
            </a:r>
            <a:r>
              <a:rPr lang="en-US" sz="2800" dirty="0" smtClean="0"/>
              <a:t>, 1997).</a:t>
            </a:r>
          </a:p>
        </p:txBody>
      </p:sp>
      <p:sp>
        <p:nvSpPr>
          <p:cNvPr id="10650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2159FC3-0945-4952-B90D-1BB24349297D}" type="slidenum">
              <a:rPr lang="en-US" smtClean="0"/>
              <a:pPr/>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eaLnBrk="1" fontAlgn="auto" hangingPunct="1">
              <a:spcAft>
                <a:spcPts val="0"/>
              </a:spcAft>
              <a:defRPr/>
            </a:pPr>
            <a:r>
              <a:rPr lang="en-US" u="sng">
                <a:solidFill>
                  <a:schemeClr val="tx2">
                    <a:satMod val="200000"/>
                  </a:schemeClr>
                </a:solidFill>
              </a:rPr>
              <a:t>Typically Developing Infants</a:t>
            </a:r>
          </a:p>
        </p:txBody>
      </p:sp>
      <p:sp>
        <p:nvSpPr>
          <p:cNvPr id="107523" name="Rectangle 3"/>
          <p:cNvSpPr>
            <a:spLocks noGrp="1" noChangeArrowheads="1"/>
          </p:cNvSpPr>
          <p:nvPr>
            <p:ph idx="1"/>
          </p:nvPr>
        </p:nvSpPr>
        <p:spPr/>
        <p:txBody>
          <a:bodyPr/>
          <a:lstStyle/>
          <a:p>
            <a:pPr eaLnBrk="1" hangingPunct="1">
              <a:lnSpc>
                <a:spcPct val="90000"/>
              </a:lnSpc>
            </a:pPr>
            <a:r>
              <a:rPr lang="en-US" smtClean="0"/>
              <a:t>12-month IJA and RJA on the ESCS predicted parent report on the 30-month social competence and externalizing behavior scales of the Infant and Toddler Social-Emotional Assessment (ITSEA)</a:t>
            </a:r>
          </a:p>
          <a:p>
            <a:pPr lvl="1" eaLnBrk="1" hangingPunct="1">
              <a:lnSpc>
                <a:spcPct val="90000"/>
              </a:lnSpc>
            </a:pPr>
            <a:r>
              <a:rPr lang="en-US" smtClean="0"/>
              <a:t>after considering variance shared with 18-month Bayley MDI and Inhibitory Control from the 24 month Toddler Behavior Assessment Questionnaire. </a:t>
            </a:r>
          </a:p>
        </p:txBody>
      </p:sp>
      <p:sp>
        <p:nvSpPr>
          <p:cNvPr id="10752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D262B76-7E85-4CAC-8955-35A92756190E}" type="slidenum">
              <a:rPr lang="en-US" smtClean="0"/>
              <a:pPr/>
              <a:t>69</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smtClean="0"/>
              <a:t>Development of gazing at mother  </a:t>
            </a:r>
            <a:endParaRPr lang="en-US" sz="2800" smtClean="0"/>
          </a:p>
        </p:txBody>
      </p:sp>
      <p:sp>
        <p:nvSpPr>
          <p:cNvPr id="46083" name="Rectangle 3"/>
          <p:cNvSpPr>
            <a:spLocks noGrp="1" noChangeArrowheads="1"/>
          </p:cNvSpPr>
          <p:nvPr>
            <p:ph type="body" idx="1"/>
          </p:nvPr>
        </p:nvSpPr>
        <p:spPr>
          <a:noFill/>
        </p:spPr>
        <p:txBody>
          <a:bodyPr/>
          <a:lstStyle/>
          <a:p>
            <a:pPr>
              <a:lnSpc>
                <a:spcPct val="90000"/>
              </a:lnSpc>
            </a:pPr>
            <a:r>
              <a:rPr lang="en-US" sz="2800" dirty="0" smtClean="0"/>
              <a:t>Infants spend increasing amounts of time coordinating attention (looking back and forth) between mother and objects</a:t>
            </a:r>
          </a:p>
          <a:p>
            <a:pPr>
              <a:lnSpc>
                <a:spcPct val="90000"/>
              </a:lnSpc>
            </a:pPr>
            <a:r>
              <a:rPr lang="en-US" sz="2800" dirty="0" smtClean="0"/>
              <a:t>Gestures are more likely during this coordinated joint attention </a:t>
            </a:r>
          </a:p>
          <a:p>
            <a:pPr>
              <a:lnSpc>
                <a:spcPct val="90000"/>
              </a:lnSpc>
            </a:pPr>
            <a:r>
              <a:rPr lang="en-US" sz="2800" dirty="0" smtClean="0"/>
              <a:t>This coordinated joint attention tends to occur with affective expressions</a:t>
            </a:r>
          </a:p>
          <a:p>
            <a:pPr lvl="1">
              <a:lnSpc>
                <a:spcPct val="90000"/>
              </a:lnSpc>
            </a:pPr>
            <a:r>
              <a:rPr lang="en-US" sz="2400" dirty="0" smtClean="0"/>
              <a:t>Bakeman &amp; Adamson believe positive affect facilitates joint attention and its development </a:t>
            </a:r>
          </a:p>
          <a:p>
            <a:pPr lvl="1">
              <a:lnSpc>
                <a:spcPct val="90000"/>
              </a:lnSpc>
            </a:pPr>
            <a:r>
              <a:rPr lang="en-US" sz="2400" dirty="0" smtClean="0"/>
              <a:t>but did not look at this issue during gestural  communications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IJA in a high-risk sample</a:t>
            </a:r>
          </a:p>
        </p:txBody>
      </p:sp>
      <p:sp>
        <p:nvSpPr>
          <p:cNvPr id="108547" name="Rectangle 3"/>
          <p:cNvSpPr>
            <a:spLocks noGrp="1" noChangeArrowheads="1"/>
          </p:cNvSpPr>
          <p:nvPr>
            <p:ph idx="1"/>
          </p:nvPr>
        </p:nvSpPr>
        <p:spPr/>
        <p:txBody>
          <a:bodyPr/>
          <a:lstStyle/>
          <a:p>
            <a:pPr eaLnBrk="1" hangingPunct="1">
              <a:lnSpc>
                <a:spcPct val="80000"/>
              </a:lnSpc>
            </a:pPr>
            <a:r>
              <a:rPr lang="en-US" sz="1800" smtClean="0"/>
              <a:t>IJA was better developed among infants of teen-age mothers who displayed more optimal interactions with their children (Flannagan; 1994)</a:t>
            </a:r>
          </a:p>
          <a:p>
            <a:pPr eaLnBrk="1" hangingPunct="1">
              <a:lnSpc>
                <a:spcPct val="80000"/>
              </a:lnSpc>
            </a:pPr>
            <a:r>
              <a:rPr lang="en-US" sz="1800" smtClean="0"/>
              <a:t>IJA development has been observed to be attenuated in “at risk “ infants with insecure (C) attachment status </a:t>
            </a:r>
          </a:p>
          <a:p>
            <a:pPr lvl="4" eaLnBrk="1" hangingPunct="1">
              <a:lnSpc>
                <a:spcPct val="80000"/>
              </a:lnSpc>
            </a:pPr>
            <a:r>
              <a:rPr lang="en-US" sz="1200" smtClean="0"/>
              <a:t>(Clausen, Mundy, &amp; Willoughby, April, 1998).</a:t>
            </a:r>
          </a:p>
          <a:p>
            <a:pPr eaLnBrk="1" hangingPunct="1">
              <a:lnSpc>
                <a:spcPct val="80000"/>
              </a:lnSpc>
            </a:pPr>
            <a:r>
              <a:rPr lang="en-US" sz="1800" smtClean="0">
                <a:cs typeface="Times New Roman" pitchFamily="18" charset="0"/>
              </a:rPr>
              <a:t>IJA development between 12 and 18 months is a positive predictor of prosocial behavior in a high risk sample </a:t>
            </a:r>
          </a:p>
          <a:p>
            <a:pPr lvl="1" eaLnBrk="1" hangingPunct="1">
              <a:lnSpc>
                <a:spcPct val="80000"/>
              </a:lnSpc>
            </a:pPr>
            <a:r>
              <a:rPr lang="en-US" sz="1600" smtClean="0">
                <a:cs typeface="Times New Roman" pitchFamily="18" charset="0"/>
              </a:rPr>
              <a:t>experimenter observations at 27 months and teacher observations at 36 months </a:t>
            </a:r>
          </a:p>
          <a:p>
            <a:pPr eaLnBrk="1" hangingPunct="1">
              <a:lnSpc>
                <a:spcPct val="80000"/>
              </a:lnSpc>
            </a:pPr>
            <a:r>
              <a:rPr lang="en-US" sz="1800" smtClean="0"/>
              <a:t>Infant 12 month IJA and RJA were each significantly associated with lower teacher ratings of 36 month disruptive behaviors in a regression equation. </a:t>
            </a:r>
          </a:p>
          <a:p>
            <a:pPr lvl="1" eaLnBrk="1" hangingPunct="1">
              <a:lnSpc>
                <a:spcPct val="80000"/>
              </a:lnSpc>
            </a:pPr>
            <a:r>
              <a:rPr lang="en-US" sz="1400" smtClean="0"/>
              <a:t>the relations between joint attention and 36 month behavior outcomes using the Adaptive Social Behavior Inventory, the Penn Peer Play Scale, and selected sub-scales from the Child Behavior Checklist/2-3 were analyzed</a:t>
            </a:r>
          </a:p>
          <a:p>
            <a:pPr lvl="1" eaLnBrk="1" hangingPunct="1">
              <a:lnSpc>
                <a:spcPct val="80000"/>
              </a:lnSpc>
            </a:pPr>
            <a:r>
              <a:rPr lang="en-US" sz="1400" smtClean="0"/>
              <a:t>Three aggregate scores of Disruptive Behavior, Withdrawn Behavior, and Positive Social Behavior were computed. </a:t>
            </a:r>
            <a:r>
              <a:rPr lang="en-US" sz="1000" smtClean="0"/>
              <a:t> </a:t>
            </a:r>
          </a:p>
          <a:p>
            <a:pPr lvl="1" eaLnBrk="1" hangingPunct="1">
              <a:lnSpc>
                <a:spcPct val="80000"/>
              </a:lnSpc>
            </a:pPr>
            <a:r>
              <a:rPr lang="en-US" sz="400" smtClean="0">
                <a:cs typeface="Times New Roman" pitchFamily="18" charset="0"/>
              </a:rPr>
              <a:t>(Willoughby &amp; Mundy, April, 1998; Sheinkopf &amp; Mundy, in preparation).</a:t>
            </a:r>
          </a:p>
        </p:txBody>
      </p:sp>
      <p:sp>
        <p:nvSpPr>
          <p:cNvPr id="10854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9FBA4E4-7C5B-4997-9253-9562D88E6D9E}" type="slidenum">
              <a:rPr lang="en-US" smtClean="0"/>
              <a:pPr/>
              <a:t>70</a:t>
            </a:fld>
            <a:endParaRPr lang="en-US"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Autism</a:t>
            </a:r>
          </a:p>
        </p:txBody>
      </p:sp>
      <p:sp>
        <p:nvSpPr>
          <p:cNvPr id="110595" name="Rectangle 3"/>
          <p:cNvSpPr>
            <a:spLocks noGrp="1" noChangeArrowheads="1"/>
          </p:cNvSpPr>
          <p:nvPr>
            <p:ph idx="1"/>
          </p:nvPr>
        </p:nvSpPr>
        <p:spPr/>
        <p:txBody>
          <a:bodyPr/>
          <a:lstStyle/>
          <a:p>
            <a:pPr eaLnBrk="1" hangingPunct="1"/>
            <a:r>
              <a:rPr lang="en-US" smtClean="0"/>
              <a:t>94% of autistic kids show some IJA deficit</a:t>
            </a:r>
          </a:p>
          <a:p>
            <a:pPr lvl="1" eaLnBrk="1" hangingPunct="1"/>
            <a:r>
              <a:rPr lang="en-US" smtClean="0"/>
              <a:t>Regardless of their IQ</a:t>
            </a:r>
          </a:p>
          <a:p>
            <a:pPr eaLnBrk="1" hangingPunct="1"/>
            <a:r>
              <a:rPr lang="en-US" smtClean="0"/>
              <a:t>IJA level is a significant predictor of language one year later within an autistic sample</a:t>
            </a:r>
          </a:p>
        </p:txBody>
      </p:sp>
      <p:sp>
        <p:nvSpPr>
          <p:cNvPr id="11059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B9F22FF-755E-459C-A93D-BCA03C62E413}" type="slidenum">
              <a:rPr lang="en-US" smtClean="0"/>
              <a:pPr/>
              <a:t>71</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defRPr/>
            </a:pPr>
            <a:r>
              <a:rPr lang="en-US" sz="2800" dirty="0" smtClean="0">
                <a:solidFill>
                  <a:srgbClr val="FFFFCC"/>
                </a:solidFill>
              </a:rPr>
              <a:t>Individual differences and the development of infant joint attention</a:t>
            </a:r>
            <a:br>
              <a:rPr lang="en-US" sz="2800" dirty="0" smtClean="0">
                <a:solidFill>
                  <a:srgbClr val="FFFFCC"/>
                </a:solidFill>
              </a:rPr>
            </a:br>
            <a:r>
              <a:rPr lang="en-US" sz="1800" dirty="0" smtClean="0">
                <a:solidFill>
                  <a:srgbClr val="FFFFCC"/>
                </a:solidFill>
              </a:rPr>
              <a:t>(Mundy, et al., 2007)</a:t>
            </a:r>
            <a:endParaRPr lang="en-US" sz="2800" dirty="0">
              <a:solidFill>
                <a:srgbClr val="FFFFCC"/>
              </a:solidFill>
            </a:endParaRPr>
          </a:p>
        </p:txBody>
      </p:sp>
      <p:sp>
        <p:nvSpPr>
          <p:cNvPr id="18435" name="Rectangle 3"/>
          <p:cNvSpPr>
            <a:spLocks noGrp="1" noChangeArrowheads="1"/>
          </p:cNvSpPr>
          <p:nvPr>
            <p:ph type="body" idx="1"/>
          </p:nvPr>
        </p:nvSpPr>
        <p:spPr>
          <a:xfrm>
            <a:off x="1066800" y="1981200"/>
            <a:ext cx="7543800" cy="4648200"/>
          </a:xfrm>
        </p:spPr>
        <p:txBody>
          <a:bodyPr>
            <a:normAutofit fontScale="47500" lnSpcReduction="20000"/>
          </a:bodyPr>
          <a:lstStyle/>
          <a:p>
            <a:pPr lvl="1" eaLnBrk="1" hangingPunct="1">
              <a:defRPr/>
            </a:pPr>
            <a:endParaRPr lang="en-US" dirty="0" smtClean="0"/>
          </a:p>
          <a:p>
            <a:pPr eaLnBrk="1" hangingPunct="1">
              <a:defRPr/>
            </a:pPr>
            <a:r>
              <a:rPr lang="en-US" sz="4400" dirty="0" smtClean="0">
                <a:effectLst/>
              </a:rPr>
              <a:t>Universal Cognitive Model</a:t>
            </a:r>
          </a:p>
          <a:p>
            <a:pPr lvl="1" eaLnBrk="1" hangingPunct="1">
              <a:defRPr/>
            </a:pPr>
            <a:r>
              <a:rPr lang="en-US" sz="3300" dirty="0" smtClean="0">
                <a:solidFill>
                  <a:srgbClr val="FFC000"/>
                </a:solidFill>
                <a:effectLst/>
              </a:rPr>
              <a:t>General cognition </a:t>
            </a:r>
            <a:r>
              <a:rPr lang="en-US" sz="3300" dirty="0" smtClean="0">
                <a:effectLst/>
              </a:rPr>
              <a:t>as underlying factor driving individual differences in JA</a:t>
            </a:r>
          </a:p>
          <a:p>
            <a:pPr lvl="2" eaLnBrk="1" hangingPunct="1">
              <a:defRPr/>
            </a:pPr>
            <a:r>
              <a:rPr lang="en-US" sz="2900" dirty="0" smtClean="0">
                <a:effectLst/>
              </a:rPr>
              <a:t>Also the underlying factor in numerous other developmental outcomes</a:t>
            </a:r>
          </a:p>
          <a:p>
            <a:pPr lvl="1" eaLnBrk="1" hangingPunct="1">
              <a:defRPr/>
            </a:pPr>
            <a:r>
              <a:rPr lang="en-US" sz="3300" dirty="0" smtClean="0">
                <a:effectLst/>
              </a:rPr>
              <a:t>General cognition explains predictive ability of JA to later outcomes</a:t>
            </a:r>
          </a:p>
          <a:p>
            <a:pPr lvl="1" eaLnBrk="1" hangingPunct="1">
              <a:defRPr/>
            </a:pPr>
            <a:endParaRPr lang="en-US" sz="3300" dirty="0" smtClean="0">
              <a:effectLst/>
            </a:endParaRPr>
          </a:p>
          <a:p>
            <a:pPr eaLnBrk="1" hangingPunct="1">
              <a:defRPr/>
            </a:pPr>
            <a:r>
              <a:rPr lang="en-US" sz="4400" dirty="0" smtClean="0">
                <a:effectLst/>
              </a:rPr>
              <a:t>Social Cognitive Model</a:t>
            </a:r>
          </a:p>
          <a:p>
            <a:pPr lvl="1" eaLnBrk="1" hangingPunct="1">
              <a:defRPr/>
            </a:pPr>
            <a:r>
              <a:rPr lang="en-US" sz="3300" dirty="0" smtClean="0">
                <a:effectLst/>
              </a:rPr>
              <a:t>Specific </a:t>
            </a:r>
            <a:r>
              <a:rPr lang="en-US" sz="3300" dirty="0" smtClean="0">
                <a:solidFill>
                  <a:srgbClr val="FFC000"/>
                </a:solidFill>
                <a:effectLst/>
              </a:rPr>
              <a:t>social aspects of cognition </a:t>
            </a:r>
            <a:r>
              <a:rPr lang="en-US" sz="3300" dirty="0" smtClean="0">
                <a:effectLst/>
              </a:rPr>
              <a:t>drive individual differences in JA</a:t>
            </a:r>
          </a:p>
          <a:p>
            <a:pPr lvl="1" eaLnBrk="1" hangingPunct="1">
              <a:defRPr/>
            </a:pPr>
            <a:r>
              <a:rPr lang="en-US" sz="3300" dirty="0" smtClean="0">
                <a:effectLst/>
              </a:rPr>
              <a:t>Social cognition explains predictive ability of JA to later outcomes</a:t>
            </a:r>
          </a:p>
          <a:p>
            <a:pPr lvl="3" eaLnBrk="1" hangingPunct="1">
              <a:defRPr/>
            </a:pPr>
            <a:endParaRPr lang="en-US" sz="2500" dirty="0" smtClean="0">
              <a:effectLst/>
            </a:endParaRPr>
          </a:p>
          <a:p>
            <a:pPr eaLnBrk="1" hangingPunct="1">
              <a:defRPr/>
            </a:pPr>
            <a:r>
              <a:rPr lang="en-US" sz="4400" dirty="0" smtClean="0">
                <a:effectLst/>
              </a:rPr>
              <a:t>Multiple Process Model</a:t>
            </a:r>
          </a:p>
          <a:p>
            <a:pPr lvl="1" eaLnBrk="1" hangingPunct="1">
              <a:defRPr/>
            </a:pPr>
            <a:r>
              <a:rPr lang="en-US" sz="3300" dirty="0" smtClean="0">
                <a:solidFill>
                  <a:srgbClr val="FFC000"/>
                </a:solidFill>
                <a:effectLst/>
              </a:rPr>
              <a:t>A combination of various executive functions/motivational factors </a:t>
            </a:r>
            <a:r>
              <a:rPr lang="en-US" sz="3300" dirty="0" smtClean="0">
                <a:effectLst/>
              </a:rPr>
              <a:t>drive individual differences in JA</a:t>
            </a:r>
          </a:p>
          <a:p>
            <a:pPr lvl="1" eaLnBrk="1" hangingPunct="1">
              <a:defRPr/>
            </a:pPr>
            <a:r>
              <a:rPr lang="en-US" sz="3300" dirty="0" smtClean="0">
                <a:effectLst/>
              </a:rPr>
              <a:t>Such underlying mechanisms would suggest that JA measures are differentially related to each other and to developmental outcomes</a:t>
            </a:r>
          </a:p>
          <a:p>
            <a:pPr lvl="2" eaLnBrk="1" hangingPunct="1">
              <a:defRPr/>
            </a:pPr>
            <a:endParaRPr lang="en-US" dirty="0" smtClean="0"/>
          </a:p>
          <a:p>
            <a:pPr eaLnBrk="1" hangingPunct="1">
              <a:defRPr/>
            </a:pPr>
            <a:r>
              <a:rPr lang="en-US" dirty="0" smtClean="0"/>
              <a:t>Designed study to test assumptions of each theoretical model</a:t>
            </a:r>
          </a:p>
        </p:txBody>
      </p:sp>
      <p:sp>
        <p:nvSpPr>
          <p:cNvPr id="6" name="Footer Placeholder 5"/>
          <p:cNvSpPr>
            <a:spLocks noGrp="1"/>
          </p:cNvSpPr>
          <p:nvPr>
            <p:ph type="ftr" sz="quarter" idx="11"/>
          </p:nvPr>
        </p:nvSpPr>
        <p:spPr>
          <a:xfrm>
            <a:off x="3429000" y="6629400"/>
            <a:ext cx="2895600" cy="304800"/>
          </a:xfrm>
        </p:spPr>
        <p:txBody>
          <a:bodyPr/>
          <a:lstStyle/>
          <a:p>
            <a:pPr>
              <a:defRPr/>
            </a:pPr>
            <a:r>
              <a:rPr lang="en-US" dirty="0"/>
              <a:t>Kolnik &amp; Farhat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defRPr/>
            </a:pPr>
            <a:r>
              <a:rPr lang="en-US" sz="3600" dirty="0" smtClean="0">
                <a:solidFill>
                  <a:srgbClr val="FFFFCC"/>
                </a:solidFill>
              </a:rPr>
              <a:t>Neurological Rationale for MPM</a:t>
            </a:r>
            <a:endParaRPr lang="en-US" sz="3600" dirty="0">
              <a:solidFill>
                <a:srgbClr val="FFFFCC"/>
              </a:solidFill>
            </a:endParaRPr>
          </a:p>
        </p:txBody>
      </p:sp>
      <p:sp>
        <p:nvSpPr>
          <p:cNvPr id="32771" name="Rectangle 3"/>
          <p:cNvSpPr>
            <a:spLocks noGrp="1" noChangeArrowheads="1"/>
          </p:cNvSpPr>
          <p:nvPr>
            <p:ph type="body" idx="1"/>
          </p:nvPr>
        </p:nvSpPr>
        <p:spPr>
          <a:xfrm>
            <a:off x="1066800" y="1981200"/>
            <a:ext cx="7543800" cy="2743200"/>
          </a:xfrm>
        </p:spPr>
        <p:txBody>
          <a:bodyPr>
            <a:normAutofit fontScale="55000" lnSpcReduction="20000"/>
          </a:bodyPr>
          <a:lstStyle/>
          <a:p>
            <a:pPr eaLnBrk="1" hangingPunct="1">
              <a:defRPr/>
            </a:pPr>
            <a:r>
              <a:rPr lang="en-US" dirty="0" smtClean="0"/>
              <a:t>RJA is best represented by the EF functions associated with the posterior-parietal system</a:t>
            </a:r>
          </a:p>
          <a:p>
            <a:pPr lvl="1" eaLnBrk="1" hangingPunct="1">
              <a:defRPr/>
            </a:pPr>
            <a:r>
              <a:rPr lang="en-US" dirty="0" smtClean="0"/>
              <a:t>The combination of parietal and occipital functions may help with encoding visual-spatial information during social orienting</a:t>
            </a:r>
          </a:p>
          <a:p>
            <a:pPr lvl="3" eaLnBrk="1" hangingPunct="1">
              <a:defRPr/>
            </a:pPr>
            <a:endParaRPr lang="en-US" dirty="0" smtClean="0"/>
          </a:p>
          <a:p>
            <a:pPr eaLnBrk="1" hangingPunct="1">
              <a:defRPr/>
            </a:pPr>
            <a:r>
              <a:rPr lang="en-US" dirty="0" smtClean="0"/>
              <a:t>IJA may best be represented by an anterior system</a:t>
            </a:r>
          </a:p>
          <a:p>
            <a:pPr lvl="1" eaLnBrk="1" hangingPunct="1">
              <a:defRPr/>
            </a:pPr>
            <a:r>
              <a:rPr lang="en-US" dirty="0" smtClean="0"/>
              <a:t>IJA may involve voluntary processes due to the integration of the anterior and limbic systems</a:t>
            </a:r>
          </a:p>
          <a:p>
            <a:pPr lvl="3" eaLnBrk="1" hangingPunct="1">
              <a:defRPr/>
            </a:pPr>
            <a:endParaRPr lang="en-US" dirty="0" smtClean="0"/>
          </a:p>
          <a:p>
            <a:pPr eaLnBrk="1" hangingPunct="1">
              <a:defRPr/>
            </a:pPr>
            <a:r>
              <a:rPr lang="en-US" dirty="0" smtClean="0"/>
              <a:t>Connected to neurological maturation:</a:t>
            </a:r>
          </a:p>
          <a:p>
            <a:pPr eaLnBrk="1" hangingPunct="1">
              <a:buFont typeface="Wingdings" pitchFamily="2" charset="2"/>
              <a:buNone/>
              <a:defRPr/>
            </a:pPr>
            <a:r>
              <a:rPr lang="en-US" dirty="0"/>
              <a:t>	</a:t>
            </a:r>
            <a:r>
              <a:rPr lang="en-US" dirty="0" smtClean="0"/>
              <a:t>	Early Infancy				Late Infancy</a:t>
            </a:r>
          </a:p>
          <a:p>
            <a:pPr lvl="1" eaLnBrk="1" hangingPunct="1">
              <a:defRPr/>
            </a:pPr>
            <a:endParaRPr lang="en-US" dirty="0"/>
          </a:p>
        </p:txBody>
      </p:sp>
      <p:sp>
        <p:nvSpPr>
          <p:cNvPr id="6" name="Footer Placeholder 5"/>
          <p:cNvSpPr>
            <a:spLocks noGrp="1"/>
          </p:cNvSpPr>
          <p:nvPr>
            <p:ph type="ftr" sz="quarter" idx="11"/>
          </p:nvPr>
        </p:nvSpPr>
        <p:spPr>
          <a:xfrm>
            <a:off x="3429000" y="6629400"/>
            <a:ext cx="2895600" cy="228600"/>
          </a:xfrm>
        </p:spPr>
        <p:txBody>
          <a:bodyPr/>
          <a:lstStyle/>
          <a:p>
            <a:pPr>
              <a:defRPr/>
            </a:pPr>
            <a:r>
              <a:rPr lang="en-US" dirty="0"/>
              <a:t>Kolnik &amp; Farhat</a:t>
            </a:r>
          </a:p>
        </p:txBody>
      </p:sp>
      <p:grpSp>
        <p:nvGrpSpPr>
          <p:cNvPr id="114693" name="Group 9"/>
          <p:cNvGrpSpPr>
            <a:grpSpLocks/>
          </p:cNvGrpSpPr>
          <p:nvPr/>
        </p:nvGrpSpPr>
        <p:grpSpPr bwMode="auto">
          <a:xfrm>
            <a:off x="1676400" y="4572000"/>
            <a:ext cx="6934200" cy="1828800"/>
            <a:chOff x="1219200" y="2286000"/>
            <a:chExt cx="6934200" cy="3657600"/>
          </a:xfrm>
        </p:grpSpPr>
        <p:sp>
          <p:nvSpPr>
            <p:cNvPr id="114694" name="Rectangle 6"/>
            <p:cNvSpPr>
              <a:spLocks noChangeArrowheads="1"/>
            </p:cNvSpPr>
            <p:nvPr/>
          </p:nvSpPr>
          <p:spPr bwMode="auto">
            <a:xfrm>
              <a:off x="1295400" y="2286000"/>
              <a:ext cx="2286000" cy="762000"/>
            </a:xfrm>
            <a:prstGeom prst="rect">
              <a:avLst/>
            </a:prstGeom>
            <a:solidFill>
              <a:srgbClr val="CCFF33"/>
            </a:solidFill>
            <a:ln w="9525">
              <a:solidFill>
                <a:srgbClr val="CC3300"/>
              </a:solidFill>
              <a:miter lim="800000"/>
              <a:headEnd/>
              <a:tailEnd/>
            </a:ln>
          </p:spPr>
          <p:txBody>
            <a:bodyPr wrap="none" anchor="ctr"/>
            <a:lstStyle/>
            <a:p>
              <a:pPr algn="ctr"/>
              <a:r>
                <a:rPr lang="en-US" sz="1800" b="1">
                  <a:solidFill>
                    <a:srgbClr val="000066"/>
                  </a:solidFill>
                  <a:latin typeface="Arial" pitchFamily="34" charset="0"/>
                </a:rPr>
                <a:t>RJA behaviors</a:t>
              </a:r>
            </a:p>
          </p:txBody>
        </p:sp>
        <p:sp>
          <p:nvSpPr>
            <p:cNvPr id="114695" name="Rectangle 7"/>
            <p:cNvSpPr>
              <a:spLocks noChangeArrowheads="1"/>
            </p:cNvSpPr>
            <p:nvPr/>
          </p:nvSpPr>
          <p:spPr bwMode="auto">
            <a:xfrm>
              <a:off x="5791200" y="2286000"/>
              <a:ext cx="2286000" cy="762000"/>
            </a:xfrm>
            <a:prstGeom prst="rect">
              <a:avLst/>
            </a:prstGeom>
            <a:solidFill>
              <a:schemeClr val="accent1"/>
            </a:solidFill>
            <a:ln w="9525">
              <a:solidFill>
                <a:srgbClr val="CC3300"/>
              </a:solidFill>
              <a:miter lim="800000"/>
              <a:headEnd/>
              <a:tailEnd/>
            </a:ln>
          </p:spPr>
          <p:txBody>
            <a:bodyPr wrap="none" anchor="ctr"/>
            <a:lstStyle/>
            <a:p>
              <a:pPr algn="ctr"/>
              <a:r>
                <a:rPr lang="en-US" sz="1800" b="1">
                  <a:solidFill>
                    <a:srgbClr val="000066"/>
                  </a:solidFill>
                  <a:latin typeface="Arial" pitchFamily="34" charset="0"/>
                </a:rPr>
                <a:t>IJA behaviors</a:t>
              </a:r>
            </a:p>
          </p:txBody>
        </p:sp>
        <p:sp>
          <p:nvSpPr>
            <p:cNvPr id="114696" name="Oval 10"/>
            <p:cNvSpPr>
              <a:spLocks noChangeArrowheads="1"/>
            </p:cNvSpPr>
            <p:nvPr/>
          </p:nvSpPr>
          <p:spPr bwMode="auto">
            <a:xfrm>
              <a:off x="1219200" y="3581400"/>
              <a:ext cx="2362200" cy="1066800"/>
            </a:xfrm>
            <a:prstGeom prst="ellipse">
              <a:avLst/>
            </a:prstGeom>
            <a:solidFill>
              <a:srgbClr val="CCFF33"/>
            </a:solidFill>
            <a:ln w="9525">
              <a:solidFill>
                <a:srgbClr val="CC3300"/>
              </a:solidFill>
              <a:round/>
              <a:headEnd/>
              <a:tailEnd/>
            </a:ln>
          </p:spPr>
          <p:txBody>
            <a:bodyPr wrap="none" anchor="ctr"/>
            <a:lstStyle/>
            <a:p>
              <a:pPr algn="ctr"/>
              <a:r>
                <a:rPr lang="en-US" sz="1800" b="1">
                  <a:solidFill>
                    <a:srgbClr val="000066"/>
                  </a:solidFill>
                  <a:latin typeface="Arial" pitchFamily="34" charset="0"/>
                </a:rPr>
                <a:t>Posterior</a:t>
              </a:r>
            </a:p>
          </p:txBody>
        </p:sp>
        <p:sp>
          <p:nvSpPr>
            <p:cNvPr id="114697" name="Oval 11"/>
            <p:cNvSpPr>
              <a:spLocks noChangeArrowheads="1"/>
            </p:cNvSpPr>
            <p:nvPr/>
          </p:nvSpPr>
          <p:spPr bwMode="auto">
            <a:xfrm>
              <a:off x="5791200" y="3581400"/>
              <a:ext cx="2362200" cy="1066800"/>
            </a:xfrm>
            <a:prstGeom prst="ellipse">
              <a:avLst/>
            </a:prstGeom>
            <a:solidFill>
              <a:schemeClr val="accent1"/>
            </a:solidFill>
            <a:ln w="9525">
              <a:solidFill>
                <a:srgbClr val="CC3300"/>
              </a:solidFill>
              <a:round/>
              <a:headEnd/>
              <a:tailEnd/>
            </a:ln>
          </p:spPr>
          <p:txBody>
            <a:bodyPr wrap="none" anchor="ctr"/>
            <a:lstStyle/>
            <a:p>
              <a:pPr algn="ctr"/>
              <a:r>
                <a:rPr lang="en-US" sz="1800" b="1">
                  <a:solidFill>
                    <a:srgbClr val="000066"/>
                  </a:solidFill>
                  <a:latin typeface="Arial" pitchFamily="34" charset="0"/>
                </a:rPr>
                <a:t>Anterior</a:t>
              </a:r>
            </a:p>
          </p:txBody>
        </p:sp>
        <p:sp>
          <p:nvSpPr>
            <p:cNvPr id="114698" name="Line 14"/>
            <p:cNvSpPr>
              <a:spLocks noChangeShapeType="1"/>
            </p:cNvSpPr>
            <p:nvPr/>
          </p:nvSpPr>
          <p:spPr bwMode="auto">
            <a:xfrm>
              <a:off x="3962400" y="2743200"/>
              <a:ext cx="1524000" cy="0"/>
            </a:xfrm>
            <a:prstGeom prst="line">
              <a:avLst/>
            </a:prstGeom>
            <a:noFill/>
            <a:ln w="76200">
              <a:solidFill>
                <a:srgbClr val="CC3300"/>
              </a:solidFill>
              <a:round/>
              <a:headEnd/>
              <a:tailEnd type="triangle" w="med" len="med"/>
            </a:ln>
          </p:spPr>
          <p:txBody>
            <a:bodyPr/>
            <a:lstStyle/>
            <a:p>
              <a:endParaRPr lang="en-US"/>
            </a:p>
          </p:txBody>
        </p:sp>
        <p:sp>
          <p:nvSpPr>
            <p:cNvPr id="114699" name="Line 15"/>
            <p:cNvSpPr>
              <a:spLocks noChangeShapeType="1"/>
            </p:cNvSpPr>
            <p:nvPr/>
          </p:nvSpPr>
          <p:spPr bwMode="auto">
            <a:xfrm>
              <a:off x="3962400" y="4114800"/>
              <a:ext cx="1524000" cy="0"/>
            </a:xfrm>
            <a:prstGeom prst="line">
              <a:avLst/>
            </a:prstGeom>
            <a:noFill/>
            <a:ln w="76200">
              <a:solidFill>
                <a:srgbClr val="CC3300"/>
              </a:solidFill>
              <a:round/>
              <a:headEnd/>
              <a:tailEnd type="triangle" w="med" len="med"/>
            </a:ln>
          </p:spPr>
          <p:txBody>
            <a:bodyPr/>
            <a:lstStyle/>
            <a:p>
              <a:endParaRPr lang="en-US"/>
            </a:p>
          </p:txBody>
        </p:sp>
        <p:sp>
          <p:nvSpPr>
            <p:cNvPr id="114700" name="Rectangle 16"/>
            <p:cNvSpPr>
              <a:spLocks noChangeArrowheads="1"/>
            </p:cNvSpPr>
            <p:nvPr/>
          </p:nvSpPr>
          <p:spPr bwMode="auto">
            <a:xfrm>
              <a:off x="1371600" y="5181600"/>
              <a:ext cx="2286000" cy="762000"/>
            </a:xfrm>
            <a:prstGeom prst="rect">
              <a:avLst/>
            </a:prstGeom>
            <a:solidFill>
              <a:srgbClr val="CCFF33"/>
            </a:solidFill>
            <a:ln w="9525">
              <a:solidFill>
                <a:srgbClr val="CC3300"/>
              </a:solidFill>
              <a:miter lim="800000"/>
              <a:headEnd/>
              <a:tailEnd/>
            </a:ln>
          </p:spPr>
          <p:txBody>
            <a:bodyPr wrap="none" anchor="ctr"/>
            <a:lstStyle/>
            <a:p>
              <a:pPr algn="ctr"/>
              <a:r>
                <a:rPr lang="en-US" sz="1800" b="1">
                  <a:solidFill>
                    <a:srgbClr val="000066"/>
                  </a:solidFill>
                  <a:latin typeface="Arial" pitchFamily="34" charset="0"/>
                </a:rPr>
                <a:t>RJA Consolidation</a:t>
              </a:r>
            </a:p>
          </p:txBody>
        </p:sp>
        <p:sp>
          <p:nvSpPr>
            <p:cNvPr id="114701" name="Rectangle 17"/>
            <p:cNvSpPr>
              <a:spLocks noChangeArrowheads="1"/>
            </p:cNvSpPr>
            <p:nvPr/>
          </p:nvSpPr>
          <p:spPr bwMode="auto">
            <a:xfrm>
              <a:off x="5867400" y="5181600"/>
              <a:ext cx="2286000" cy="762000"/>
            </a:xfrm>
            <a:prstGeom prst="rect">
              <a:avLst/>
            </a:prstGeom>
            <a:solidFill>
              <a:schemeClr val="accent1"/>
            </a:solidFill>
            <a:ln w="9525">
              <a:solidFill>
                <a:srgbClr val="CC3300"/>
              </a:solidFill>
              <a:miter lim="800000"/>
              <a:headEnd/>
              <a:tailEnd/>
            </a:ln>
          </p:spPr>
          <p:txBody>
            <a:bodyPr wrap="none" anchor="ctr"/>
            <a:lstStyle/>
            <a:p>
              <a:pPr algn="ctr"/>
              <a:r>
                <a:rPr lang="en-US" sz="1800" b="1">
                  <a:solidFill>
                    <a:srgbClr val="000066"/>
                  </a:solidFill>
                  <a:latin typeface="Arial" pitchFamily="34" charset="0"/>
                </a:rPr>
                <a:t>IJA  Consolidation</a:t>
              </a:r>
            </a:p>
          </p:txBody>
        </p:sp>
        <p:sp>
          <p:nvSpPr>
            <p:cNvPr id="114702" name="Line 18"/>
            <p:cNvSpPr>
              <a:spLocks noChangeShapeType="1"/>
            </p:cNvSpPr>
            <p:nvPr/>
          </p:nvSpPr>
          <p:spPr bwMode="auto">
            <a:xfrm>
              <a:off x="3962400" y="5410200"/>
              <a:ext cx="1524000" cy="0"/>
            </a:xfrm>
            <a:prstGeom prst="line">
              <a:avLst/>
            </a:prstGeom>
            <a:noFill/>
            <a:ln w="76200">
              <a:solidFill>
                <a:srgbClr val="CC3300"/>
              </a:solidFill>
              <a:round/>
              <a:headEnd/>
              <a:tailEnd type="triangle" w="med" len="med"/>
            </a:ln>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2800" dirty="0" smtClean="0">
                <a:solidFill>
                  <a:srgbClr val="FFFFCC"/>
                </a:solidFill>
              </a:rPr>
              <a:t>What Data Would the Models Explain?</a:t>
            </a:r>
            <a:endParaRPr lang="en-US" sz="2800" dirty="0">
              <a:solidFill>
                <a:srgbClr val="FFFFCC"/>
              </a:solidFill>
            </a:endParaRPr>
          </a:p>
        </p:txBody>
      </p:sp>
      <p:sp>
        <p:nvSpPr>
          <p:cNvPr id="11" name="Content Placeholder 10"/>
          <p:cNvSpPr>
            <a:spLocks noGrp="1"/>
          </p:cNvSpPr>
          <p:nvPr>
            <p:ph idx="1"/>
          </p:nvPr>
        </p:nvSpPr>
        <p:spPr/>
        <p:txBody>
          <a:bodyPr/>
          <a:lstStyle/>
          <a:p>
            <a:pPr eaLnBrk="1" hangingPunct="1">
              <a:defRPr/>
            </a:pPr>
            <a:endParaRPr lang="en-US"/>
          </a:p>
        </p:txBody>
      </p:sp>
      <p:sp>
        <p:nvSpPr>
          <p:cNvPr id="6" name="Footer Placeholder 5"/>
          <p:cNvSpPr>
            <a:spLocks noGrp="1"/>
          </p:cNvSpPr>
          <p:nvPr>
            <p:ph type="ftr" sz="quarter" idx="11"/>
          </p:nvPr>
        </p:nvSpPr>
        <p:spPr>
          <a:xfrm>
            <a:off x="3429000" y="6477000"/>
            <a:ext cx="2895600" cy="457200"/>
          </a:xfrm>
        </p:spPr>
        <p:txBody>
          <a:bodyPr/>
          <a:lstStyle/>
          <a:p>
            <a:pPr>
              <a:defRPr/>
            </a:pPr>
            <a:r>
              <a:rPr lang="en-US"/>
              <a:t>Kolnik &amp; Farhat</a:t>
            </a:r>
          </a:p>
        </p:txBody>
      </p:sp>
      <p:graphicFrame>
        <p:nvGraphicFramePr>
          <p:cNvPr id="7" name="Table 6"/>
          <p:cNvGraphicFramePr>
            <a:graphicFrameLocks noGrp="1"/>
          </p:cNvGraphicFramePr>
          <p:nvPr/>
        </p:nvGraphicFramePr>
        <p:xfrm>
          <a:off x="990600" y="1981200"/>
          <a:ext cx="8000999" cy="4344443"/>
        </p:xfrm>
        <a:graphic>
          <a:graphicData uri="http://schemas.openxmlformats.org/drawingml/2006/table">
            <a:tbl>
              <a:tblPr firstRow="1" bandRow="1">
                <a:tableStyleId>{5C22544A-7EE6-4342-B048-85BDC9FD1C3A}</a:tableStyleId>
              </a:tblPr>
              <a:tblGrid>
                <a:gridCol w="2316079"/>
                <a:gridCol w="2035342"/>
                <a:gridCol w="1824789"/>
                <a:gridCol w="1824789"/>
              </a:tblGrid>
              <a:tr h="381000">
                <a:tc>
                  <a:txBody>
                    <a:bodyPr/>
                    <a:lstStyle/>
                    <a:p>
                      <a:endParaRPr lang="en-US" sz="1200" dirty="0"/>
                    </a:p>
                  </a:txBody>
                  <a:tcPr/>
                </a:tc>
                <a:tc>
                  <a:txBody>
                    <a:bodyPr/>
                    <a:lstStyle/>
                    <a:p>
                      <a:r>
                        <a:rPr lang="en-US" sz="1200" dirty="0" smtClean="0"/>
                        <a:t>Universal Cognitive Model</a:t>
                      </a:r>
                      <a:endParaRPr lang="en-US" sz="1200" dirty="0"/>
                    </a:p>
                  </a:txBody>
                  <a:tcPr/>
                </a:tc>
                <a:tc>
                  <a:txBody>
                    <a:bodyPr/>
                    <a:lstStyle/>
                    <a:p>
                      <a:r>
                        <a:rPr lang="en-US" sz="1200" dirty="0" smtClean="0"/>
                        <a:t>Social Cognitive Model</a:t>
                      </a:r>
                      <a:endParaRPr lang="en-US" sz="1200" dirty="0"/>
                    </a:p>
                  </a:txBody>
                  <a:tcPr/>
                </a:tc>
                <a:tc>
                  <a:txBody>
                    <a:bodyPr/>
                    <a:lstStyle/>
                    <a:p>
                      <a:r>
                        <a:rPr lang="en-US" sz="1200" dirty="0" smtClean="0"/>
                        <a:t>Multiple</a:t>
                      </a:r>
                      <a:r>
                        <a:rPr lang="en-US" sz="1200" baseline="0" dirty="0" smtClean="0"/>
                        <a:t> Process Model</a:t>
                      </a:r>
                      <a:endParaRPr lang="en-US" sz="1200" dirty="0"/>
                    </a:p>
                  </a:txBody>
                  <a:tcPr/>
                </a:tc>
              </a:tr>
              <a:tr h="540008">
                <a:tc>
                  <a:txBody>
                    <a:bodyPr/>
                    <a:lstStyle/>
                    <a:p>
                      <a:r>
                        <a:rPr lang="en-US" sz="1200" dirty="0" smtClean="0"/>
                        <a:t>What drives individual  differences in JA?</a:t>
                      </a:r>
                      <a:endParaRPr lang="en-US" sz="1200" dirty="0"/>
                    </a:p>
                  </a:txBody>
                  <a:tcPr/>
                </a:tc>
                <a:tc>
                  <a:txBody>
                    <a:bodyPr/>
                    <a:lstStyle/>
                    <a:p>
                      <a:r>
                        <a:rPr lang="en-US" sz="1200" dirty="0" smtClean="0"/>
                        <a:t>General</a:t>
                      </a:r>
                      <a:r>
                        <a:rPr lang="en-US" sz="1200" baseline="0" dirty="0" smtClean="0"/>
                        <a:t> cognition</a:t>
                      </a:r>
                      <a:endParaRPr lang="en-US" sz="1200" dirty="0"/>
                    </a:p>
                  </a:txBody>
                  <a:tcPr/>
                </a:tc>
                <a:tc>
                  <a:txBody>
                    <a:bodyPr/>
                    <a:lstStyle/>
                    <a:p>
                      <a:r>
                        <a:rPr lang="en-US" sz="1200" dirty="0" smtClean="0"/>
                        <a:t>Social cognition</a:t>
                      </a:r>
                      <a:endParaRPr lang="en-US" sz="1200" dirty="0"/>
                    </a:p>
                  </a:txBody>
                  <a:tcPr/>
                </a:tc>
                <a:tc>
                  <a:txBody>
                    <a:bodyPr/>
                    <a:lstStyle/>
                    <a:p>
                      <a:r>
                        <a:rPr lang="en-US" sz="1200" dirty="0" smtClean="0"/>
                        <a:t>Executive functions &amp; motivational</a:t>
                      </a:r>
                      <a:r>
                        <a:rPr lang="en-US" sz="1200" baseline="0" dirty="0" smtClean="0"/>
                        <a:t> factors</a:t>
                      </a:r>
                      <a:endParaRPr lang="en-US" sz="1200" dirty="0"/>
                    </a:p>
                  </a:txBody>
                  <a:tcPr/>
                </a:tc>
              </a:tr>
              <a:tr h="585728">
                <a:tc>
                  <a:txBody>
                    <a:bodyPr/>
                    <a:lstStyle/>
                    <a:p>
                      <a:r>
                        <a:rPr lang="en-US" sz="1200" dirty="0" smtClean="0"/>
                        <a:t>How would JA correlate with general cognition?</a:t>
                      </a:r>
                      <a:endParaRPr lang="en-US" sz="1200" dirty="0"/>
                    </a:p>
                  </a:txBody>
                  <a:tcPr/>
                </a:tc>
                <a:tc>
                  <a:txBody>
                    <a:bodyPr/>
                    <a:lstStyle/>
                    <a:p>
                      <a:r>
                        <a:rPr lang="en-US" sz="1200" dirty="0" smtClean="0"/>
                        <a:t>High</a:t>
                      </a:r>
                      <a:r>
                        <a:rPr lang="en-US" sz="1200" baseline="0" dirty="0" smtClean="0"/>
                        <a:t> correlations</a:t>
                      </a:r>
                      <a:endParaRPr lang="en-US" sz="1200" dirty="0"/>
                    </a:p>
                  </a:txBody>
                  <a:tcPr/>
                </a:tc>
                <a:tc>
                  <a:txBody>
                    <a:bodyPr/>
                    <a:lstStyle/>
                    <a:p>
                      <a:r>
                        <a:rPr lang="en-US" sz="1200" dirty="0" smtClean="0"/>
                        <a:t>Only modest correlations with general cognition</a:t>
                      </a:r>
                      <a:endParaRPr lang="en-US" sz="12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Significant correlations would not explain all the variance shared between JA and later outcomes</a:t>
                      </a:r>
                    </a:p>
                    <a:p>
                      <a:endParaRPr lang="en-US" sz="1200" dirty="0"/>
                    </a:p>
                  </a:txBody>
                  <a:tcPr/>
                </a:tc>
              </a:tr>
              <a:tr h="505987">
                <a:tc>
                  <a:txBody>
                    <a:bodyPr/>
                    <a:lstStyle/>
                    <a:p>
                      <a:r>
                        <a:rPr lang="en-US" sz="1200" dirty="0" smtClean="0"/>
                        <a:t>How stable</a:t>
                      </a:r>
                      <a:r>
                        <a:rPr lang="en-US" sz="1200" baseline="0" dirty="0" smtClean="0"/>
                        <a:t> would JA dimensions be?</a:t>
                      </a:r>
                      <a:endParaRPr lang="en-US" sz="1200" dirty="0"/>
                    </a:p>
                  </a:txBody>
                  <a:tcPr/>
                </a:tc>
                <a:tc>
                  <a:txBody>
                    <a:bodyPr/>
                    <a:lstStyle/>
                    <a:p>
                      <a:r>
                        <a:rPr lang="en-US" sz="1200" dirty="0" smtClean="0"/>
                        <a:t>High intra-dimensional</a:t>
                      </a:r>
                      <a:r>
                        <a:rPr lang="en-US" sz="1200" baseline="0" dirty="0" smtClean="0"/>
                        <a:t> correlations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High intra-dimensional</a:t>
                      </a:r>
                      <a:r>
                        <a:rPr lang="en-US" sz="1200" baseline="0" dirty="0" smtClean="0"/>
                        <a:t> correlations</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High intra-dimensional</a:t>
                      </a:r>
                      <a:r>
                        <a:rPr lang="en-US" sz="1200" baseline="0" dirty="0" smtClean="0"/>
                        <a:t> correlations</a:t>
                      </a:r>
                      <a:endParaRPr lang="en-US" sz="1200" dirty="0" smtClean="0"/>
                    </a:p>
                  </a:txBody>
                  <a:tcPr/>
                </a:tc>
              </a:tr>
              <a:tr h="515093">
                <a:tc>
                  <a:txBody>
                    <a:bodyPr/>
                    <a:lstStyle/>
                    <a:p>
                      <a:r>
                        <a:rPr lang="en-US" sz="1200" dirty="0" smtClean="0"/>
                        <a:t>How would different JA dimensions</a:t>
                      </a:r>
                      <a:r>
                        <a:rPr lang="en-US" sz="1200" baseline="0" dirty="0" smtClean="0"/>
                        <a:t> be </a:t>
                      </a:r>
                      <a:r>
                        <a:rPr lang="en-US" sz="1200" baseline="0" dirty="0" err="1" smtClean="0"/>
                        <a:t>intercorrelated</a:t>
                      </a:r>
                      <a:r>
                        <a:rPr lang="en-US" sz="1200" baseline="0" dirty="0" smtClean="0"/>
                        <a:t>?</a:t>
                      </a:r>
                      <a:endParaRPr lang="en-US" sz="1200" dirty="0"/>
                    </a:p>
                  </a:txBody>
                  <a:tcPr/>
                </a:tc>
                <a:tc>
                  <a:txBody>
                    <a:bodyPr/>
                    <a:lstStyle/>
                    <a:p>
                      <a:r>
                        <a:rPr lang="en-US" sz="1200" dirty="0" smtClean="0"/>
                        <a:t>High inter- dimensional</a:t>
                      </a:r>
                      <a:r>
                        <a:rPr lang="en-US" sz="1200" baseline="0" dirty="0" smtClean="0"/>
                        <a:t> correlations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High inter- dimensional</a:t>
                      </a:r>
                      <a:r>
                        <a:rPr lang="en-US" sz="1200" baseline="0" dirty="0" smtClean="0"/>
                        <a:t> correlations</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Low inter -dimensional correlations</a:t>
                      </a:r>
                    </a:p>
                  </a:txBody>
                  <a:tcPr/>
                </a:tc>
              </a:tr>
              <a:tr h="551707">
                <a:tc>
                  <a:txBody>
                    <a:bodyPr/>
                    <a:lstStyle/>
                    <a:p>
                      <a:r>
                        <a:rPr lang="en-US" sz="1200" dirty="0" smtClean="0"/>
                        <a:t>What would growth patterns look like across JA dimensions?</a:t>
                      </a:r>
                    </a:p>
                  </a:txBody>
                  <a:tcPr/>
                </a:tc>
                <a:tc>
                  <a:txBody>
                    <a:bodyPr/>
                    <a:lstStyle/>
                    <a:p>
                      <a:r>
                        <a:rPr lang="en-US" sz="1200" dirty="0" smtClean="0"/>
                        <a:t>Similar growth</a:t>
                      </a:r>
                      <a:endParaRPr lang="en-US" sz="1200" dirty="0"/>
                    </a:p>
                  </a:txBody>
                  <a:tcPr/>
                </a:tc>
                <a:tc>
                  <a:txBody>
                    <a:bodyPr/>
                    <a:lstStyle/>
                    <a:p>
                      <a:r>
                        <a:rPr lang="en-US" sz="1200" dirty="0" smtClean="0"/>
                        <a:t>Similar growth</a:t>
                      </a:r>
                      <a:endParaRPr lang="en-US" sz="1200" dirty="0"/>
                    </a:p>
                  </a:txBody>
                  <a:tcPr/>
                </a:tc>
                <a:tc>
                  <a:txBody>
                    <a:bodyPr/>
                    <a:lstStyle/>
                    <a:p>
                      <a:r>
                        <a:rPr lang="en-US" sz="1200" dirty="0" smtClean="0"/>
                        <a:t>Possible differential growth</a:t>
                      </a:r>
                      <a:endParaRPr lang="en-US" sz="1200" dirty="0"/>
                    </a:p>
                  </a:txBody>
                  <a:tcPr/>
                </a:tc>
              </a:tr>
              <a:tr h="585728">
                <a:tc>
                  <a:txBody>
                    <a:bodyPr/>
                    <a:lstStyle/>
                    <a:p>
                      <a:r>
                        <a:rPr lang="en-US" sz="1200" dirty="0" smtClean="0"/>
                        <a:t>How</a:t>
                      </a:r>
                      <a:r>
                        <a:rPr lang="en-US" sz="1200" baseline="0" dirty="0" smtClean="0"/>
                        <a:t> would JA dimensions predict later outcomes?</a:t>
                      </a:r>
                      <a:endParaRPr lang="en-US" sz="1200" dirty="0" smtClean="0"/>
                    </a:p>
                  </a:txBody>
                  <a:tcPr/>
                </a:tc>
                <a:tc>
                  <a:txBody>
                    <a:bodyPr/>
                    <a:lstStyle/>
                    <a:p>
                      <a:r>
                        <a:rPr lang="en-US" sz="1200" dirty="0" smtClean="0"/>
                        <a:t>Similar prediction</a:t>
                      </a:r>
                      <a:endParaRPr lang="en-US" sz="1200" dirty="0"/>
                    </a:p>
                  </a:txBody>
                  <a:tcPr/>
                </a:tc>
                <a:tc>
                  <a:txBody>
                    <a:bodyPr/>
                    <a:lstStyle/>
                    <a:p>
                      <a:r>
                        <a:rPr lang="en-US" sz="1200" dirty="0" smtClean="0"/>
                        <a:t>Similar</a:t>
                      </a:r>
                      <a:r>
                        <a:rPr lang="en-US" sz="1200" baseline="0" dirty="0" smtClean="0"/>
                        <a:t> prediction</a:t>
                      </a:r>
                      <a:endParaRPr lang="en-US" sz="1200" dirty="0"/>
                    </a:p>
                  </a:txBody>
                  <a:tcPr/>
                </a:tc>
                <a:tc>
                  <a:txBody>
                    <a:bodyPr/>
                    <a:lstStyle/>
                    <a:p>
                      <a:r>
                        <a:rPr lang="en-US" sz="1200" dirty="0" smtClean="0"/>
                        <a:t>Possible differential prediction</a:t>
                      </a:r>
                      <a:endParaRPr lang="en-US" sz="1200" dirty="0"/>
                    </a:p>
                  </a:txBody>
                  <a:tcPr/>
                </a:tc>
              </a:tr>
            </a:tbl>
          </a:graphicData>
        </a:graphic>
      </p:graphicFrame>
      <p:sp>
        <p:nvSpPr>
          <p:cNvPr id="113711" name="Rectangle 11"/>
          <p:cNvSpPr>
            <a:spLocks noChangeArrowheads="1"/>
          </p:cNvSpPr>
          <p:nvPr/>
        </p:nvSpPr>
        <p:spPr bwMode="auto">
          <a:xfrm>
            <a:off x="990600" y="4191000"/>
            <a:ext cx="8001000" cy="2133600"/>
          </a:xfrm>
          <a:prstGeom prst="rect">
            <a:avLst/>
          </a:prstGeom>
          <a:noFill/>
          <a:ln w="38100" algn="ctr">
            <a:solidFill>
              <a:srgbClr val="FF0000"/>
            </a:solidFill>
            <a:round/>
            <a:headEnd/>
            <a:tailEnd/>
          </a:ln>
        </p:spPr>
        <p:txBody>
          <a:bodyPr/>
          <a:lstStyle/>
          <a:p>
            <a:pPr eaLnBrk="0" hangingPunct="0"/>
            <a:endParaRPr lang="en-US" sz="1800">
              <a:solidFill>
                <a:srgbClr val="FFFFFF"/>
              </a:solidFill>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dirty="0" smtClean="0">
                <a:solidFill>
                  <a:srgbClr val="FFFFCC"/>
                </a:solidFill>
              </a:rPr>
              <a:t>Support for MPM: Data</a:t>
            </a:r>
            <a:endParaRPr lang="en-US" dirty="0">
              <a:solidFill>
                <a:srgbClr val="FFFFCC"/>
              </a:solidFill>
            </a:endParaRPr>
          </a:p>
        </p:txBody>
      </p:sp>
      <p:sp>
        <p:nvSpPr>
          <p:cNvPr id="27651" name="Rectangle 3"/>
          <p:cNvSpPr>
            <a:spLocks noGrp="1" noChangeArrowheads="1"/>
          </p:cNvSpPr>
          <p:nvPr>
            <p:ph type="body" idx="1"/>
          </p:nvPr>
        </p:nvSpPr>
        <p:spPr>
          <a:xfrm>
            <a:off x="1066800" y="1981200"/>
            <a:ext cx="7543800" cy="2209800"/>
          </a:xfrm>
        </p:spPr>
        <p:txBody>
          <a:bodyPr>
            <a:normAutofit fontScale="85000" lnSpcReduction="20000"/>
          </a:bodyPr>
          <a:lstStyle/>
          <a:p>
            <a:pPr eaLnBrk="1" hangingPunct="1">
              <a:defRPr/>
            </a:pPr>
            <a:r>
              <a:rPr lang="en-US" dirty="0" smtClean="0"/>
              <a:t>Data showed: RJA &amp; IJA</a:t>
            </a:r>
          </a:p>
          <a:p>
            <a:pPr lvl="1" eaLnBrk="1" hangingPunct="1">
              <a:defRPr/>
            </a:pPr>
            <a:r>
              <a:rPr lang="en-US" dirty="0" smtClean="0"/>
              <a:t>Intra-dimensional correlations stable</a:t>
            </a:r>
          </a:p>
          <a:p>
            <a:pPr lvl="1" eaLnBrk="1" hangingPunct="1">
              <a:defRPr/>
            </a:pPr>
            <a:r>
              <a:rPr lang="en-US" dirty="0" smtClean="0"/>
              <a:t>Inter-dimensional correlations not significant</a:t>
            </a:r>
          </a:p>
          <a:p>
            <a:pPr lvl="1" eaLnBrk="1" hangingPunct="1">
              <a:defRPr/>
            </a:pPr>
            <a:r>
              <a:rPr lang="en-US" dirty="0" smtClean="0"/>
              <a:t>Differentially predicted later language, social competence, and psychopathology</a:t>
            </a:r>
          </a:p>
          <a:p>
            <a:pPr lvl="1" eaLnBrk="1" hangingPunct="1">
              <a:defRPr/>
            </a:pPr>
            <a:r>
              <a:rPr lang="en-US" dirty="0" smtClean="0"/>
              <a:t>Growth patterns differed </a:t>
            </a:r>
            <a:endParaRPr lang="en-US" dirty="0"/>
          </a:p>
        </p:txBody>
      </p:sp>
      <p:sp>
        <p:nvSpPr>
          <p:cNvPr id="8" name="Footer Placeholder 7"/>
          <p:cNvSpPr>
            <a:spLocks noGrp="1"/>
          </p:cNvSpPr>
          <p:nvPr>
            <p:ph type="ftr" sz="quarter" idx="11"/>
          </p:nvPr>
        </p:nvSpPr>
        <p:spPr>
          <a:xfrm>
            <a:off x="3429000" y="6553200"/>
            <a:ext cx="2895600" cy="152400"/>
          </a:xfrm>
        </p:spPr>
        <p:txBody>
          <a:bodyPr/>
          <a:lstStyle/>
          <a:p>
            <a:pPr>
              <a:defRPr/>
            </a:pPr>
            <a:r>
              <a:rPr lang="en-US" dirty="0"/>
              <a:t>Kolnik &amp; Farhat</a:t>
            </a:r>
          </a:p>
        </p:txBody>
      </p:sp>
      <p:graphicFrame>
        <p:nvGraphicFramePr>
          <p:cNvPr id="5122" name="Object 2"/>
          <p:cNvGraphicFramePr>
            <a:graphicFrameLocks noChangeAspect="1"/>
          </p:cNvGraphicFramePr>
          <p:nvPr/>
        </p:nvGraphicFramePr>
        <p:xfrm>
          <a:off x="5124450" y="4191000"/>
          <a:ext cx="4019550" cy="2271713"/>
        </p:xfrm>
        <a:graphic>
          <a:graphicData uri="http://schemas.openxmlformats.org/presentationml/2006/ole">
            <mc:AlternateContent xmlns:mc="http://schemas.openxmlformats.org/markup-compatibility/2006">
              <mc:Choice xmlns:v="urn:schemas-microsoft-com:vml" Requires="v">
                <p:oleObj spid="_x0000_s5160" name="Chart" r:id="rId5" imgW="4762500" imgH="2695651" progId="Excel.Sheet.8">
                  <p:embed/>
                </p:oleObj>
              </mc:Choice>
              <mc:Fallback>
                <p:oleObj name="Chart" r:id="rId5" imgW="4762500" imgH="2695651" progId="Excel.Sheet.8">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4450" y="4191000"/>
                        <a:ext cx="4019550" cy="227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1004888" y="4219575"/>
          <a:ext cx="4043362" cy="2181225"/>
        </p:xfrm>
        <a:graphic>
          <a:graphicData uri="http://schemas.openxmlformats.org/presentationml/2006/ole">
            <mc:AlternateContent xmlns:mc="http://schemas.openxmlformats.org/markup-compatibility/2006">
              <mc:Choice xmlns:v="urn:schemas-microsoft-com:vml" Requires="v">
                <p:oleObj spid="_x0000_s5161" name="Chart" r:id="rId8" imgW="5295900" imgH="2905049" progId="Excel.Sheet.8">
                  <p:embed/>
                </p:oleObj>
              </mc:Choice>
              <mc:Fallback>
                <p:oleObj name="Chart" r:id="rId8" imgW="5295900" imgH="2905049" progId="Excel.Sheet.8">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4888" y="4219575"/>
                        <a:ext cx="4043362" cy="2181225"/>
                      </a:xfrm>
                      <a:prstGeom prst="rect">
                        <a:avLst/>
                      </a:prstGeom>
                      <a:solidFill>
                        <a:schemeClr val="tx1"/>
                      </a:solidFill>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77813"/>
            <a:ext cx="9144000" cy="1143000"/>
          </a:xfrm>
        </p:spPr>
        <p:txBody>
          <a:bodyPr lIns="92075" tIns="46038" rIns="92075" bIns="46038">
            <a:normAutofit fontScale="90000"/>
          </a:bodyPr>
          <a:lstStyle/>
          <a:p>
            <a:pPr eaLnBrk="1" hangingPunct="1"/>
            <a:r>
              <a:rPr lang="en-US" b="1" dirty="0" smtClean="0"/>
              <a:t>DSM-IV Diagnostic Criteria</a:t>
            </a:r>
            <a:br>
              <a:rPr lang="en-US" b="1" dirty="0" smtClean="0"/>
            </a:br>
            <a:r>
              <a:rPr lang="en-US" dirty="0" smtClean="0"/>
              <a:t>Autism Spectrum Disorder (ASD)</a:t>
            </a:r>
            <a:endParaRPr lang="en-US" sz="4800" dirty="0" smtClean="0"/>
          </a:p>
        </p:txBody>
      </p:sp>
      <p:sp>
        <p:nvSpPr>
          <p:cNvPr id="9219" name="Rectangle 3"/>
          <p:cNvSpPr>
            <a:spLocks noGrp="1" noChangeArrowheads="1"/>
          </p:cNvSpPr>
          <p:nvPr>
            <p:ph idx="1"/>
          </p:nvPr>
        </p:nvSpPr>
        <p:spPr>
          <a:xfrm>
            <a:off x="457200" y="1646237"/>
            <a:ext cx="8229600" cy="4525963"/>
          </a:xfrm>
        </p:spPr>
        <p:txBody>
          <a:bodyPr lIns="92075" tIns="46038" rIns="92075" bIns="46038"/>
          <a:lstStyle/>
          <a:p>
            <a:pPr algn="ctr">
              <a:lnSpc>
                <a:spcPct val="120000"/>
              </a:lnSpc>
              <a:spcBef>
                <a:spcPct val="80000"/>
              </a:spcBef>
            </a:pPr>
            <a:r>
              <a:rPr lang="en-US" sz="3400" dirty="0" smtClean="0"/>
              <a:t>Onset by 3 years of age</a:t>
            </a:r>
          </a:p>
          <a:p>
            <a:pPr>
              <a:lnSpc>
                <a:spcPct val="120000"/>
              </a:lnSpc>
              <a:spcBef>
                <a:spcPct val="80000"/>
              </a:spcBef>
            </a:pPr>
            <a:r>
              <a:rPr lang="en-US" sz="3400" dirty="0" smtClean="0"/>
              <a:t>Restricted interests, repetitive and stereotyped patterns of behavior</a:t>
            </a:r>
          </a:p>
          <a:p>
            <a:pPr>
              <a:lnSpc>
                <a:spcPct val="120000"/>
              </a:lnSpc>
              <a:spcBef>
                <a:spcPct val="80000"/>
              </a:spcBef>
            </a:pPr>
            <a:r>
              <a:rPr lang="en-US" sz="3400" dirty="0" smtClean="0"/>
              <a:t>Linguistic communication impairments</a:t>
            </a:r>
          </a:p>
          <a:p>
            <a:pPr>
              <a:lnSpc>
                <a:spcPct val="120000"/>
              </a:lnSpc>
              <a:spcBef>
                <a:spcPct val="80000"/>
              </a:spcBef>
            </a:pPr>
            <a:r>
              <a:rPr lang="en-US" sz="3400" dirty="0" smtClean="0">
                <a:solidFill>
                  <a:srgbClr val="FF0000"/>
                </a:solidFill>
              </a:rPr>
              <a:t>Social interaction impairments </a:t>
            </a:r>
          </a:p>
          <a:p>
            <a:pPr eaLnBrk="1" hangingPunct="1">
              <a:lnSpc>
                <a:spcPct val="120000"/>
              </a:lnSpc>
              <a:spcBef>
                <a:spcPct val="80000"/>
              </a:spcBef>
            </a:pPr>
            <a:endParaRPr lang="en-US" sz="3400" dirty="0" smtClean="0"/>
          </a:p>
        </p:txBody>
      </p:sp>
      <p:sp>
        <p:nvSpPr>
          <p:cNvPr id="4" name="Footer Placeholder 3"/>
          <p:cNvSpPr>
            <a:spLocks noGrp="1"/>
          </p:cNvSpPr>
          <p:nvPr>
            <p:ph type="ftr" sz="quarter" idx="11"/>
          </p:nvPr>
        </p:nvSpPr>
        <p:spPr/>
        <p:txBody>
          <a:bodyPr/>
          <a:lstStyle/>
          <a:p>
            <a:pPr>
              <a:defRPr/>
            </a:pPr>
            <a:r>
              <a:rPr lang="en-US" smtClean="0"/>
              <a:t>psy.miami.edu/faculty/dmessinger</a:t>
            </a:r>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psy.miami.edu/faculty/dmessinger</a:t>
            </a:r>
            <a:endParaRPr lang="en-US"/>
          </a:p>
        </p:txBody>
      </p:sp>
      <p:pic>
        <p:nvPicPr>
          <p:cNvPr id="5" name="114220-114315.AVI">
            <a:hlinkClick r:id="" action="ppaction://media"/>
          </p:cNvPr>
          <p:cNvPicPr>
            <a:picLocks noRot="1" noChangeAspect="1"/>
          </p:cNvPicPr>
          <p:nvPr>
            <a:videoFile r:link="rId1"/>
          </p:nvPr>
        </p:nvPicPr>
        <p:blipFill>
          <a:blip r:embed="rId4" cstate="print"/>
          <a:srcRect/>
          <a:stretch>
            <a:fillRect/>
          </a:stretch>
        </p:blipFill>
        <p:spPr bwMode="auto">
          <a:xfrm>
            <a:off x="685800" y="914400"/>
            <a:ext cx="7696200" cy="519493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dirty="0" err="1" smtClean="0"/>
              <a:t>Frith</a:t>
            </a:r>
            <a:r>
              <a:rPr lang="en-US" dirty="0" smtClean="0"/>
              <a:t> &amp; </a:t>
            </a:r>
            <a:r>
              <a:rPr lang="en-US" dirty="0" err="1" smtClean="0"/>
              <a:t>Frith</a:t>
            </a:r>
            <a:r>
              <a:rPr lang="en-US" dirty="0" smtClean="0"/>
              <a:t>, 2001</a:t>
            </a:r>
          </a:p>
        </p:txBody>
      </p:sp>
      <p:sp>
        <p:nvSpPr>
          <p:cNvPr id="3" name="Subtitle 2"/>
          <p:cNvSpPr>
            <a:spLocks noGrp="1"/>
          </p:cNvSpPr>
          <p:nvPr>
            <p:ph idx="1"/>
          </p:nvPr>
        </p:nvSpPr>
        <p:spPr/>
        <p:txBody>
          <a:bodyPr rtlCol="0">
            <a:normAutofit fontScale="25000" lnSpcReduction="20000"/>
          </a:bodyPr>
          <a:lstStyle/>
          <a:p>
            <a:pPr algn="l" fontAlgn="auto">
              <a:spcAft>
                <a:spcPts val="0"/>
              </a:spcAft>
              <a:defRPr/>
            </a:pPr>
            <a:r>
              <a:rPr lang="en-US" sz="9600" dirty="0" smtClean="0">
                <a:solidFill>
                  <a:schemeClr val="tx1"/>
                </a:solidFill>
              </a:rPr>
              <a:t>Biological Basis of Social Interaction</a:t>
            </a:r>
          </a:p>
          <a:p>
            <a:pPr algn="l" fontAlgn="auto">
              <a:spcAft>
                <a:spcPts val="0"/>
              </a:spcAft>
              <a:buFont typeface="Arial" pitchFamily="34" charset="0"/>
              <a:buChar char="•"/>
              <a:defRPr/>
            </a:pPr>
            <a:r>
              <a:rPr lang="en-US" sz="7200" dirty="0" smtClean="0">
                <a:solidFill>
                  <a:schemeClr val="tx1"/>
                </a:solidFill>
              </a:rPr>
              <a:t>Theory of mind (</a:t>
            </a:r>
            <a:r>
              <a:rPr lang="en-US" sz="7200" dirty="0" err="1" smtClean="0">
                <a:solidFill>
                  <a:schemeClr val="tx1"/>
                </a:solidFill>
              </a:rPr>
              <a:t>mentalizing</a:t>
            </a:r>
            <a:r>
              <a:rPr lang="en-US" sz="7200" dirty="0" smtClean="0">
                <a:solidFill>
                  <a:schemeClr val="tx1"/>
                </a:solidFill>
              </a:rPr>
              <a:t>)…</a:t>
            </a:r>
          </a:p>
          <a:p>
            <a:pPr lvl="2" algn="l" fontAlgn="auto">
              <a:spcAft>
                <a:spcPts val="0"/>
              </a:spcAft>
              <a:defRPr/>
            </a:pPr>
            <a:r>
              <a:rPr lang="en-US" sz="7200" dirty="0" smtClean="0">
                <a:solidFill>
                  <a:schemeClr val="tx1"/>
                </a:solidFill>
              </a:rPr>
              <a:t>-important in social communication and social interaction</a:t>
            </a:r>
          </a:p>
          <a:p>
            <a:pPr lvl="2" algn="l" fontAlgn="auto">
              <a:spcAft>
                <a:spcPts val="0"/>
              </a:spcAft>
              <a:defRPr/>
            </a:pPr>
            <a:r>
              <a:rPr lang="en-US" sz="7200" dirty="0" smtClean="0">
                <a:solidFill>
                  <a:schemeClr val="tx1"/>
                </a:solidFill>
              </a:rPr>
              <a:t>-Development </a:t>
            </a:r>
          </a:p>
          <a:p>
            <a:pPr lvl="2" algn="l" fontAlgn="auto">
              <a:spcAft>
                <a:spcPts val="0"/>
              </a:spcAft>
              <a:defRPr/>
            </a:pPr>
            <a:r>
              <a:rPr lang="en-US" sz="7200" dirty="0" smtClean="0">
                <a:solidFill>
                  <a:schemeClr val="tx1"/>
                </a:solidFill>
              </a:rPr>
              <a:t>        </a:t>
            </a:r>
            <a:r>
              <a:rPr lang="en-US" sz="7200" dirty="0" smtClean="0">
                <a:solidFill>
                  <a:schemeClr val="accent1">
                    <a:lumMod val="75000"/>
                  </a:schemeClr>
                </a:solidFill>
              </a:rPr>
              <a:t>&lt;12 months: </a:t>
            </a:r>
            <a:r>
              <a:rPr lang="en-US" sz="7200" dirty="0" smtClean="0">
                <a:solidFill>
                  <a:schemeClr val="tx1"/>
                </a:solidFill>
              </a:rPr>
              <a:t>Joint attention</a:t>
            </a:r>
          </a:p>
          <a:p>
            <a:pPr lvl="2" algn="l" fontAlgn="auto">
              <a:spcAft>
                <a:spcPts val="0"/>
              </a:spcAft>
              <a:defRPr/>
            </a:pPr>
            <a:r>
              <a:rPr lang="en-US" sz="7200" dirty="0" smtClean="0">
                <a:solidFill>
                  <a:schemeClr val="tx2"/>
                </a:solidFill>
              </a:rPr>
              <a:t>         </a:t>
            </a:r>
            <a:r>
              <a:rPr lang="en-US" sz="7200" dirty="0" smtClean="0">
                <a:solidFill>
                  <a:schemeClr val="accent1">
                    <a:lumMod val="75000"/>
                  </a:schemeClr>
                </a:solidFill>
              </a:rPr>
              <a:t>12-18 </a:t>
            </a:r>
            <a:r>
              <a:rPr lang="en-US" sz="7200" dirty="0" err="1" smtClean="0">
                <a:solidFill>
                  <a:schemeClr val="accent1">
                    <a:lumMod val="75000"/>
                  </a:schemeClr>
                </a:solidFill>
              </a:rPr>
              <a:t>mos</a:t>
            </a:r>
            <a:r>
              <a:rPr lang="en-US" sz="7200" dirty="0" smtClean="0">
                <a:solidFill>
                  <a:schemeClr val="accent1">
                    <a:lumMod val="75000"/>
                  </a:schemeClr>
                </a:solidFill>
              </a:rPr>
              <a:t>: </a:t>
            </a:r>
            <a:r>
              <a:rPr lang="en-US" sz="7200" dirty="0" smtClean="0">
                <a:solidFill>
                  <a:schemeClr val="tx1"/>
                </a:solidFill>
              </a:rPr>
              <a:t>Imitation</a:t>
            </a:r>
          </a:p>
          <a:p>
            <a:pPr lvl="2" algn="l" fontAlgn="auto">
              <a:spcAft>
                <a:spcPts val="0"/>
              </a:spcAft>
              <a:defRPr/>
            </a:pPr>
            <a:r>
              <a:rPr lang="en-US" sz="7200" dirty="0" smtClean="0">
                <a:solidFill>
                  <a:schemeClr val="tx1"/>
                </a:solidFill>
              </a:rPr>
              <a:t>         </a:t>
            </a:r>
            <a:r>
              <a:rPr lang="en-US" sz="7200" dirty="0" smtClean="0">
                <a:solidFill>
                  <a:schemeClr val="accent1">
                    <a:lumMod val="75000"/>
                  </a:schemeClr>
                </a:solidFill>
              </a:rPr>
              <a:t>4yr: </a:t>
            </a:r>
            <a:r>
              <a:rPr lang="en-US" sz="7200" dirty="0" smtClean="0">
                <a:solidFill>
                  <a:schemeClr val="tx1"/>
                </a:solidFill>
              </a:rPr>
              <a:t>False belief understood</a:t>
            </a:r>
          </a:p>
          <a:p>
            <a:pPr lvl="2" algn="l" fontAlgn="auto">
              <a:spcAft>
                <a:spcPts val="0"/>
              </a:spcAft>
              <a:defRPr/>
            </a:pPr>
            <a:r>
              <a:rPr lang="en-US" sz="7200" dirty="0" smtClean="0">
                <a:solidFill>
                  <a:schemeClr val="tx1"/>
                </a:solidFill>
              </a:rPr>
              <a:t>-What can be said when it fails?</a:t>
            </a:r>
          </a:p>
          <a:p>
            <a:pPr lvl="2" algn="l" fontAlgn="auto">
              <a:spcAft>
                <a:spcPts val="0"/>
              </a:spcAft>
              <a:defRPr/>
            </a:pPr>
            <a:r>
              <a:rPr lang="en-US" sz="7200" dirty="0" smtClean="0">
                <a:solidFill>
                  <a:schemeClr val="tx1"/>
                </a:solidFill>
              </a:rPr>
              <a:t>	-research with autistic children and children with 	brain damage</a:t>
            </a:r>
          </a:p>
          <a:p>
            <a:pPr marL="0" lvl="2" algn="l" fontAlgn="auto">
              <a:spcAft>
                <a:spcPts val="0"/>
              </a:spcAft>
              <a:defRPr/>
            </a:pPr>
            <a:r>
              <a:rPr lang="en-US" sz="7200" dirty="0" smtClean="0">
                <a:solidFill>
                  <a:schemeClr val="tx1"/>
                </a:solidFill>
              </a:rPr>
              <a:t>	-Is it innate or learned?</a:t>
            </a:r>
          </a:p>
          <a:p>
            <a:pPr marL="0" lvl="2" algn="l" fontAlgn="auto">
              <a:spcAft>
                <a:spcPts val="0"/>
              </a:spcAft>
              <a:defRPr/>
            </a:pPr>
            <a:r>
              <a:rPr lang="en-US" sz="7200" dirty="0" smtClean="0">
                <a:solidFill>
                  <a:schemeClr val="tx1"/>
                </a:solidFill>
              </a:rPr>
              <a:t>	-Is it present in other nonhuman primates?</a:t>
            </a:r>
            <a:endParaRPr lang="en-US" sz="3200" dirty="0" smtClean="0">
              <a:solidFill>
                <a:schemeClr val="tx1"/>
              </a:solidFill>
            </a:endParaRPr>
          </a:p>
          <a:p>
            <a:pPr algn="l" fontAlgn="auto">
              <a:spcAft>
                <a:spcPts val="0"/>
              </a:spcAft>
              <a:buFont typeface="Arial" pitchFamily="34" charset="0"/>
              <a:buChar char="•"/>
              <a:defRPr/>
            </a:pPr>
            <a:r>
              <a:rPr lang="en-US" sz="7200" dirty="0" smtClean="0">
                <a:solidFill>
                  <a:schemeClr val="tx1"/>
                </a:solidFill>
              </a:rPr>
              <a:t>False belief</a:t>
            </a:r>
          </a:p>
          <a:p>
            <a:pPr algn="l" fontAlgn="auto">
              <a:spcAft>
                <a:spcPts val="0"/>
              </a:spcAft>
              <a:defRPr/>
            </a:pPr>
            <a:r>
              <a:rPr lang="en-US" sz="5600" dirty="0" smtClean="0">
                <a:solidFill>
                  <a:schemeClr val="tx1"/>
                </a:solidFill>
                <a:hlinkClick r:id="rId3"/>
              </a:rPr>
              <a:t>http://www.youtube.com/watch?v=MapnGqrY_jw&amp;feature=related</a:t>
            </a:r>
            <a:r>
              <a:rPr lang="en-US" sz="5600" dirty="0" smtClean="0">
                <a:solidFill>
                  <a:schemeClr val="tx1"/>
                </a:solidFill>
              </a:rPr>
              <a:t> </a:t>
            </a:r>
          </a:p>
          <a:p>
            <a:pPr algn="l" fontAlgn="auto">
              <a:spcAft>
                <a:spcPts val="0"/>
              </a:spcAft>
              <a:defRPr/>
            </a:pPr>
            <a:endParaRPr lang="en-US" dirty="0" smtClean="0">
              <a:solidFill>
                <a:schemeClr val="tx1"/>
              </a:solidFill>
            </a:endParaRPr>
          </a:p>
          <a:p>
            <a:pPr algn="l" fontAlgn="auto">
              <a:spcAft>
                <a:spcPts val="0"/>
              </a:spcAft>
              <a:defRPr/>
            </a:pPr>
            <a:endParaRPr lang="en-US" dirty="0" smtClean="0">
              <a:solidFill>
                <a:schemeClr val="tx1"/>
              </a:solidFill>
            </a:endParaRPr>
          </a:p>
          <a:p>
            <a:pPr algn="l" fontAlgn="auto">
              <a:spcAft>
                <a:spcPts val="0"/>
              </a:spcAft>
              <a:defRPr/>
            </a:pPr>
            <a:endParaRPr lang="en-US" dirty="0" smtClean="0">
              <a:solidFill>
                <a:schemeClr val="tx1"/>
              </a:solidFill>
            </a:endParaRPr>
          </a:p>
        </p:txBody>
      </p:sp>
      <p:sp>
        <p:nvSpPr>
          <p:cNvPr id="5" name="Footer Placeholder 4"/>
          <p:cNvSpPr>
            <a:spLocks noGrp="1"/>
          </p:cNvSpPr>
          <p:nvPr>
            <p:ph type="ftr" sz="quarter" idx="11"/>
          </p:nvPr>
        </p:nvSpPr>
        <p:spPr/>
        <p:txBody>
          <a:bodyPr/>
          <a:lstStyle/>
          <a:p>
            <a:pPr>
              <a:defRPr/>
            </a:pPr>
            <a:r>
              <a:rPr lang="en-US"/>
              <a:t>Romero</a:t>
            </a:r>
          </a:p>
        </p:txBody>
      </p:sp>
      <p:pic>
        <p:nvPicPr>
          <p:cNvPr id="2053" name="Picture 6" descr="http://www.thechocolatereview.net/wp-content/uploads/2008/08/mars-milk-chocolate-mms-300x225.jp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15100" y="5105400"/>
            <a:ext cx="2628900" cy="19716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2819400" cy="4525963"/>
          </a:xfrm>
        </p:spPr>
        <p:txBody>
          <a:bodyPr rtlCol="0">
            <a:normAutofit fontScale="85000" lnSpcReduction="20000"/>
          </a:bodyPr>
          <a:lstStyle/>
          <a:p>
            <a:pPr fontAlgn="auto">
              <a:spcAft>
                <a:spcPts val="0"/>
              </a:spcAft>
              <a:defRPr/>
            </a:pPr>
            <a:r>
              <a:rPr lang="en-US" dirty="0" smtClean="0"/>
              <a:t>Medial Prefrontal Cortex</a:t>
            </a:r>
          </a:p>
          <a:p>
            <a:pPr lvl="1" fontAlgn="auto">
              <a:spcAft>
                <a:spcPts val="0"/>
              </a:spcAft>
              <a:defRPr/>
            </a:pPr>
            <a:r>
              <a:rPr lang="en-US" dirty="0" smtClean="0"/>
              <a:t>Monitoring own mental state</a:t>
            </a:r>
          </a:p>
          <a:p>
            <a:pPr lvl="1" fontAlgn="auto">
              <a:spcAft>
                <a:spcPts val="0"/>
              </a:spcAft>
              <a:defRPr/>
            </a:pPr>
            <a:r>
              <a:rPr lang="en-US" dirty="0" smtClean="0"/>
              <a:t>Attributing other’s mental states</a:t>
            </a:r>
          </a:p>
          <a:p>
            <a:pPr lvl="1" fontAlgn="auto">
              <a:spcAft>
                <a:spcPts val="0"/>
              </a:spcAft>
              <a:defRPr/>
            </a:pPr>
            <a:r>
              <a:rPr lang="en-US" dirty="0" smtClean="0"/>
              <a:t>Interpreting actions of freely moving agents</a:t>
            </a:r>
          </a:p>
        </p:txBody>
      </p:sp>
      <p:pic>
        <p:nvPicPr>
          <p:cNvPr id="3075" name="Picture 2"/>
          <p:cNvPicPr>
            <a:picLocks noChangeAspect="1" noChangeArrowheads="1"/>
          </p:cNvPicPr>
          <p:nvPr/>
        </p:nvPicPr>
        <p:blipFill>
          <a:blip r:embed="rId3" cstate="print"/>
          <a:srcRect/>
          <a:stretch>
            <a:fillRect/>
          </a:stretch>
        </p:blipFill>
        <p:spPr bwMode="auto">
          <a:xfrm>
            <a:off x="3886200" y="1447800"/>
            <a:ext cx="4732338" cy="4462463"/>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t>Romero</a:t>
            </a:r>
          </a:p>
        </p:txBody>
      </p:sp>
      <p:sp>
        <p:nvSpPr>
          <p:cNvPr id="7" name="Title 1"/>
          <p:cNvSpPr txBox="1">
            <a:spLocks/>
          </p:cNvSpPr>
          <p:nvPr/>
        </p:nvSpPr>
        <p:spPr>
          <a:xfrm>
            <a:off x="838200" y="152400"/>
            <a:ext cx="7772400" cy="1470025"/>
          </a:xfrm>
          <a:prstGeom prst="rect">
            <a:avLst/>
          </a:prstGeom>
        </p:spPr>
        <p:txBody>
          <a:bodyPr anchor="ctr">
            <a:normAutofit/>
          </a:bodyPr>
          <a:lstStyle/>
          <a:p>
            <a:pPr algn="ctr" fontAlgn="auto">
              <a:spcAft>
                <a:spcPts val="0"/>
              </a:spcAft>
              <a:defRPr/>
            </a:pPr>
            <a:r>
              <a:rPr lang="en-US" sz="4400" dirty="0" err="1" smtClean="0">
                <a:latin typeface="+mj-lt"/>
                <a:ea typeface="+mj-ea"/>
                <a:cs typeface="+mj-cs"/>
              </a:rPr>
              <a:t>Frith</a:t>
            </a:r>
            <a:r>
              <a:rPr lang="en-US" sz="4400" dirty="0" smtClean="0">
                <a:latin typeface="+mj-lt"/>
                <a:ea typeface="+mj-ea"/>
                <a:cs typeface="+mj-cs"/>
              </a:rPr>
              <a:t> </a:t>
            </a:r>
            <a:r>
              <a:rPr lang="en-US" sz="4400" dirty="0">
                <a:latin typeface="+mj-lt"/>
                <a:ea typeface="+mj-ea"/>
                <a:cs typeface="+mj-cs"/>
              </a:rPr>
              <a:t>&amp; </a:t>
            </a:r>
            <a:r>
              <a:rPr lang="en-US" sz="4400" dirty="0" err="1" smtClean="0">
                <a:latin typeface="+mj-lt"/>
                <a:ea typeface="+mj-ea"/>
                <a:cs typeface="+mj-cs"/>
              </a:rPr>
              <a:t>Frith</a:t>
            </a:r>
            <a:r>
              <a:rPr lang="en-US" sz="4400" dirty="0" smtClean="0">
                <a:latin typeface="+mj-lt"/>
                <a:ea typeface="+mj-ea"/>
                <a:cs typeface="+mj-cs"/>
              </a:rPr>
              <a:t>, </a:t>
            </a:r>
            <a:r>
              <a:rPr lang="en-US" sz="4400" dirty="0">
                <a:latin typeface="+mj-lt"/>
                <a:ea typeface="+mj-ea"/>
                <a:cs typeface="+mj-cs"/>
              </a:rPr>
              <a:t>2001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n-US" smtClean="0"/>
              <a:t>Sample (Messinger &amp; Fogel, 1998)</a:t>
            </a:r>
          </a:p>
        </p:txBody>
      </p:sp>
      <p:sp>
        <p:nvSpPr>
          <p:cNvPr id="47107" name="Rectangle 3"/>
          <p:cNvSpPr>
            <a:spLocks noGrp="1" noChangeArrowheads="1"/>
          </p:cNvSpPr>
          <p:nvPr>
            <p:ph type="body" idx="1"/>
          </p:nvPr>
        </p:nvSpPr>
        <p:spPr>
          <a:noFill/>
        </p:spPr>
        <p:txBody>
          <a:bodyPr/>
          <a:lstStyle/>
          <a:p>
            <a:r>
              <a:rPr lang="en-US" smtClean="0"/>
              <a:t>Middle-class sample</a:t>
            </a:r>
          </a:p>
          <a:p>
            <a:r>
              <a:rPr lang="en-US" smtClean="0"/>
              <a:t>11 mother-infant dyads </a:t>
            </a:r>
          </a:p>
          <a:p>
            <a:r>
              <a:rPr lang="en-US" smtClean="0"/>
              <a:t>Playing “as you would at home” for 10 minutes at a table with everyday toys</a:t>
            </a:r>
          </a:p>
          <a:p>
            <a:r>
              <a:rPr lang="en-US" smtClean="0"/>
              <a:t>156 play sessions</a:t>
            </a:r>
          </a:p>
          <a:p>
            <a:pPr lvl="1"/>
            <a:r>
              <a:rPr lang="en-US" smtClean="0"/>
              <a:t>Observed weekly from 9.5 to 12 months</a:t>
            </a:r>
          </a:p>
          <a:p>
            <a:pPr lvl="1"/>
            <a:r>
              <a:rPr lang="en-US" smtClean="0"/>
              <a:t>every two weeks from 12 to 15 months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600200"/>
            <a:ext cx="2819400" cy="4525963"/>
          </a:xfrm>
        </p:spPr>
        <p:txBody>
          <a:bodyPr/>
          <a:lstStyle/>
          <a:p>
            <a:r>
              <a:rPr lang="en-US" smtClean="0"/>
              <a:t>Temporo-Parietal Junction</a:t>
            </a:r>
          </a:p>
          <a:p>
            <a:pPr lvl="1"/>
            <a:r>
              <a:rPr lang="en-US" sz="2400" smtClean="0"/>
              <a:t>Attributing mental states of others</a:t>
            </a:r>
          </a:p>
          <a:p>
            <a:pPr lvl="1"/>
            <a:r>
              <a:rPr lang="en-US" sz="2400" smtClean="0"/>
              <a:t>Perceiving motion</a:t>
            </a:r>
          </a:p>
        </p:txBody>
      </p:sp>
      <p:pic>
        <p:nvPicPr>
          <p:cNvPr id="4099" name="Picture 2"/>
          <p:cNvPicPr>
            <a:picLocks noChangeAspect="1" noChangeArrowheads="1"/>
          </p:cNvPicPr>
          <p:nvPr/>
        </p:nvPicPr>
        <p:blipFill>
          <a:blip r:embed="rId3" cstate="print"/>
          <a:srcRect/>
          <a:stretch>
            <a:fillRect/>
          </a:stretch>
        </p:blipFill>
        <p:spPr bwMode="auto">
          <a:xfrm>
            <a:off x="3505200" y="1752600"/>
            <a:ext cx="5257800" cy="44926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a:t>Romero</a:t>
            </a:r>
          </a:p>
        </p:txBody>
      </p:sp>
      <p:sp>
        <p:nvSpPr>
          <p:cNvPr id="6" name="Title 1"/>
          <p:cNvSpPr txBox="1">
            <a:spLocks/>
          </p:cNvSpPr>
          <p:nvPr/>
        </p:nvSpPr>
        <p:spPr>
          <a:xfrm>
            <a:off x="838200" y="152400"/>
            <a:ext cx="7772400" cy="1470025"/>
          </a:xfrm>
          <a:prstGeom prst="rect">
            <a:avLst/>
          </a:prstGeom>
        </p:spPr>
        <p:txBody>
          <a:bodyPr anchor="ctr">
            <a:normAutofit/>
          </a:bodyPr>
          <a:lstStyle/>
          <a:p>
            <a:pPr algn="ctr" fontAlgn="auto">
              <a:spcAft>
                <a:spcPts val="0"/>
              </a:spcAft>
              <a:defRPr/>
            </a:pPr>
            <a:r>
              <a:rPr lang="en-US" sz="4400" dirty="0" err="1" smtClean="0">
                <a:latin typeface="+mj-lt"/>
                <a:ea typeface="+mj-ea"/>
                <a:cs typeface="+mj-cs"/>
              </a:rPr>
              <a:t>Frith</a:t>
            </a:r>
            <a:r>
              <a:rPr lang="en-US" sz="4400" dirty="0" smtClean="0">
                <a:latin typeface="+mj-lt"/>
                <a:ea typeface="+mj-ea"/>
                <a:cs typeface="+mj-cs"/>
              </a:rPr>
              <a:t> </a:t>
            </a:r>
            <a:r>
              <a:rPr lang="en-US" sz="4400" dirty="0">
                <a:latin typeface="+mj-lt"/>
                <a:ea typeface="+mj-ea"/>
                <a:cs typeface="+mj-cs"/>
              </a:rPr>
              <a:t>&amp; </a:t>
            </a:r>
            <a:r>
              <a:rPr lang="en-US" sz="4400" smtClean="0">
                <a:latin typeface="+mj-lt"/>
                <a:ea typeface="+mj-ea"/>
                <a:cs typeface="+mj-cs"/>
              </a:rPr>
              <a:t>Frith, </a:t>
            </a:r>
            <a:r>
              <a:rPr lang="en-US" sz="4400" dirty="0">
                <a:latin typeface="+mj-lt"/>
                <a:ea typeface="+mj-ea"/>
                <a:cs typeface="+mj-cs"/>
              </a:rPr>
              <a:t>2001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t>Prospective studies of Autism Siblings</a:t>
            </a:r>
            <a:endParaRPr lang="en-US" dirty="0"/>
          </a:p>
        </p:txBody>
      </p:sp>
      <p:sp>
        <p:nvSpPr>
          <p:cNvPr id="5" name="Content Placeholder 4"/>
          <p:cNvSpPr>
            <a:spLocks noGrp="1"/>
          </p:cNvSpPr>
          <p:nvPr>
            <p:ph sz="half" idx="1"/>
          </p:nvPr>
        </p:nvSpPr>
        <p:spPr/>
        <p:txBody>
          <a:bodyPr rtlCol="0">
            <a:normAutofit fontScale="85000" lnSpcReduction="20000"/>
          </a:bodyPr>
          <a:lstStyle/>
          <a:p>
            <a:pPr indent="0" algn="ctr">
              <a:lnSpc>
                <a:spcPct val="150000"/>
              </a:lnSpc>
              <a:buNone/>
              <a:defRPr/>
            </a:pPr>
            <a:r>
              <a:rPr lang="en-US" sz="3600" dirty="0" smtClean="0"/>
              <a:t>Help identify early markers of ASD</a:t>
            </a:r>
          </a:p>
          <a:p>
            <a:pPr indent="0" algn="ctr">
              <a:lnSpc>
                <a:spcPct val="150000"/>
              </a:lnSpc>
              <a:buNone/>
              <a:defRPr/>
            </a:pPr>
            <a:r>
              <a:rPr lang="en-US" sz="3600" dirty="0" smtClean="0"/>
              <a:t>(~20%) </a:t>
            </a:r>
          </a:p>
          <a:p>
            <a:pPr indent="0" algn="ctr">
              <a:lnSpc>
                <a:spcPct val="150000"/>
              </a:lnSpc>
              <a:buNone/>
              <a:defRPr/>
            </a:pPr>
            <a:r>
              <a:rPr lang="en-US" sz="3600" dirty="0" smtClean="0"/>
              <a:t>and</a:t>
            </a:r>
          </a:p>
          <a:p>
            <a:pPr indent="0" algn="ctr" eaLnBrk="1" fontAlgn="auto" hangingPunct="1">
              <a:lnSpc>
                <a:spcPct val="150000"/>
              </a:lnSpc>
              <a:spcAft>
                <a:spcPts val="0"/>
              </a:spcAft>
              <a:buFont typeface="Wingdings" pitchFamily="2" charset="2"/>
              <a:buNone/>
              <a:defRPr/>
            </a:pPr>
            <a:r>
              <a:rPr lang="en-US" sz="3600" dirty="0" smtClean="0"/>
              <a:t>illuminate ASD development</a:t>
            </a:r>
          </a:p>
          <a:p>
            <a:pPr eaLnBrk="1" fontAlgn="auto" hangingPunct="1">
              <a:lnSpc>
                <a:spcPct val="150000"/>
              </a:lnSpc>
              <a:spcAft>
                <a:spcPts val="0"/>
              </a:spcAft>
              <a:buFont typeface="Arial" pitchFamily="34" charset="0"/>
              <a:buChar char="•"/>
              <a:defRPr/>
            </a:pPr>
            <a:endParaRPr lang="en-US" dirty="0"/>
          </a:p>
        </p:txBody>
      </p:sp>
      <p:pic>
        <p:nvPicPr>
          <p:cNvPr id="16389" name="Picture 4" descr="Newsweek cover Feb 28 05"/>
          <p:cNvPicPr>
            <a:picLocks noGrp="1" noChangeAspect="1" noChangeArrowheads="1"/>
          </p:cNvPicPr>
          <p:nvPr>
            <p:ph sz="half" idx="2"/>
          </p:nvPr>
        </p:nvPicPr>
        <p:blipFill>
          <a:blip r:embed="rId3" cstate="print"/>
          <a:srcRect t="7471"/>
          <a:stretch>
            <a:fillRect/>
          </a:stretch>
        </p:blipFill>
        <p:spPr>
          <a:xfrm>
            <a:off x="4824413" y="1600200"/>
            <a:ext cx="3686175" cy="4525963"/>
          </a:xfrm>
          <a:noFill/>
        </p:spPr>
      </p:pic>
      <p:sp>
        <p:nvSpPr>
          <p:cNvPr id="6" name="Footer Placeholder 5"/>
          <p:cNvSpPr>
            <a:spLocks noGrp="1"/>
          </p:cNvSpPr>
          <p:nvPr>
            <p:ph type="ftr" sz="quarter" idx="11"/>
          </p:nvPr>
        </p:nvSpPr>
        <p:spPr/>
        <p:txBody>
          <a:bodyPr/>
          <a:lstStyle/>
          <a:p>
            <a:pPr>
              <a:defRPr/>
            </a:pPr>
            <a:r>
              <a:rPr lang="en-US" smtClean="0"/>
              <a:t>psy.miami.edu/faculty/dmessinger</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pPr eaLnBrk="1" hangingPunct="1">
              <a:defRPr/>
            </a:pPr>
            <a:r>
              <a:rPr lang="en-US" smtClean="0">
                <a:latin typeface="Georgia" pitchFamily="18" charset="0"/>
                <a:cs typeface="Times New Roman" pitchFamily="18" charset="0"/>
              </a:rPr>
              <a:t>Spectrum associations</a:t>
            </a:r>
          </a:p>
        </p:txBody>
      </p:sp>
      <p:sp>
        <p:nvSpPr>
          <p:cNvPr id="625667" name="Rectangle 3"/>
          <p:cNvSpPr>
            <a:spLocks noGrp="1" noChangeArrowheads="1"/>
          </p:cNvSpPr>
          <p:nvPr>
            <p:ph type="body" idx="1"/>
          </p:nvPr>
        </p:nvSpPr>
        <p:spPr/>
        <p:txBody>
          <a:bodyPr/>
          <a:lstStyle/>
          <a:p>
            <a:pPr eaLnBrk="1" hangingPunct="1">
              <a:lnSpc>
                <a:spcPct val="90000"/>
              </a:lnSpc>
              <a:defRPr/>
            </a:pPr>
            <a:r>
              <a:rPr lang="en-US" sz="2800" smtClean="0">
                <a:latin typeface="Georgia" pitchFamily="18" charset="0"/>
                <a:cs typeface="Times New Roman" pitchFamily="18" charset="0"/>
              </a:rPr>
              <a:t>Heritability approaching 90%.</a:t>
            </a:r>
            <a:r>
              <a:rPr lang="en-US" sz="2400" smtClean="0">
                <a:latin typeface="Georgia" pitchFamily="18" charset="0"/>
                <a:cs typeface="Times New Roman" pitchFamily="18" charset="0"/>
              </a:rPr>
              <a:t> </a:t>
            </a:r>
          </a:p>
          <a:p>
            <a:pPr lvl="1" eaLnBrk="1" hangingPunct="1">
              <a:lnSpc>
                <a:spcPct val="90000"/>
              </a:lnSpc>
              <a:defRPr/>
            </a:pPr>
            <a:r>
              <a:rPr lang="en-US" sz="2000" smtClean="0">
                <a:latin typeface="Georgia" pitchFamily="18" charset="0"/>
                <a:cs typeface="Times New Roman" pitchFamily="18" charset="0"/>
              </a:rPr>
              <a:t>MZ twin concordance: 65-90%</a:t>
            </a:r>
          </a:p>
          <a:p>
            <a:pPr lvl="1" eaLnBrk="1" hangingPunct="1">
              <a:lnSpc>
                <a:spcPct val="90000"/>
              </a:lnSpc>
              <a:defRPr/>
            </a:pPr>
            <a:r>
              <a:rPr lang="en-US" sz="2000" smtClean="0">
                <a:latin typeface="Georgia" pitchFamily="18" charset="0"/>
                <a:cs typeface="Times New Roman" pitchFamily="18" charset="0"/>
              </a:rPr>
              <a:t>DZ twin concordance:  5-15% </a:t>
            </a:r>
          </a:p>
          <a:p>
            <a:pPr eaLnBrk="1" hangingPunct="1">
              <a:lnSpc>
                <a:spcPct val="90000"/>
              </a:lnSpc>
              <a:defRPr/>
            </a:pPr>
            <a:r>
              <a:rPr lang="en-US" sz="2800" smtClean="0">
                <a:latin typeface="Georgia" pitchFamily="18" charset="0"/>
                <a:cs typeface="Times New Roman" pitchFamily="18" charset="0"/>
              </a:rPr>
              <a:t>6.5% of  first degree relatives (e.g. siblings) show a deficit in social or communicative functioning </a:t>
            </a:r>
          </a:p>
          <a:p>
            <a:pPr lvl="1" eaLnBrk="1" hangingPunct="1">
              <a:lnSpc>
                <a:spcPct val="90000"/>
              </a:lnSpc>
              <a:defRPr/>
            </a:pPr>
            <a:r>
              <a:rPr lang="en-US" sz="2400" smtClean="0">
                <a:latin typeface="Georgia" pitchFamily="18" charset="0"/>
                <a:cs typeface="Times New Roman" pitchFamily="18" charset="0"/>
              </a:rPr>
              <a:t>from family history.</a:t>
            </a:r>
          </a:p>
          <a:p>
            <a:pPr eaLnBrk="1" hangingPunct="1">
              <a:lnSpc>
                <a:spcPct val="90000"/>
              </a:lnSpc>
              <a:defRPr/>
            </a:pPr>
            <a:r>
              <a:rPr lang="en-US" sz="2800" smtClean="0">
                <a:latin typeface="Georgia" pitchFamily="18" charset="0"/>
                <a:cs typeface="Times New Roman" pitchFamily="18" charset="0"/>
              </a:rPr>
              <a:t>Six- to sixteen-year-old siblings of children with autism show deficits in prosocial behaviors</a:t>
            </a:r>
          </a:p>
          <a:p>
            <a:pPr lvl="1" eaLnBrk="1" hangingPunct="1">
              <a:lnSpc>
                <a:spcPct val="90000"/>
              </a:lnSpc>
              <a:defRPr/>
            </a:pPr>
            <a:r>
              <a:rPr lang="en-US" sz="2400" smtClean="0">
                <a:latin typeface="Georgia" pitchFamily="18" charset="0"/>
                <a:cs typeface="Times New Roman" pitchFamily="18" charset="0"/>
              </a:rPr>
              <a:t>autism-like symptoms</a:t>
            </a:r>
          </a:p>
          <a:p>
            <a:pPr lvl="1" eaLnBrk="1" hangingPunct="1">
              <a:lnSpc>
                <a:spcPct val="90000"/>
              </a:lnSpc>
              <a:defRPr/>
            </a:pPr>
            <a:r>
              <a:rPr lang="en-US" sz="2400" smtClean="0">
                <a:latin typeface="Georgia" pitchFamily="18" charset="0"/>
                <a:cs typeface="Times New Roman" pitchFamily="18" charset="0"/>
              </a:rPr>
              <a:t>deficits in reciprocal social interaction </a:t>
            </a:r>
          </a:p>
          <a:p>
            <a:pPr lvl="4" eaLnBrk="1" hangingPunct="1">
              <a:lnSpc>
                <a:spcPct val="90000"/>
              </a:lnSpc>
              <a:defRPr/>
            </a:pPr>
            <a:r>
              <a:rPr lang="en-US" sz="1800" smtClean="0">
                <a:latin typeface="Georgia" pitchFamily="18" charset="0"/>
                <a:cs typeface="Times New Roman" pitchFamily="18" charset="0"/>
              </a:rPr>
              <a:t>(Constantino &amp; Todd, 2003; Constantino et al., 2003; Hastings, 2003) </a:t>
            </a:r>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Footer Placeholder 3"/>
          <p:cNvSpPr>
            <a:spLocks noGrp="1"/>
          </p:cNvSpPr>
          <p:nvPr>
            <p:ph type="ftr" sz="quarter" idx="11"/>
          </p:nvPr>
        </p:nvSpPr>
        <p:spPr/>
        <p:txBody>
          <a:bodyPr/>
          <a:lstStyle/>
          <a:p>
            <a:pPr>
              <a:defRPr/>
            </a:pPr>
            <a:endParaRPr lang="en-US"/>
          </a:p>
        </p:txBody>
      </p:sp>
      <p:sp>
        <p:nvSpPr>
          <p:cNvPr id="37891" name="AutoShape 2"/>
          <p:cNvSpPr>
            <a:spLocks noChangeAspect="1" noChangeArrowheads="1" noTextEdit="1"/>
          </p:cNvSpPr>
          <p:nvPr/>
        </p:nvSpPr>
        <p:spPr bwMode="auto">
          <a:xfrm>
            <a:off x="457200" y="1752600"/>
            <a:ext cx="8229600" cy="3733800"/>
          </a:xfrm>
          <a:prstGeom prst="rect">
            <a:avLst/>
          </a:prstGeom>
          <a:solidFill>
            <a:srgbClr val="466886"/>
          </a:solidFill>
          <a:ln w="9525" algn="ctr">
            <a:noFill/>
            <a:miter lim="800000"/>
            <a:headEnd/>
            <a:tailEnd/>
          </a:ln>
        </p:spPr>
        <p:txBody>
          <a:bodyPr/>
          <a:lstStyle/>
          <a:p>
            <a:endParaRPr lang="en-US"/>
          </a:p>
        </p:txBody>
      </p:sp>
      <p:cxnSp>
        <p:nvCxnSpPr>
          <p:cNvPr id="37892" name="_s544785"/>
          <p:cNvCxnSpPr>
            <a:cxnSpLocks noChangeShapeType="1"/>
            <a:stCxn id="37902" idx="0"/>
            <a:endCxn id="37897" idx="2"/>
          </p:cNvCxnSpPr>
          <p:nvPr/>
        </p:nvCxnSpPr>
        <p:spPr bwMode="auto">
          <a:xfrm rot="5400000" flipH="1">
            <a:off x="7243762" y="3192463"/>
            <a:ext cx="479425" cy="901700"/>
          </a:xfrm>
          <a:prstGeom prst="bentConnector3">
            <a:avLst>
              <a:gd name="adj1" fmla="val 50000"/>
            </a:avLst>
          </a:prstGeom>
          <a:noFill/>
          <a:ln w="12700">
            <a:solidFill>
              <a:srgbClr val="FFFFFF"/>
            </a:solidFill>
            <a:miter lim="800000"/>
            <a:headEnd/>
            <a:tailEnd/>
          </a:ln>
        </p:spPr>
      </p:cxnSp>
      <p:cxnSp>
        <p:nvCxnSpPr>
          <p:cNvPr id="37893" name="_s544783"/>
          <p:cNvCxnSpPr>
            <a:cxnSpLocks noChangeShapeType="1"/>
            <a:stCxn id="37901" idx="0"/>
            <a:endCxn id="37897" idx="2"/>
          </p:cNvCxnSpPr>
          <p:nvPr/>
        </p:nvCxnSpPr>
        <p:spPr bwMode="auto">
          <a:xfrm rot="-5400000">
            <a:off x="6403181" y="3253582"/>
            <a:ext cx="479425" cy="779462"/>
          </a:xfrm>
          <a:prstGeom prst="bentConnector3">
            <a:avLst>
              <a:gd name="adj1" fmla="val 50000"/>
            </a:avLst>
          </a:prstGeom>
          <a:noFill/>
          <a:ln w="12700">
            <a:solidFill>
              <a:srgbClr val="FFFFFF"/>
            </a:solidFill>
            <a:miter lim="800000"/>
            <a:headEnd/>
            <a:tailEnd/>
          </a:ln>
        </p:spPr>
      </p:cxnSp>
      <p:cxnSp>
        <p:nvCxnSpPr>
          <p:cNvPr id="37894" name="_s544781"/>
          <p:cNvCxnSpPr>
            <a:cxnSpLocks noChangeShapeType="1"/>
            <a:stCxn id="37900" idx="0"/>
            <a:endCxn id="37897" idx="2"/>
          </p:cNvCxnSpPr>
          <p:nvPr/>
        </p:nvCxnSpPr>
        <p:spPr bwMode="auto">
          <a:xfrm rot="-5400000">
            <a:off x="5562600" y="2413000"/>
            <a:ext cx="479425" cy="2460625"/>
          </a:xfrm>
          <a:prstGeom prst="bentConnector3">
            <a:avLst>
              <a:gd name="adj1" fmla="val 50000"/>
            </a:avLst>
          </a:prstGeom>
          <a:noFill/>
          <a:ln w="12700">
            <a:solidFill>
              <a:srgbClr val="FFFFFF"/>
            </a:solidFill>
            <a:miter lim="800000"/>
            <a:headEnd/>
            <a:tailEnd/>
          </a:ln>
        </p:spPr>
      </p:cxnSp>
      <p:cxnSp>
        <p:nvCxnSpPr>
          <p:cNvPr id="37895" name="_s544779"/>
          <p:cNvCxnSpPr>
            <a:cxnSpLocks noChangeShapeType="1"/>
            <a:stCxn id="37899" idx="0"/>
            <a:endCxn id="37897" idx="2"/>
          </p:cNvCxnSpPr>
          <p:nvPr/>
        </p:nvCxnSpPr>
        <p:spPr bwMode="auto">
          <a:xfrm rot="-5400000">
            <a:off x="4722019" y="1572419"/>
            <a:ext cx="479425" cy="4141787"/>
          </a:xfrm>
          <a:prstGeom prst="bentConnector3">
            <a:avLst>
              <a:gd name="adj1" fmla="val 50000"/>
            </a:avLst>
          </a:prstGeom>
          <a:noFill/>
          <a:ln w="12700">
            <a:solidFill>
              <a:srgbClr val="FFFFFF"/>
            </a:solidFill>
            <a:miter lim="800000"/>
            <a:headEnd/>
            <a:tailEnd/>
          </a:ln>
        </p:spPr>
      </p:cxnSp>
      <p:cxnSp>
        <p:nvCxnSpPr>
          <p:cNvPr id="37896" name="_s544777"/>
          <p:cNvCxnSpPr>
            <a:cxnSpLocks noChangeShapeType="1"/>
            <a:stCxn id="37898" idx="0"/>
            <a:endCxn id="37897" idx="2"/>
          </p:cNvCxnSpPr>
          <p:nvPr/>
        </p:nvCxnSpPr>
        <p:spPr bwMode="auto">
          <a:xfrm rot="-5400000">
            <a:off x="3881437" y="731838"/>
            <a:ext cx="479425" cy="5822950"/>
          </a:xfrm>
          <a:prstGeom prst="bentConnector3">
            <a:avLst>
              <a:gd name="adj1" fmla="val 50000"/>
            </a:avLst>
          </a:prstGeom>
          <a:noFill/>
          <a:ln w="12700">
            <a:solidFill>
              <a:srgbClr val="FFFFFF"/>
            </a:solidFill>
            <a:miter lim="800000"/>
            <a:headEnd/>
            <a:tailEnd/>
          </a:ln>
        </p:spPr>
      </p:cxnSp>
      <p:sp>
        <p:nvSpPr>
          <p:cNvPr id="37897" name="_s544775"/>
          <p:cNvSpPr>
            <a:spLocks noChangeArrowheads="1"/>
          </p:cNvSpPr>
          <p:nvPr/>
        </p:nvSpPr>
        <p:spPr bwMode="auto">
          <a:xfrm>
            <a:off x="6140450" y="2374900"/>
            <a:ext cx="1784350" cy="1028700"/>
          </a:xfrm>
          <a:prstGeom prst="rect">
            <a:avLst/>
          </a:prstGeom>
          <a:solidFill>
            <a:srgbClr val="6D9D97"/>
          </a:solidFill>
          <a:ln w="12700">
            <a:solidFill>
              <a:srgbClr val="3B4B5D"/>
            </a:solidFill>
            <a:miter lim="800000"/>
            <a:headEnd/>
            <a:tailEnd/>
          </a:ln>
        </p:spPr>
        <p:txBody>
          <a:bodyPr wrap="none" lIns="35676" tIns="17838" rIns="35676" bIns="17838" anchor="ctr"/>
          <a:lstStyle/>
          <a:p>
            <a:pPr algn="ctr"/>
            <a:r>
              <a:rPr lang="en-US" sz="2400">
                <a:solidFill>
                  <a:srgbClr val="FFFFFF"/>
                </a:solidFill>
              </a:rPr>
              <a:t>Broad </a:t>
            </a:r>
          </a:p>
          <a:p>
            <a:pPr algn="ctr"/>
            <a:r>
              <a:rPr lang="en-US" sz="2400">
                <a:solidFill>
                  <a:srgbClr val="FFFFFF"/>
                </a:solidFill>
              </a:rPr>
              <a:t>Phenotype</a:t>
            </a:r>
            <a:endParaRPr lang="en-US" sz="2400"/>
          </a:p>
        </p:txBody>
      </p:sp>
      <p:sp>
        <p:nvSpPr>
          <p:cNvPr id="37898" name="_s544776"/>
          <p:cNvSpPr>
            <a:spLocks noChangeArrowheads="1"/>
          </p:cNvSpPr>
          <p:nvPr/>
        </p:nvSpPr>
        <p:spPr bwMode="auto">
          <a:xfrm>
            <a:off x="457200" y="3883025"/>
            <a:ext cx="1504950" cy="1241425"/>
          </a:xfrm>
          <a:prstGeom prst="rect">
            <a:avLst/>
          </a:prstGeom>
          <a:solidFill>
            <a:srgbClr val="6D9D97"/>
          </a:solidFill>
          <a:ln w="12700">
            <a:solidFill>
              <a:srgbClr val="3B4B5D"/>
            </a:solidFill>
            <a:miter lim="800000"/>
            <a:headEnd/>
            <a:tailEnd/>
          </a:ln>
        </p:spPr>
        <p:txBody>
          <a:bodyPr wrap="none" lIns="35676" tIns="17838" rIns="35676" bIns="17838" anchor="ctr"/>
          <a:lstStyle/>
          <a:p>
            <a:pPr algn="ctr"/>
            <a:r>
              <a:rPr lang="en-US" sz="2400" b="1">
                <a:solidFill>
                  <a:srgbClr val="FFFFFF"/>
                </a:solidFill>
              </a:rPr>
              <a:t>Autism</a:t>
            </a:r>
            <a:endParaRPr lang="en-US" sz="2400" b="1"/>
          </a:p>
        </p:txBody>
      </p:sp>
      <p:sp>
        <p:nvSpPr>
          <p:cNvPr id="37899" name="_s544778"/>
          <p:cNvSpPr>
            <a:spLocks noChangeArrowheads="1"/>
          </p:cNvSpPr>
          <p:nvPr/>
        </p:nvSpPr>
        <p:spPr bwMode="auto">
          <a:xfrm>
            <a:off x="2138363" y="3883025"/>
            <a:ext cx="1504950" cy="1241425"/>
          </a:xfrm>
          <a:prstGeom prst="rect">
            <a:avLst/>
          </a:prstGeom>
          <a:solidFill>
            <a:srgbClr val="6D9D97"/>
          </a:solidFill>
          <a:ln w="12700" algn="ctr">
            <a:solidFill>
              <a:srgbClr val="3B4B5D"/>
            </a:solidFill>
            <a:miter lim="800000"/>
            <a:headEnd/>
            <a:tailEnd/>
          </a:ln>
        </p:spPr>
        <p:txBody>
          <a:bodyPr wrap="none" lIns="35676" tIns="17838" rIns="35676" bIns="17838" anchor="ctr"/>
          <a:lstStyle/>
          <a:p>
            <a:pPr algn="ctr"/>
            <a:r>
              <a:rPr lang="en-US" sz="2400">
                <a:solidFill>
                  <a:srgbClr val="FFFFFF"/>
                </a:solidFill>
              </a:rPr>
              <a:t>Asperger's</a:t>
            </a:r>
          </a:p>
        </p:txBody>
      </p:sp>
      <p:sp>
        <p:nvSpPr>
          <p:cNvPr id="37900" name="_s544780"/>
          <p:cNvSpPr>
            <a:spLocks noChangeArrowheads="1"/>
          </p:cNvSpPr>
          <p:nvPr/>
        </p:nvSpPr>
        <p:spPr bwMode="auto">
          <a:xfrm>
            <a:off x="3819525" y="3883025"/>
            <a:ext cx="1504950" cy="1241425"/>
          </a:xfrm>
          <a:prstGeom prst="rect">
            <a:avLst/>
          </a:prstGeom>
          <a:solidFill>
            <a:srgbClr val="6D9D97"/>
          </a:solidFill>
          <a:ln w="12700">
            <a:solidFill>
              <a:srgbClr val="3B4B5D"/>
            </a:solidFill>
            <a:miter lim="800000"/>
            <a:headEnd/>
            <a:tailEnd/>
          </a:ln>
        </p:spPr>
        <p:txBody>
          <a:bodyPr wrap="none" lIns="35676" tIns="17838" rIns="35676" bIns="17838" anchor="ctr"/>
          <a:lstStyle/>
          <a:p>
            <a:pPr algn="ctr"/>
            <a:r>
              <a:rPr lang="en-US" sz="2400">
                <a:solidFill>
                  <a:srgbClr val="FFFFFF"/>
                </a:solidFill>
              </a:rPr>
              <a:t>PDD-NOS</a:t>
            </a:r>
          </a:p>
        </p:txBody>
      </p:sp>
      <p:sp>
        <p:nvSpPr>
          <p:cNvPr id="37901" name="_s544782"/>
          <p:cNvSpPr>
            <a:spLocks noChangeArrowheads="1"/>
          </p:cNvSpPr>
          <p:nvPr/>
        </p:nvSpPr>
        <p:spPr bwMode="auto">
          <a:xfrm>
            <a:off x="5500688" y="3883025"/>
            <a:ext cx="1504950" cy="1241425"/>
          </a:xfrm>
          <a:prstGeom prst="rect">
            <a:avLst/>
          </a:prstGeom>
          <a:solidFill>
            <a:srgbClr val="6D9D97"/>
          </a:solidFill>
          <a:ln w="12700">
            <a:solidFill>
              <a:srgbClr val="3B4B5D"/>
            </a:solidFill>
            <a:miter lim="800000"/>
            <a:headEnd/>
            <a:tailEnd/>
          </a:ln>
        </p:spPr>
        <p:txBody>
          <a:bodyPr wrap="none" lIns="35676" tIns="17838" rIns="35676" bIns="17838" anchor="ctr"/>
          <a:lstStyle/>
          <a:p>
            <a:pPr algn="ctr"/>
            <a:r>
              <a:rPr lang="en-US" sz="2400">
                <a:solidFill>
                  <a:srgbClr val="FFFFFF"/>
                </a:solidFill>
              </a:rPr>
              <a:t>Communic.</a:t>
            </a:r>
          </a:p>
          <a:p>
            <a:pPr algn="ctr"/>
            <a:r>
              <a:rPr lang="en-US" sz="2400">
                <a:solidFill>
                  <a:srgbClr val="FFFFFF"/>
                </a:solidFill>
              </a:rPr>
              <a:t>Difficulties</a:t>
            </a:r>
            <a:endParaRPr lang="en-US" sz="2400"/>
          </a:p>
        </p:txBody>
      </p:sp>
      <p:sp>
        <p:nvSpPr>
          <p:cNvPr id="37902" name="_s544784"/>
          <p:cNvSpPr>
            <a:spLocks noChangeArrowheads="1"/>
          </p:cNvSpPr>
          <p:nvPr/>
        </p:nvSpPr>
        <p:spPr bwMode="auto">
          <a:xfrm>
            <a:off x="7181850" y="3883025"/>
            <a:ext cx="1504950" cy="1241425"/>
          </a:xfrm>
          <a:prstGeom prst="rect">
            <a:avLst/>
          </a:prstGeom>
          <a:solidFill>
            <a:srgbClr val="6D9D97"/>
          </a:solidFill>
          <a:ln w="12700">
            <a:solidFill>
              <a:srgbClr val="3B4B5D"/>
            </a:solidFill>
            <a:miter lim="800000"/>
            <a:headEnd/>
            <a:tailEnd/>
          </a:ln>
        </p:spPr>
        <p:txBody>
          <a:bodyPr wrap="none" lIns="35676" tIns="17838" rIns="35676" bIns="17838" anchor="ctr"/>
          <a:lstStyle/>
          <a:p>
            <a:pPr algn="ctr"/>
            <a:r>
              <a:rPr lang="en-US" sz="2400">
                <a:solidFill>
                  <a:srgbClr val="FFFFFF"/>
                </a:solidFill>
              </a:rPr>
              <a:t>???</a:t>
            </a:r>
            <a:endParaRPr lang="en-US" sz="2400"/>
          </a:p>
        </p:txBody>
      </p:sp>
      <p:sp>
        <p:nvSpPr>
          <p:cNvPr id="37903" name="_s544775"/>
          <p:cNvSpPr>
            <a:spLocks noChangeArrowheads="1"/>
          </p:cNvSpPr>
          <p:nvPr/>
        </p:nvSpPr>
        <p:spPr bwMode="auto">
          <a:xfrm>
            <a:off x="1219200" y="2362200"/>
            <a:ext cx="4648200" cy="1066800"/>
          </a:xfrm>
          <a:prstGeom prst="rect">
            <a:avLst/>
          </a:prstGeom>
          <a:solidFill>
            <a:srgbClr val="6D9D97"/>
          </a:solidFill>
          <a:ln w="12700">
            <a:solidFill>
              <a:srgbClr val="3B4B5D"/>
            </a:solidFill>
            <a:miter lim="800000"/>
            <a:headEnd/>
            <a:tailEnd/>
          </a:ln>
        </p:spPr>
        <p:txBody>
          <a:bodyPr wrap="none" lIns="35676" tIns="17838" rIns="35676" bIns="17838" anchor="ctr"/>
          <a:lstStyle/>
          <a:p>
            <a:pPr algn="ctr"/>
            <a:r>
              <a:rPr lang="en-US" sz="2400">
                <a:solidFill>
                  <a:srgbClr val="FFFFFF"/>
                </a:solidFill>
              </a:rPr>
              <a:t>Autism Spectrum Disorders</a:t>
            </a:r>
            <a:endParaRPr lang="en-US" sz="2400"/>
          </a:p>
        </p:txBody>
      </p:sp>
      <p:sp>
        <p:nvSpPr>
          <p:cNvPr id="37904" name="Line 16"/>
          <p:cNvSpPr>
            <a:spLocks noChangeShapeType="1"/>
          </p:cNvSpPr>
          <p:nvPr/>
        </p:nvSpPr>
        <p:spPr bwMode="auto">
          <a:xfrm>
            <a:off x="1447800" y="3429000"/>
            <a:ext cx="0" cy="228600"/>
          </a:xfrm>
          <a:prstGeom prst="line">
            <a:avLst/>
          </a:prstGeom>
          <a:noFill/>
          <a:ln w="9525">
            <a:solidFill>
              <a:schemeClr val="tx1"/>
            </a:solidFill>
            <a:round/>
            <a:headEnd/>
            <a:tailEnd/>
          </a:ln>
        </p:spPr>
        <p:txBody>
          <a:bodyPr/>
          <a:lstStyle/>
          <a:p>
            <a:endParaRPr lang="en-US"/>
          </a:p>
        </p:txBody>
      </p:sp>
      <p:sp>
        <p:nvSpPr>
          <p:cNvPr id="37905" name="Line 17"/>
          <p:cNvSpPr>
            <a:spLocks noChangeShapeType="1"/>
          </p:cNvSpPr>
          <p:nvPr/>
        </p:nvSpPr>
        <p:spPr bwMode="auto">
          <a:xfrm>
            <a:off x="4572000" y="3429000"/>
            <a:ext cx="0" cy="228600"/>
          </a:xfrm>
          <a:prstGeom prst="line">
            <a:avLst/>
          </a:prstGeom>
          <a:noFill/>
          <a:ln w="9525">
            <a:solidFill>
              <a:schemeClr val="tx1"/>
            </a:solidFill>
            <a:round/>
            <a:headEnd/>
            <a:tailEnd/>
          </a:ln>
        </p:spPr>
        <p:txBody>
          <a:bodyPr/>
          <a:lstStyle/>
          <a:p>
            <a:endParaRPr lang="en-US"/>
          </a:p>
        </p:txBody>
      </p:sp>
      <p:sp>
        <p:nvSpPr>
          <p:cNvPr id="37906" name="Line 18"/>
          <p:cNvSpPr>
            <a:spLocks noChangeShapeType="1"/>
          </p:cNvSpPr>
          <p:nvPr/>
        </p:nvSpPr>
        <p:spPr bwMode="auto">
          <a:xfrm>
            <a:off x="2895600" y="3429000"/>
            <a:ext cx="0" cy="228600"/>
          </a:xfrm>
          <a:prstGeom prst="line">
            <a:avLst/>
          </a:prstGeom>
          <a:noFill/>
          <a:ln w="9525">
            <a:solidFill>
              <a:schemeClr val="tx1"/>
            </a:solidFill>
            <a:round/>
            <a:headEnd/>
            <a:tailEnd/>
          </a:ln>
        </p:spPr>
        <p:txBody>
          <a:bodyPr/>
          <a:lstStyle/>
          <a:p>
            <a:endParaRPr lang="en-US"/>
          </a:p>
        </p:txBody>
      </p:sp>
      <p:sp>
        <p:nvSpPr>
          <p:cNvPr id="642067" name="Rectangle 19"/>
          <p:cNvSpPr>
            <a:spLocks noGrp="1" noChangeArrowheads="1"/>
          </p:cNvSpPr>
          <p:nvPr>
            <p:ph type="title"/>
          </p:nvPr>
        </p:nvSpPr>
        <p:spPr/>
        <p:txBody>
          <a:bodyPr/>
          <a:lstStyle/>
          <a:p>
            <a:pPr eaLnBrk="1" hangingPunct="1">
              <a:defRPr/>
            </a:pPr>
            <a:r>
              <a:rPr lang="en-US" sz="3600" dirty="0" smtClean="0"/>
              <a:t>Autism, Autism Spectrum Disorders, and the Broad Autism Phenotype</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Title 3"/>
          <p:cNvSpPr>
            <a:spLocks noGrp="1"/>
          </p:cNvSpPr>
          <p:nvPr>
            <p:ph type="title"/>
          </p:nvPr>
        </p:nvSpPr>
        <p:spPr/>
        <p:txBody>
          <a:bodyPr/>
          <a:lstStyle/>
          <a:p>
            <a:pPr eaLnBrk="1" hangingPunct="1"/>
            <a:r>
              <a:rPr lang="en-US" smtClean="0"/>
              <a:t>Rogers (2009)</a:t>
            </a:r>
          </a:p>
        </p:txBody>
      </p:sp>
      <p:sp>
        <p:nvSpPr>
          <p:cNvPr id="5" name="Content Placeholder 4"/>
          <p:cNvSpPr>
            <a:spLocks noGrp="1"/>
          </p:cNvSpPr>
          <p:nvPr>
            <p:ph idx="1"/>
          </p:nvPr>
        </p:nvSpPr>
        <p:spPr/>
        <p:txBody>
          <a:bodyPr rtlCol="0">
            <a:normAutofit fontScale="77500" lnSpcReduction="20000"/>
          </a:bodyPr>
          <a:lstStyle/>
          <a:p>
            <a:pPr eaLnBrk="1" fontAlgn="auto" hangingPunct="1">
              <a:spcAft>
                <a:spcPts val="0"/>
              </a:spcAft>
              <a:defRPr/>
            </a:pPr>
            <a:r>
              <a:rPr lang="en-US" dirty="0" smtClean="0"/>
              <a:t>Broader Phenotype (a.k.a. BP, BAP)</a:t>
            </a:r>
          </a:p>
          <a:p>
            <a:pPr lvl="1" eaLnBrk="1" fontAlgn="auto" hangingPunct="1">
              <a:spcAft>
                <a:spcPts val="0"/>
              </a:spcAft>
              <a:defRPr/>
            </a:pPr>
            <a:r>
              <a:rPr lang="en-US" dirty="0" smtClean="0"/>
              <a:t>subclinical characteristics of autism</a:t>
            </a:r>
          </a:p>
          <a:p>
            <a:pPr lvl="2" eaLnBrk="1" fontAlgn="auto" hangingPunct="1">
              <a:spcAft>
                <a:spcPts val="0"/>
              </a:spcAft>
              <a:defRPr/>
            </a:pPr>
            <a:r>
              <a:rPr lang="en-US" dirty="0" smtClean="0"/>
              <a:t>"The presence of subclinical characteristics related to social relatedness, pragmatics of communication, and special interests" </a:t>
            </a:r>
          </a:p>
          <a:p>
            <a:pPr lvl="2" eaLnBrk="1" fontAlgn="auto" hangingPunct="1">
              <a:spcAft>
                <a:spcPts val="0"/>
              </a:spcAft>
              <a:defRPr/>
            </a:pPr>
            <a:r>
              <a:rPr lang="en-US" dirty="0" smtClean="0"/>
              <a:t>The definition varies </a:t>
            </a:r>
          </a:p>
          <a:p>
            <a:pPr lvl="3" eaLnBrk="1" fontAlgn="auto" hangingPunct="1">
              <a:spcAft>
                <a:spcPts val="0"/>
              </a:spcAft>
              <a:defRPr/>
            </a:pPr>
            <a:r>
              <a:rPr lang="en-US" dirty="0" smtClean="0"/>
              <a:t>Therefore the results vary</a:t>
            </a:r>
          </a:p>
          <a:p>
            <a:pPr lvl="1" eaLnBrk="1" fontAlgn="auto" hangingPunct="1">
              <a:spcAft>
                <a:spcPts val="0"/>
              </a:spcAft>
              <a:defRPr/>
            </a:pPr>
            <a:r>
              <a:rPr lang="en-US" dirty="0" smtClean="0"/>
              <a:t>ASD vs. High Risk vs. Low Risk</a:t>
            </a:r>
          </a:p>
          <a:p>
            <a:pPr lvl="2" eaLnBrk="1" fontAlgn="auto" hangingPunct="1">
              <a:spcAft>
                <a:spcPts val="0"/>
              </a:spcAft>
              <a:defRPr/>
            </a:pPr>
            <a:r>
              <a:rPr lang="en-US" dirty="0" smtClean="0"/>
              <a:t>Sibling studies and importance of design</a:t>
            </a:r>
          </a:p>
          <a:p>
            <a:pPr lvl="1" eaLnBrk="1" fontAlgn="auto" hangingPunct="1">
              <a:spcAft>
                <a:spcPts val="0"/>
              </a:spcAft>
              <a:defRPr/>
            </a:pPr>
            <a:r>
              <a:rPr lang="en-US" dirty="0" smtClean="0"/>
              <a:t>General pattern of Risk groups</a:t>
            </a:r>
          </a:p>
          <a:p>
            <a:pPr lvl="2" eaLnBrk="1" fontAlgn="auto" hangingPunct="1">
              <a:spcAft>
                <a:spcPts val="0"/>
              </a:spcAft>
              <a:defRPr/>
            </a:pPr>
            <a:r>
              <a:rPr lang="en-US" dirty="0" smtClean="0"/>
              <a:t>High vs. Low risk differences seen at 12 months but not at 6.</a:t>
            </a:r>
          </a:p>
          <a:p>
            <a:pPr eaLnBrk="1" fontAlgn="auto" hangingPunct="1">
              <a:spcAft>
                <a:spcPts val="0"/>
              </a:spcAft>
              <a:defRPr/>
            </a:pPr>
            <a:r>
              <a:rPr lang="en-US" dirty="0" smtClean="0"/>
              <a:t>Areas less related to social/emotional development-</a:t>
            </a:r>
          </a:p>
          <a:p>
            <a:pPr lvl="1" eaLnBrk="1" fontAlgn="auto" hangingPunct="1">
              <a:spcAft>
                <a:spcPts val="0"/>
              </a:spcAft>
              <a:defRPr/>
            </a:pPr>
            <a:r>
              <a:rPr lang="en-US" dirty="0" smtClean="0"/>
              <a:t>Motor delays emerge by 14 months</a:t>
            </a:r>
          </a:p>
          <a:p>
            <a:pPr lvl="1" eaLnBrk="1" fontAlgn="auto" hangingPunct="1">
              <a:spcAft>
                <a:spcPts val="0"/>
              </a:spcAft>
              <a:defRPr/>
            </a:pPr>
            <a:r>
              <a:rPr lang="en-US" dirty="0" smtClean="0"/>
              <a:t>Repetitive movements involving hand and arm behaviors</a:t>
            </a:r>
          </a:p>
          <a:p>
            <a:pPr lvl="1" eaLnBrk="1" fontAlgn="auto" hangingPunct="1">
              <a:spcAft>
                <a:spcPts val="0"/>
              </a:spcAft>
              <a:defRPr/>
            </a:pPr>
            <a:r>
              <a:rPr lang="en-US" dirty="0" smtClean="0"/>
              <a:t>Visual attention differences at around 12 months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3"/>
          <p:cNvSpPr>
            <a:spLocks noGrp="1"/>
          </p:cNvSpPr>
          <p:nvPr>
            <p:ph type="title"/>
          </p:nvPr>
        </p:nvSpPr>
        <p:spPr/>
        <p:txBody>
          <a:bodyPr/>
          <a:lstStyle/>
          <a:p>
            <a:pPr eaLnBrk="1" hangingPunct="1"/>
            <a:r>
              <a:rPr lang="en-US" smtClean="0"/>
              <a:t>Temperament and Social Deficits</a:t>
            </a:r>
          </a:p>
        </p:txBody>
      </p:sp>
      <p:sp>
        <p:nvSpPr>
          <p:cNvPr id="5" name="Content Placeholder 4"/>
          <p:cNvSpPr>
            <a:spLocks noGrp="1"/>
          </p:cNvSpPr>
          <p:nvPr>
            <p:ph idx="1"/>
          </p:nvPr>
        </p:nvSpPr>
        <p:spPr/>
        <p:txBody>
          <a:bodyPr rtlCol="0">
            <a:normAutofit fontScale="85000" lnSpcReduction="20000"/>
          </a:bodyPr>
          <a:lstStyle/>
          <a:p>
            <a:pPr eaLnBrk="1" fontAlgn="auto" hangingPunct="1">
              <a:spcAft>
                <a:spcPts val="0"/>
              </a:spcAft>
              <a:defRPr/>
            </a:pPr>
            <a:r>
              <a:rPr lang="en-US" dirty="0" smtClean="0"/>
              <a:t>Temperament</a:t>
            </a:r>
          </a:p>
          <a:p>
            <a:pPr lvl="1" eaLnBrk="1" fontAlgn="auto" hangingPunct="1">
              <a:spcAft>
                <a:spcPts val="0"/>
              </a:spcAft>
              <a:defRPr/>
            </a:pPr>
            <a:r>
              <a:rPr lang="en-US" dirty="0" smtClean="0"/>
              <a:t>Differences appear to emerge some time after 6 months, do not predate symptom emergence</a:t>
            </a:r>
          </a:p>
          <a:p>
            <a:pPr lvl="2" eaLnBrk="1" fontAlgn="auto" hangingPunct="1">
              <a:spcAft>
                <a:spcPts val="0"/>
              </a:spcAft>
              <a:defRPr/>
            </a:pPr>
            <a:r>
              <a:rPr lang="en-US" dirty="0" err="1" smtClean="0"/>
              <a:t>Zwaigenbaum</a:t>
            </a:r>
            <a:r>
              <a:rPr lang="en-US" dirty="0" smtClean="0"/>
              <a:t> et al., 2005 - Behavioral approach and effortful emotional regulation at 24 months differential at 36</a:t>
            </a:r>
          </a:p>
          <a:p>
            <a:pPr lvl="3" eaLnBrk="1" fontAlgn="auto" hangingPunct="1">
              <a:spcAft>
                <a:spcPts val="0"/>
              </a:spcAft>
              <a:defRPr/>
            </a:pPr>
            <a:r>
              <a:rPr lang="en-US" dirty="0" smtClean="0"/>
              <a:t>not at 6 months</a:t>
            </a:r>
          </a:p>
          <a:p>
            <a:pPr lvl="2" eaLnBrk="1" fontAlgn="auto" hangingPunct="1">
              <a:spcAft>
                <a:spcPts val="0"/>
              </a:spcAft>
              <a:defRPr/>
            </a:pPr>
            <a:r>
              <a:rPr lang="en-US" dirty="0" smtClean="0"/>
              <a:t>According to </a:t>
            </a:r>
            <a:r>
              <a:rPr lang="en-US" dirty="0" err="1" smtClean="0"/>
              <a:t>Toth</a:t>
            </a:r>
            <a:r>
              <a:rPr lang="en-US" dirty="0" smtClean="0"/>
              <a:t> et al. (2007) Only differences in social deficits, no differences in Parent's difficulties.</a:t>
            </a:r>
          </a:p>
          <a:p>
            <a:pPr eaLnBrk="1" fontAlgn="auto" hangingPunct="1">
              <a:spcAft>
                <a:spcPts val="0"/>
              </a:spcAft>
              <a:defRPr/>
            </a:pPr>
            <a:r>
              <a:rPr lang="en-US" dirty="0" smtClean="0"/>
              <a:t>Still Face</a:t>
            </a:r>
          </a:p>
          <a:p>
            <a:pPr lvl="1" eaLnBrk="1" fontAlgn="auto" hangingPunct="1">
              <a:spcAft>
                <a:spcPts val="0"/>
              </a:spcAft>
              <a:defRPr/>
            </a:pPr>
            <a:r>
              <a:rPr lang="en-US" dirty="0" smtClean="0"/>
              <a:t>Varied results (Ibanez, 2008; </a:t>
            </a:r>
            <a:r>
              <a:rPr lang="en-US" dirty="0" err="1" smtClean="0"/>
              <a:t>Merin</a:t>
            </a:r>
            <a:r>
              <a:rPr lang="en-US" dirty="0" smtClean="0"/>
              <a:t>, 2007; </a:t>
            </a:r>
            <a:r>
              <a:rPr lang="en-US" dirty="0" err="1" smtClean="0"/>
              <a:t>Yirmiya</a:t>
            </a:r>
            <a:r>
              <a:rPr lang="en-US" dirty="0" smtClean="0"/>
              <a:t>, 2006)</a:t>
            </a:r>
          </a:p>
          <a:p>
            <a:pPr lvl="2" eaLnBrk="1" fontAlgn="auto" hangingPunct="1">
              <a:spcAft>
                <a:spcPts val="0"/>
              </a:spcAft>
              <a:defRPr/>
            </a:pPr>
            <a:r>
              <a:rPr lang="en-US" dirty="0" smtClean="0"/>
              <a:t>Differences in gaze patterns and neutral affect </a:t>
            </a:r>
          </a:p>
          <a:p>
            <a:pPr lvl="2" eaLnBrk="1" fontAlgn="auto" hangingPunct="1">
              <a:spcAft>
                <a:spcPts val="0"/>
              </a:spcAft>
              <a:defRPr/>
            </a:pPr>
            <a:r>
              <a:rPr lang="en-US" dirty="0" smtClean="0"/>
              <a:t>Predictability of development is mixed</a:t>
            </a:r>
          </a:p>
          <a:p>
            <a:pPr lvl="2" eaLnBrk="1" fontAlgn="auto" hangingPunct="1">
              <a:spcAft>
                <a:spcPts val="0"/>
              </a:spcAft>
              <a:defRPr/>
            </a:pPr>
            <a:r>
              <a:rPr lang="en-US" dirty="0" smtClean="0"/>
              <a:t>Not consistently related in ASD, risk groups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2" name="Title 3"/>
          <p:cNvSpPr>
            <a:spLocks noGrp="1"/>
          </p:cNvSpPr>
          <p:nvPr>
            <p:ph type="title"/>
          </p:nvPr>
        </p:nvSpPr>
        <p:spPr/>
        <p:txBody>
          <a:bodyPr/>
          <a:lstStyle/>
          <a:p>
            <a:pPr eaLnBrk="1" hangingPunct="1"/>
            <a:r>
              <a:rPr lang="en-US" smtClean="0"/>
              <a:t>Gestures and Language</a:t>
            </a:r>
          </a:p>
        </p:txBody>
      </p:sp>
      <p:sp>
        <p:nvSpPr>
          <p:cNvPr id="5" name="Content Placeholder 4"/>
          <p:cNvSpPr>
            <a:spLocks noGrp="1"/>
          </p:cNvSpPr>
          <p:nvPr>
            <p:ph idx="1"/>
          </p:nvPr>
        </p:nvSpPr>
        <p:spPr>
          <a:xfrm>
            <a:off x="457200" y="1600200"/>
            <a:ext cx="8229600" cy="3276600"/>
          </a:xfrm>
        </p:spPr>
        <p:txBody>
          <a:bodyPr rtlCol="0">
            <a:normAutofit fontScale="85000" lnSpcReduction="20000"/>
          </a:bodyPr>
          <a:lstStyle/>
          <a:p>
            <a:pPr eaLnBrk="1" fontAlgn="auto" hangingPunct="1">
              <a:spcAft>
                <a:spcPts val="0"/>
              </a:spcAft>
              <a:defRPr/>
            </a:pPr>
            <a:r>
              <a:rPr lang="en-US" dirty="0" smtClean="0"/>
              <a:t>Delays consistently found at 12 months for those that develop ASD, inconsistent in risk groups. </a:t>
            </a:r>
          </a:p>
          <a:p>
            <a:pPr lvl="1" eaLnBrk="1" fontAlgn="auto" hangingPunct="1">
              <a:spcAft>
                <a:spcPts val="0"/>
              </a:spcAft>
              <a:defRPr/>
            </a:pPr>
            <a:r>
              <a:rPr lang="en-US" dirty="0" err="1" smtClean="0"/>
              <a:t>Toth</a:t>
            </a:r>
            <a:r>
              <a:rPr lang="en-US" dirty="0" smtClean="0"/>
              <a:t> finds RL deficits but affect sharing, joint attention, interaction, conventional gestures unaffected.</a:t>
            </a:r>
          </a:p>
          <a:p>
            <a:pPr lvl="1" eaLnBrk="1" fontAlgn="auto" hangingPunct="1">
              <a:spcAft>
                <a:spcPts val="0"/>
              </a:spcAft>
              <a:defRPr/>
            </a:pPr>
            <a:r>
              <a:rPr lang="en-US" dirty="0" err="1" smtClean="0"/>
              <a:t>Yirmiya</a:t>
            </a:r>
            <a:r>
              <a:rPr lang="en-US" dirty="0" smtClean="0"/>
              <a:t> gives evidence of a profile that eventually corrects by around 3 years in a high risk group</a:t>
            </a:r>
          </a:p>
          <a:p>
            <a:pPr lvl="2" eaLnBrk="1" fontAlgn="auto" hangingPunct="1">
              <a:spcAft>
                <a:spcPts val="0"/>
              </a:spcAft>
              <a:defRPr/>
            </a:pPr>
            <a:r>
              <a:rPr lang="en-US" dirty="0" smtClean="0"/>
              <a:t>Smaller group sizes</a:t>
            </a:r>
          </a:p>
          <a:p>
            <a:pPr lvl="1" eaLnBrk="1" fontAlgn="auto" hangingPunct="1">
              <a:spcAft>
                <a:spcPts val="0"/>
              </a:spcAft>
              <a:defRPr/>
            </a:pPr>
            <a:r>
              <a:rPr lang="en-US" dirty="0" smtClean="0"/>
              <a:t>Some marginal findings in Adult vs. Infant-directed speech.</a:t>
            </a:r>
            <a:br>
              <a:rPr lang="en-US" dirty="0" smtClean="0"/>
            </a:br>
            <a:endParaRPr lang="en-US" dirty="0" smtClean="0"/>
          </a:p>
        </p:txBody>
      </p:sp>
      <p:sp>
        <p:nvSpPr>
          <p:cNvPr id="4" name="Rectangle 3"/>
          <p:cNvSpPr/>
          <p:nvPr/>
        </p:nvSpPr>
        <p:spPr>
          <a:xfrm>
            <a:off x="-3276600" y="2590800"/>
            <a:ext cx="2286000" cy="3970318"/>
          </a:xfrm>
          <a:prstGeom prst="rect">
            <a:avLst/>
          </a:prstGeom>
        </p:spPr>
        <p:txBody>
          <a:bodyPr>
            <a:spAutoFit/>
          </a:bodyPr>
          <a:lstStyle/>
          <a:p>
            <a:pPr marL="742950" lvl="1" indent="-285750" fontAlgn="auto">
              <a:spcBef>
                <a:spcPct val="20000"/>
              </a:spcBef>
              <a:spcAft>
                <a:spcPts val="0"/>
              </a:spcAft>
              <a:buFont typeface="Arial" pitchFamily="34" charset="0"/>
              <a:buChar char="–"/>
              <a:defRPr/>
            </a:pPr>
            <a:r>
              <a:rPr lang="en-US" sz="2800" dirty="0" smtClean="0">
                <a:solidFill>
                  <a:prstClr val="black"/>
                </a:solidFill>
                <a:latin typeface="Calibri"/>
              </a:rPr>
              <a:t>Some marginal findings in Adult vs. Infant-directed speech.</a:t>
            </a:r>
            <a:br>
              <a:rPr lang="en-US" sz="2800" dirty="0" smtClean="0">
                <a:solidFill>
                  <a:prstClr val="black"/>
                </a:solidFill>
                <a:latin typeface="Calibri"/>
              </a:rPr>
            </a:br>
            <a:endParaRPr lang="en-US" sz="2800" dirty="0" smtClean="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Title 3"/>
          <p:cNvSpPr>
            <a:spLocks noGrp="1"/>
          </p:cNvSpPr>
          <p:nvPr>
            <p:ph type="title"/>
          </p:nvPr>
        </p:nvSpPr>
        <p:spPr/>
        <p:txBody>
          <a:bodyPr/>
          <a:lstStyle/>
          <a:p>
            <a:pPr eaLnBrk="1" hangingPunct="1"/>
            <a:r>
              <a:rPr lang="en-US" smtClean="0"/>
              <a:t>Attention and Imitation</a:t>
            </a:r>
          </a:p>
        </p:txBody>
      </p:sp>
      <p:sp>
        <p:nvSpPr>
          <p:cNvPr id="5" name="Content Placeholder 4"/>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t>Response To Name (RTN) </a:t>
            </a:r>
          </a:p>
          <a:p>
            <a:pPr lvl="1" eaLnBrk="1" fontAlgn="auto" hangingPunct="1">
              <a:spcAft>
                <a:spcPts val="0"/>
              </a:spcAft>
              <a:defRPr/>
            </a:pPr>
            <a:r>
              <a:rPr lang="en-US" dirty="0" err="1" smtClean="0"/>
              <a:t>Nadig</a:t>
            </a:r>
            <a:r>
              <a:rPr lang="en-US" dirty="0" smtClean="0"/>
              <a:t> (2007) differences at 12 but not 6</a:t>
            </a:r>
          </a:p>
          <a:p>
            <a:pPr lvl="2" eaLnBrk="1" fontAlgn="auto" hangingPunct="1">
              <a:spcAft>
                <a:spcPts val="0"/>
              </a:spcAft>
              <a:defRPr/>
            </a:pPr>
            <a:r>
              <a:rPr lang="en-US" dirty="0" smtClean="0"/>
              <a:t>Attention shifts a good predictor</a:t>
            </a:r>
          </a:p>
          <a:p>
            <a:pPr eaLnBrk="1" fontAlgn="auto" hangingPunct="1">
              <a:spcAft>
                <a:spcPts val="0"/>
              </a:spcAft>
              <a:defRPr/>
            </a:pPr>
            <a:r>
              <a:rPr lang="en-US" dirty="0" smtClean="0"/>
              <a:t>Response to Joint Attention(RJA)</a:t>
            </a:r>
          </a:p>
          <a:p>
            <a:pPr lvl="1" eaLnBrk="1" fontAlgn="auto" hangingPunct="1">
              <a:spcAft>
                <a:spcPts val="0"/>
              </a:spcAft>
              <a:defRPr/>
            </a:pPr>
            <a:r>
              <a:rPr lang="en-US" dirty="0" smtClean="0"/>
              <a:t>Lower responses predictive of social impairment in the </a:t>
            </a:r>
            <a:r>
              <a:rPr lang="en-US" dirty="0" err="1" smtClean="0"/>
              <a:t>Presmanes</a:t>
            </a:r>
            <a:r>
              <a:rPr lang="en-US" dirty="0" smtClean="0"/>
              <a:t> et al. study</a:t>
            </a:r>
          </a:p>
          <a:p>
            <a:pPr lvl="1" eaLnBrk="1" fontAlgn="auto" hangingPunct="1">
              <a:spcAft>
                <a:spcPts val="0"/>
              </a:spcAft>
              <a:defRPr/>
            </a:pPr>
            <a:r>
              <a:rPr lang="en-US" dirty="0" smtClean="0"/>
              <a:t>Sullivan (2007) risk groups show inconsistency and less improvement depending on severity of delays</a:t>
            </a:r>
          </a:p>
          <a:p>
            <a:pPr eaLnBrk="1" fontAlgn="auto" hangingPunct="1">
              <a:spcAft>
                <a:spcPts val="0"/>
              </a:spcAft>
              <a:defRPr/>
            </a:pPr>
            <a:r>
              <a:rPr lang="en-US" dirty="0" smtClean="0"/>
              <a:t>Imitation</a:t>
            </a:r>
          </a:p>
          <a:p>
            <a:pPr lvl="1" eaLnBrk="1" fontAlgn="auto" hangingPunct="1">
              <a:spcAft>
                <a:spcPts val="0"/>
              </a:spcAft>
              <a:defRPr/>
            </a:pPr>
            <a:r>
              <a:rPr lang="en-US" dirty="0" smtClean="0"/>
              <a:t>At 12 months differentiated in </a:t>
            </a:r>
            <a:r>
              <a:rPr lang="en-US" dirty="0" err="1" smtClean="0"/>
              <a:t>Zwaigenbaum's</a:t>
            </a:r>
            <a:r>
              <a:rPr lang="en-US" dirty="0" smtClean="0"/>
              <a:t> (2005) study and non-object related in </a:t>
            </a:r>
            <a:r>
              <a:rPr lang="en-US" dirty="0" err="1" smtClean="0"/>
              <a:t>Toth's</a:t>
            </a:r>
            <a:r>
              <a:rPr lang="en-US" dirty="0" smtClean="0"/>
              <a:t> (2007)</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t>Developmental Profiles and Key Points</a:t>
            </a:r>
          </a:p>
        </p:txBody>
      </p:sp>
      <p:sp>
        <p:nvSpPr>
          <p:cNvPr id="5" name="Content Placeholder 4"/>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t>Bryson case studies of developmental progression in 9 children who developed ASD</a:t>
            </a:r>
          </a:p>
          <a:p>
            <a:pPr lvl="1" eaLnBrk="1" fontAlgn="auto" hangingPunct="1">
              <a:spcAft>
                <a:spcPts val="0"/>
              </a:spcAft>
              <a:defRPr/>
            </a:pPr>
            <a:r>
              <a:rPr lang="en-US" dirty="0" smtClean="0"/>
              <a:t>Not profound social-affective impairment in the earliest months of life as per </a:t>
            </a:r>
            <a:r>
              <a:rPr lang="en-US" dirty="0" err="1" smtClean="0"/>
              <a:t>Kanner's</a:t>
            </a:r>
            <a:r>
              <a:rPr lang="en-US" dirty="0" smtClean="0"/>
              <a:t> (1943) projection</a:t>
            </a:r>
          </a:p>
          <a:p>
            <a:pPr lvl="1" eaLnBrk="1" fontAlgn="auto" hangingPunct="1">
              <a:spcAft>
                <a:spcPts val="0"/>
              </a:spcAft>
              <a:defRPr/>
            </a:pPr>
            <a:r>
              <a:rPr lang="en-US" dirty="0" smtClean="0"/>
              <a:t>Some flags at 12 months, stronger at 24</a:t>
            </a:r>
          </a:p>
          <a:p>
            <a:pPr eaLnBrk="1" fontAlgn="auto" hangingPunct="1">
              <a:spcAft>
                <a:spcPts val="0"/>
              </a:spcAft>
              <a:defRPr/>
            </a:pPr>
            <a:r>
              <a:rPr lang="en-US" dirty="0" smtClean="0"/>
              <a:t>Take home messages</a:t>
            </a:r>
          </a:p>
          <a:p>
            <a:pPr lvl="1" eaLnBrk="1" fontAlgn="auto" hangingPunct="1">
              <a:spcAft>
                <a:spcPts val="0"/>
              </a:spcAft>
              <a:defRPr/>
            </a:pPr>
            <a:r>
              <a:rPr lang="en-US" dirty="0" smtClean="0"/>
              <a:t>No </a:t>
            </a:r>
            <a:r>
              <a:rPr lang="en-US" dirty="0" err="1" smtClean="0"/>
              <a:t>clearbehavioral</a:t>
            </a:r>
            <a:r>
              <a:rPr lang="en-US" dirty="0" smtClean="0"/>
              <a:t> identifiers at 6 months</a:t>
            </a:r>
          </a:p>
          <a:p>
            <a:pPr lvl="2" eaLnBrk="1" fontAlgn="auto" hangingPunct="1">
              <a:spcAft>
                <a:spcPts val="0"/>
              </a:spcAft>
              <a:defRPr/>
            </a:pPr>
            <a:r>
              <a:rPr lang="en-US" dirty="0" smtClean="0"/>
              <a:t>Biology could be the early marker</a:t>
            </a:r>
          </a:p>
          <a:p>
            <a:pPr lvl="1" eaLnBrk="1" fontAlgn="auto" hangingPunct="1">
              <a:spcAft>
                <a:spcPts val="0"/>
              </a:spcAft>
              <a:defRPr/>
            </a:pPr>
            <a:r>
              <a:rPr lang="en-US" dirty="0" smtClean="0"/>
              <a:t>Variety in the speed and severity of symptoms</a:t>
            </a:r>
          </a:p>
          <a:p>
            <a:pPr lvl="2" eaLnBrk="1" fontAlgn="auto" hangingPunct="1">
              <a:spcAft>
                <a:spcPts val="0"/>
              </a:spcAft>
              <a:defRPr/>
            </a:pPr>
            <a:r>
              <a:rPr lang="en-US" dirty="0" smtClean="0"/>
              <a:t>Flags not as clear cut across development in some studies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6-month FFSF differences</a:t>
            </a:r>
            <a:endParaRPr lang="en-US" dirty="0"/>
          </a:p>
        </p:txBody>
      </p:sp>
      <p:sp>
        <p:nvSpPr>
          <p:cNvPr id="3" name="Content Placeholder 2"/>
          <p:cNvSpPr>
            <a:spLocks noGrp="1"/>
          </p:cNvSpPr>
          <p:nvPr>
            <p:ph idx="1"/>
          </p:nvPr>
        </p:nvSpPr>
        <p:spPr/>
        <p:txBody>
          <a:bodyPr/>
          <a:lstStyle/>
          <a:p>
            <a:endParaRPr lang="en-US"/>
          </a:p>
        </p:txBody>
      </p:sp>
      <p:pic>
        <p:nvPicPr>
          <p:cNvPr id="351234" name="Picture 2"/>
          <p:cNvPicPr>
            <a:picLocks noChangeAspect="1" noChangeArrowheads="1"/>
          </p:cNvPicPr>
          <p:nvPr/>
        </p:nvPicPr>
        <p:blipFill>
          <a:blip r:embed="rId3" cstate="print"/>
          <a:srcRect/>
          <a:stretch>
            <a:fillRect/>
          </a:stretch>
        </p:blipFill>
        <p:spPr bwMode="auto">
          <a:xfrm>
            <a:off x="0" y="1143000"/>
            <a:ext cx="5495925" cy="2419350"/>
          </a:xfrm>
          <a:prstGeom prst="rect">
            <a:avLst/>
          </a:prstGeom>
          <a:noFill/>
          <a:ln w="9525">
            <a:noFill/>
            <a:miter lim="800000"/>
            <a:headEnd/>
            <a:tailEnd/>
          </a:ln>
        </p:spPr>
      </p:pic>
      <p:pic>
        <p:nvPicPr>
          <p:cNvPr id="351235" name="Picture 3"/>
          <p:cNvPicPr>
            <a:picLocks noChangeAspect="1" noChangeArrowheads="1"/>
          </p:cNvPicPr>
          <p:nvPr/>
        </p:nvPicPr>
        <p:blipFill>
          <a:blip r:embed="rId4" cstate="print"/>
          <a:srcRect/>
          <a:stretch>
            <a:fillRect/>
          </a:stretch>
        </p:blipFill>
        <p:spPr bwMode="auto">
          <a:xfrm>
            <a:off x="2543175" y="2924175"/>
            <a:ext cx="6600825" cy="39338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3819E0C-1535-4BE7-82E6-945AF470B7B3}" type="slidenum">
              <a:rPr lang="en-US" smtClean="0"/>
              <a:pPr/>
              <a:t>9</a:t>
            </a:fld>
            <a:endParaRPr lang="en-US" smtClean="0"/>
          </a:p>
        </p:txBody>
      </p:sp>
      <p:sp>
        <p:nvSpPr>
          <p:cNvPr id="45059" name="Rectangle 2"/>
          <p:cNvSpPr>
            <a:spLocks noGrp="1" noChangeArrowheads="1"/>
          </p:cNvSpPr>
          <p:nvPr>
            <p:ph type="title"/>
          </p:nvPr>
        </p:nvSpPr>
        <p:spPr/>
        <p:txBody>
          <a:bodyPr/>
          <a:lstStyle/>
          <a:p>
            <a:pPr>
              <a:defRPr/>
            </a:pPr>
            <a:r>
              <a:rPr lang="en-US" smtClean="0"/>
              <a:t>Coding</a:t>
            </a:r>
          </a:p>
        </p:txBody>
      </p:sp>
      <p:sp>
        <p:nvSpPr>
          <p:cNvPr id="48132" name="Rectangle 3"/>
          <p:cNvSpPr>
            <a:spLocks noGrp="1" noChangeArrowheads="1"/>
          </p:cNvSpPr>
          <p:nvPr>
            <p:ph type="body" idx="1"/>
          </p:nvPr>
        </p:nvSpPr>
        <p:spPr/>
        <p:txBody>
          <a:bodyPr/>
          <a:lstStyle/>
          <a:p>
            <a:pPr>
              <a:lnSpc>
                <a:spcPct val="90000"/>
              </a:lnSpc>
            </a:pPr>
            <a:r>
              <a:rPr lang="en-US" smtClean="0"/>
              <a:t>Infant and mother</a:t>
            </a:r>
          </a:p>
          <a:p>
            <a:pPr lvl="1">
              <a:lnSpc>
                <a:spcPct val="90000"/>
              </a:lnSpc>
            </a:pPr>
            <a:r>
              <a:rPr lang="en-US" smtClean="0"/>
              <a:t>Offers and requests</a:t>
            </a:r>
          </a:p>
          <a:p>
            <a:pPr>
              <a:lnSpc>
                <a:spcPct val="90000"/>
              </a:lnSpc>
            </a:pPr>
            <a:r>
              <a:rPr lang="en-US" smtClean="0"/>
              <a:t>Infant offers and requests only</a:t>
            </a:r>
          </a:p>
          <a:p>
            <a:pPr lvl="1">
              <a:lnSpc>
                <a:spcPct val="90000"/>
              </a:lnSpc>
            </a:pPr>
            <a:r>
              <a:rPr lang="en-US" smtClean="0"/>
              <a:t>Vocalization</a:t>
            </a:r>
          </a:p>
          <a:p>
            <a:pPr lvl="1">
              <a:lnSpc>
                <a:spcPct val="90000"/>
              </a:lnSpc>
            </a:pPr>
            <a:r>
              <a:rPr lang="en-US" smtClean="0"/>
              <a:t>Gaze at mother’s face</a:t>
            </a:r>
          </a:p>
          <a:p>
            <a:pPr lvl="1">
              <a:lnSpc>
                <a:spcPct val="90000"/>
              </a:lnSpc>
            </a:pPr>
            <a:r>
              <a:rPr lang="en-US" smtClean="0"/>
              <a:t>Smile </a:t>
            </a:r>
          </a:p>
          <a:p>
            <a:pPr lvl="2">
              <a:lnSpc>
                <a:spcPct val="90000"/>
              </a:lnSpc>
            </a:pPr>
            <a:r>
              <a:rPr lang="en-US" smtClean="0"/>
              <a:t>During or within 2 seconds of gesture</a:t>
            </a:r>
          </a:p>
          <a:p>
            <a:pPr>
              <a:lnSpc>
                <a:spcPct val="90000"/>
              </a:lnSpc>
            </a:pPr>
            <a:r>
              <a:rPr lang="en-US" smtClean="0"/>
              <a:t>Reliable</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Requesting ASD Deficits</a:t>
            </a:r>
            <a:endParaRPr lang="en-US" dirty="0"/>
          </a:p>
        </p:txBody>
      </p:sp>
      <p:sp>
        <p:nvSpPr>
          <p:cNvPr id="3" name="Content Placeholder 2"/>
          <p:cNvSpPr>
            <a:spLocks noGrp="1"/>
          </p:cNvSpPr>
          <p:nvPr>
            <p:ph idx="1"/>
          </p:nvPr>
        </p:nvSpPr>
        <p:spPr/>
        <p:txBody>
          <a:bodyPr/>
          <a:lstStyle/>
          <a:p>
            <a:endParaRPr lang="en-US"/>
          </a:p>
        </p:txBody>
      </p:sp>
      <p:pic>
        <p:nvPicPr>
          <p:cNvPr id="352259" name="Picture 3"/>
          <p:cNvPicPr>
            <a:picLocks noChangeAspect="1" noChangeArrowheads="1"/>
          </p:cNvPicPr>
          <p:nvPr/>
        </p:nvPicPr>
        <p:blipFill>
          <a:blip r:embed="rId3" cstate="print"/>
          <a:srcRect/>
          <a:stretch>
            <a:fillRect/>
          </a:stretch>
        </p:blipFill>
        <p:spPr bwMode="auto">
          <a:xfrm>
            <a:off x="457200" y="1600200"/>
            <a:ext cx="4121006" cy="4572000"/>
          </a:xfrm>
          <a:prstGeom prst="rect">
            <a:avLst/>
          </a:prstGeom>
          <a:noFill/>
          <a:ln w="9525">
            <a:noFill/>
            <a:miter lim="800000"/>
            <a:headEnd/>
            <a:tailEnd/>
          </a:ln>
        </p:spPr>
      </p:pic>
      <p:pic>
        <p:nvPicPr>
          <p:cNvPr id="352260" name="Picture 4"/>
          <p:cNvPicPr>
            <a:picLocks noChangeAspect="1" noChangeArrowheads="1"/>
          </p:cNvPicPr>
          <p:nvPr/>
        </p:nvPicPr>
        <p:blipFill>
          <a:blip r:embed="rId4" cstate="print"/>
          <a:srcRect/>
          <a:stretch>
            <a:fillRect/>
          </a:stretch>
        </p:blipFill>
        <p:spPr bwMode="auto">
          <a:xfrm>
            <a:off x="4495800" y="1600200"/>
            <a:ext cx="4267200" cy="46101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3282" name="Picture 2"/>
          <p:cNvPicPr>
            <a:picLocks noChangeAspect="1" noChangeArrowheads="1"/>
          </p:cNvPicPr>
          <p:nvPr/>
        </p:nvPicPr>
        <p:blipFill>
          <a:blip r:embed="rId3" cstate="print"/>
          <a:srcRect/>
          <a:stretch>
            <a:fillRect/>
          </a:stretch>
        </p:blipFill>
        <p:spPr bwMode="auto">
          <a:xfrm>
            <a:off x="29368" y="0"/>
            <a:ext cx="4180681" cy="6858000"/>
          </a:xfrm>
          <a:prstGeom prst="rect">
            <a:avLst/>
          </a:prstGeom>
          <a:noFill/>
          <a:ln w="9525">
            <a:noFill/>
            <a:miter lim="800000"/>
            <a:headEnd/>
            <a:tailEnd/>
          </a:ln>
        </p:spPr>
      </p:pic>
      <p:pic>
        <p:nvPicPr>
          <p:cNvPr id="353283" name="Picture 3"/>
          <p:cNvPicPr>
            <a:picLocks noChangeAspect="1" noChangeArrowheads="1"/>
          </p:cNvPicPr>
          <p:nvPr/>
        </p:nvPicPr>
        <p:blipFill>
          <a:blip r:embed="rId4" cstate="print"/>
          <a:srcRect/>
          <a:stretch>
            <a:fillRect/>
          </a:stretch>
        </p:blipFill>
        <p:spPr bwMode="auto">
          <a:xfrm>
            <a:off x="4200525" y="-1"/>
            <a:ext cx="5172075" cy="685800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RJA, IJA, and autism</a:t>
            </a:r>
          </a:p>
        </p:txBody>
      </p:sp>
      <p:sp>
        <p:nvSpPr>
          <p:cNvPr id="120835" name="Rectangle 3"/>
          <p:cNvSpPr>
            <a:spLocks noGrp="1" noChangeArrowheads="1"/>
          </p:cNvSpPr>
          <p:nvPr>
            <p:ph idx="1"/>
          </p:nvPr>
        </p:nvSpPr>
        <p:spPr/>
        <p:txBody>
          <a:bodyPr/>
          <a:lstStyle/>
          <a:p>
            <a:pPr eaLnBrk="1" hangingPunct="1"/>
            <a:r>
              <a:rPr lang="en-US" sz="2800" smtClean="0"/>
              <a:t>The early development of children with autism is  characterized by a robust disturbance of IJA (Mundy et al. 1986; 1990; 1994). </a:t>
            </a:r>
          </a:p>
          <a:p>
            <a:pPr eaLnBrk="1" hangingPunct="1"/>
            <a:r>
              <a:rPr lang="en-US" sz="2800" smtClean="0"/>
              <a:t>Initially RJA is effected, but a disturbance in RJA may remit while an IJA disturbance may be chronic. </a:t>
            </a:r>
          </a:p>
          <a:p>
            <a:pPr eaLnBrk="1" hangingPunct="1"/>
            <a:r>
              <a:rPr lang="en-US" sz="2800" smtClean="0"/>
              <a:t>Individual difference in IJA in the first five years predict social outcomes in children with autism through adolescence (Sigman, April, 1998). </a:t>
            </a:r>
          </a:p>
        </p:txBody>
      </p:sp>
      <p:sp>
        <p:nvSpPr>
          <p:cNvPr id="12083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DDC496A-C5C3-4A7B-B52E-C6D3D4F15E9D}" type="slidenum">
              <a:rPr lang="en-US" smtClean="0"/>
              <a:pPr/>
              <a:t>92</a:t>
            </a:fld>
            <a:endParaRPr lang="en-US" smtClean="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200000"/>
                  </a:schemeClr>
                </a:solidFill>
              </a:rPr>
              <a:t>Feedback process in autism</a:t>
            </a:r>
          </a:p>
        </p:txBody>
      </p:sp>
      <p:sp>
        <p:nvSpPr>
          <p:cNvPr id="121859" name="Rectangle 3"/>
          <p:cNvSpPr>
            <a:spLocks noGrp="1" noChangeArrowheads="1"/>
          </p:cNvSpPr>
          <p:nvPr>
            <p:ph idx="1"/>
          </p:nvPr>
        </p:nvSpPr>
        <p:spPr/>
        <p:txBody>
          <a:bodyPr/>
          <a:lstStyle/>
          <a:p>
            <a:pPr eaLnBrk="1" hangingPunct="1"/>
            <a:r>
              <a:rPr lang="en-US" sz="2800" smtClean="0"/>
              <a:t>In autism, and related disorders, a primary neurological disturbance leads to a robust impairment in the development of IJA by 12-18 months. </a:t>
            </a:r>
          </a:p>
          <a:p>
            <a:pPr eaLnBrk="1" hangingPunct="1"/>
            <a:r>
              <a:rPr lang="en-US" sz="2800" smtClean="0"/>
              <a:t>This impairment in social information seeking  contributes to additional social and social cognitive disturbance in these children </a:t>
            </a:r>
          </a:p>
          <a:p>
            <a:pPr lvl="1" eaLnBrk="1" hangingPunct="1"/>
            <a:r>
              <a:rPr lang="en-US" sz="2400" smtClean="0"/>
              <a:t>(see Mundy &amp; Markus, in press).  </a:t>
            </a:r>
          </a:p>
        </p:txBody>
      </p:sp>
      <p:sp>
        <p:nvSpPr>
          <p:cNvPr id="12186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7D6F0F8-F8A7-4FFF-9200-6ECB822C01E8}" type="slidenum">
              <a:rPr lang="en-US" smtClean="0"/>
              <a:pPr/>
              <a:t>93</a:t>
            </a:fld>
            <a:endParaRPr lang="en-US" smtClean="0"/>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914400" y="76200"/>
            <a:ext cx="7772400" cy="914400"/>
          </a:xfrm>
        </p:spPr>
        <p:txBody>
          <a:bodyPr/>
          <a:lstStyle/>
          <a:p>
            <a:pPr eaLnBrk="1" fontAlgn="auto" hangingPunct="1">
              <a:spcAft>
                <a:spcPts val="0"/>
              </a:spcAft>
              <a:defRPr/>
            </a:pPr>
            <a:r>
              <a:rPr lang="en-US" dirty="0">
                <a:solidFill>
                  <a:schemeClr val="tx2">
                    <a:satMod val="200000"/>
                  </a:schemeClr>
                </a:solidFill>
              </a:rPr>
              <a:t>Feedback process in social risk</a:t>
            </a:r>
          </a:p>
        </p:txBody>
      </p:sp>
      <p:sp>
        <p:nvSpPr>
          <p:cNvPr id="12288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99D6F78-8354-4177-B41E-28F28B88B891}" type="slidenum">
              <a:rPr lang="en-US" smtClean="0"/>
              <a:pPr/>
              <a:t>94</a:t>
            </a:fld>
            <a:endParaRPr lang="en-US" smtClean="0"/>
          </a:p>
        </p:txBody>
      </p:sp>
      <p:pic>
        <p:nvPicPr>
          <p:cNvPr id="122884" name="Picture 5"/>
          <p:cNvPicPr>
            <a:picLocks noChangeAspect="1" noChangeArrowheads="1"/>
          </p:cNvPicPr>
          <p:nvPr/>
        </p:nvPicPr>
        <p:blipFill>
          <a:blip r:embed="rId3" cstate="print"/>
          <a:srcRect/>
          <a:stretch>
            <a:fillRect/>
          </a:stretch>
        </p:blipFill>
        <p:spPr bwMode="auto">
          <a:xfrm>
            <a:off x="685800" y="1371600"/>
            <a:ext cx="8153400" cy="4705350"/>
          </a:xfrm>
          <a:prstGeom prst="rect">
            <a:avLst/>
          </a:prstGeom>
          <a:noFill/>
          <a:ln w="9525">
            <a:noFill/>
            <a:miter lim="800000"/>
            <a:headEnd/>
            <a:tailEnd/>
          </a:ln>
        </p:spPr>
      </p:pic>
      <p:sp>
        <p:nvSpPr>
          <p:cNvPr id="122885" name="Content Placeholder 6"/>
          <p:cNvSpPr>
            <a:spLocks noGrp="1"/>
          </p:cNvSpPr>
          <p:nvPr>
            <p:ph idx="1"/>
          </p:nvPr>
        </p:nvSpPr>
        <p:spPr/>
        <p:txBody>
          <a:bodyPr/>
          <a:lstStyle/>
          <a:p>
            <a:pPr eaLnBrk="1" hangingPunct="1"/>
            <a:endParaRPr lang="en-US" smtClean="0"/>
          </a:p>
        </p:txBody>
      </p:sp>
      <p:sp>
        <p:nvSpPr>
          <p:cNvPr id="122886" name="TextBox 7"/>
          <p:cNvSpPr txBox="1">
            <a:spLocks noChangeArrowheads="1"/>
          </p:cNvSpPr>
          <p:nvPr/>
        </p:nvSpPr>
        <p:spPr bwMode="auto">
          <a:xfrm>
            <a:off x="609600" y="6248400"/>
            <a:ext cx="5334000" cy="584200"/>
          </a:xfrm>
          <a:prstGeom prst="rect">
            <a:avLst/>
          </a:prstGeom>
          <a:noFill/>
          <a:ln w="9525">
            <a:noFill/>
            <a:miter lim="800000"/>
            <a:headEnd/>
            <a:tailEnd/>
          </a:ln>
        </p:spPr>
        <p:txBody>
          <a:bodyPr>
            <a:spAutoFit/>
          </a:bodyPr>
          <a:lstStyle/>
          <a:p>
            <a:pPr eaLnBrk="0" hangingPunct="0"/>
            <a:r>
              <a:rPr lang="en-US"/>
              <a:t>Mundy &amp; Willoughby, 1996</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304800" y="152400"/>
            <a:ext cx="8534400" cy="1295400"/>
          </a:xfrm>
        </p:spPr>
        <p:txBody>
          <a:bodyPr>
            <a:normAutofit fontScale="90000"/>
          </a:bodyPr>
          <a:lstStyle/>
          <a:p>
            <a:pPr eaLnBrk="1" fontAlgn="auto" hangingPunct="1">
              <a:spcAft>
                <a:spcPts val="0"/>
              </a:spcAft>
              <a:defRPr/>
            </a:pPr>
            <a:r>
              <a:rPr lang="en-US" sz="3600" b="1" dirty="0" smtClean="0">
                <a:solidFill>
                  <a:schemeClr val="tx2">
                    <a:satMod val="200000"/>
                  </a:schemeClr>
                </a:solidFill>
              </a:rPr>
              <a:t>ASD-sibs: Early Visual &amp; Joint Attention </a:t>
            </a:r>
            <a:r>
              <a:rPr lang="en-US" sz="3600" b="1" dirty="0">
                <a:solidFill>
                  <a:schemeClr val="tx2">
                    <a:satMod val="200000"/>
                  </a:schemeClr>
                </a:solidFill>
              </a:rPr>
              <a:t>Deficits </a:t>
            </a:r>
            <a:r>
              <a:rPr lang="en-US" sz="3500" dirty="0">
                <a:solidFill>
                  <a:schemeClr val="tx2">
                    <a:satMod val="200000"/>
                  </a:schemeClr>
                </a:solidFill>
                <a:effectLst>
                  <a:outerShdw blurRad="38100" dist="38100" dir="2700000" algn="tl">
                    <a:srgbClr val="000000"/>
                  </a:outerShdw>
                </a:effectLst>
              </a:rPr>
              <a:t/>
            </a:r>
            <a:br>
              <a:rPr lang="en-US" sz="3500" dirty="0">
                <a:solidFill>
                  <a:schemeClr val="tx2">
                    <a:satMod val="200000"/>
                  </a:schemeClr>
                </a:solidFill>
                <a:effectLst>
                  <a:outerShdw blurRad="38100" dist="38100" dir="2700000" algn="tl">
                    <a:srgbClr val="000000"/>
                  </a:outerShdw>
                </a:effectLst>
              </a:rPr>
            </a:br>
            <a:endParaRPr lang="en-US" sz="3500" dirty="0">
              <a:solidFill>
                <a:schemeClr val="tx2">
                  <a:satMod val="200000"/>
                </a:schemeClr>
              </a:solidFill>
              <a:effectLst>
                <a:outerShdw blurRad="38100" dist="38100" dir="2700000" algn="tl">
                  <a:srgbClr val="000000"/>
                </a:outerShdw>
              </a:effectLst>
            </a:endParaRPr>
          </a:p>
        </p:txBody>
      </p:sp>
      <p:sp>
        <p:nvSpPr>
          <p:cNvPr id="25603" name="Rectangle 3"/>
          <p:cNvSpPr>
            <a:spLocks noGrp="1" noChangeArrowheads="1"/>
          </p:cNvSpPr>
          <p:nvPr>
            <p:ph sz="quarter" idx="1"/>
          </p:nvPr>
        </p:nvSpPr>
        <p:spPr>
          <a:xfrm>
            <a:off x="304800" y="1143000"/>
            <a:ext cx="6934200" cy="5257800"/>
          </a:xfrm>
        </p:spPr>
        <p:txBody>
          <a:bodyPr>
            <a:normAutofit fontScale="25000" lnSpcReduction="20000"/>
          </a:bodyPr>
          <a:lstStyle/>
          <a:p>
            <a:pPr marL="320040" indent="-320040" eaLnBrk="1" fontAlgn="auto" hangingPunct="1">
              <a:spcAft>
                <a:spcPts val="0"/>
              </a:spcAft>
              <a:buFont typeface="Wingdings"/>
              <a:buChar char=""/>
              <a:defRPr/>
            </a:pPr>
            <a:endParaRPr lang="en-US" sz="10400" b="1" dirty="0" smtClean="0">
              <a:solidFill>
                <a:schemeClr val="accent1"/>
              </a:solidFill>
            </a:endParaRPr>
          </a:p>
          <a:p>
            <a:pPr marL="320040" indent="-320040" eaLnBrk="1" fontAlgn="auto" hangingPunct="1">
              <a:spcAft>
                <a:spcPts val="0"/>
              </a:spcAft>
              <a:buFont typeface="Wingdings" pitchFamily="2" charset="2"/>
              <a:buChar char="q"/>
              <a:defRPr/>
            </a:pPr>
            <a:r>
              <a:rPr lang="en-US" sz="10400" b="1" dirty="0" smtClean="0">
                <a:solidFill>
                  <a:schemeClr val="tx2"/>
                </a:solidFill>
              </a:rPr>
              <a:t>Infant siblings of children with an ASD (ASD-sibs) are:</a:t>
            </a:r>
          </a:p>
          <a:p>
            <a:pPr marL="320040" indent="-320040" eaLnBrk="1" fontAlgn="auto" hangingPunct="1">
              <a:lnSpc>
                <a:spcPct val="90000"/>
              </a:lnSpc>
              <a:spcAft>
                <a:spcPts val="0"/>
              </a:spcAft>
              <a:buFontTx/>
              <a:buNone/>
              <a:defRPr/>
            </a:pPr>
            <a:r>
              <a:rPr lang="en-US" sz="10400" dirty="0" smtClean="0"/>
              <a:t>	- 3-9% risk of developing an ASD</a:t>
            </a:r>
          </a:p>
          <a:p>
            <a:pPr marL="320040" indent="-320040" eaLnBrk="1" fontAlgn="auto" hangingPunct="1">
              <a:lnSpc>
                <a:spcPct val="90000"/>
              </a:lnSpc>
              <a:spcAft>
                <a:spcPts val="0"/>
              </a:spcAft>
              <a:buFontTx/>
              <a:buNone/>
              <a:defRPr/>
            </a:pPr>
            <a:r>
              <a:rPr lang="en-US" sz="10400" dirty="0" smtClean="0"/>
              <a:t>	- 20% risk of exhibiting deficits indicative of the broader phenotype </a:t>
            </a:r>
            <a:r>
              <a:rPr lang="en-US" sz="4800" dirty="0" smtClean="0"/>
              <a:t>(</a:t>
            </a:r>
            <a:r>
              <a:rPr lang="en-US" sz="4800" dirty="0" err="1" smtClean="0"/>
              <a:t>Gamliel</a:t>
            </a:r>
            <a:r>
              <a:rPr lang="en-US" sz="4800" dirty="0" smtClean="0"/>
              <a:t>, </a:t>
            </a:r>
            <a:r>
              <a:rPr lang="en-US" sz="4800" dirty="0" err="1" smtClean="0"/>
              <a:t>Yirmiya</a:t>
            </a:r>
            <a:r>
              <a:rPr lang="en-US" sz="4800" dirty="0" smtClean="0"/>
              <a:t>, &amp; </a:t>
            </a:r>
            <a:r>
              <a:rPr lang="en-US" sz="4800" dirty="0" err="1" smtClean="0"/>
              <a:t>Sigman</a:t>
            </a:r>
            <a:r>
              <a:rPr lang="en-US" sz="4800" dirty="0" smtClean="0"/>
              <a:t>, 2007; </a:t>
            </a:r>
            <a:r>
              <a:rPr lang="en-US" sz="4800" dirty="0" err="1" smtClean="0"/>
              <a:t>Landa</a:t>
            </a:r>
            <a:r>
              <a:rPr lang="en-US" sz="4800" dirty="0" smtClean="0"/>
              <a:t> &amp; Garrett Mayer, 2006; </a:t>
            </a:r>
            <a:r>
              <a:rPr lang="en-US" sz="4800" dirty="0" err="1" smtClean="0"/>
              <a:t>Zwaigenbaum</a:t>
            </a:r>
            <a:r>
              <a:rPr lang="en-US" sz="4800" dirty="0" smtClean="0"/>
              <a:t> et al., 2005). </a:t>
            </a:r>
          </a:p>
          <a:p>
            <a:pPr marL="320040" indent="-320040" eaLnBrk="1" fontAlgn="auto" hangingPunct="1">
              <a:spcAft>
                <a:spcPts val="0"/>
              </a:spcAft>
              <a:buFont typeface="Wingdings"/>
              <a:buNone/>
              <a:defRPr/>
            </a:pPr>
            <a:endParaRPr lang="en-US" sz="8000" b="1" dirty="0" smtClean="0">
              <a:solidFill>
                <a:schemeClr val="accent1"/>
              </a:solidFill>
            </a:endParaRPr>
          </a:p>
          <a:p>
            <a:pPr marL="320040" indent="-320040" eaLnBrk="1" fontAlgn="auto" hangingPunct="1">
              <a:spcAft>
                <a:spcPts val="0"/>
              </a:spcAft>
              <a:buFont typeface="Wingdings" pitchFamily="2" charset="2"/>
              <a:buChar char="q"/>
              <a:defRPr/>
            </a:pPr>
            <a:r>
              <a:rPr lang="en-US" sz="10400" b="1" dirty="0" smtClean="0">
                <a:solidFill>
                  <a:schemeClr val="tx2"/>
                </a:solidFill>
              </a:rPr>
              <a:t>Compared to infant </a:t>
            </a:r>
            <a:r>
              <a:rPr lang="en-US" sz="10400" b="1" dirty="0">
                <a:solidFill>
                  <a:schemeClr val="tx2"/>
                </a:solidFill>
              </a:rPr>
              <a:t>siblings of TD children (</a:t>
            </a:r>
            <a:r>
              <a:rPr lang="en-US" sz="10400" b="1" dirty="0" smtClean="0">
                <a:solidFill>
                  <a:schemeClr val="tx2"/>
                </a:solidFill>
              </a:rPr>
              <a:t>COMP-sibs), ASD-sibs exhibit: </a:t>
            </a:r>
            <a:endParaRPr lang="en-US" sz="10400" b="1" dirty="0">
              <a:solidFill>
                <a:schemeClr val="tx2"/>
              </a:solidFill>
            </a:endParaRPr>
          </a:p>
          <a:p>
            <a:pPr marL="320040" indent="-320040" eaLnBrk="1" fontAlgn="auto" hangingPunct="1">
              <a:spcAft>
                <a:spcPts val="0"/>
              </a:spcAft>
              <a:buFont typeface="Wingdings"/>
              <a:buNone/>
              <a:defRPr/>
            </a:pPr>
            <a:r>
              <a:rPr lang="en-US" sz="10400" dirty="0">
                <a:effectLst>
                  <a:outerShdw blurRad="38100" dist="38100" dir="2700000" algn="tl">
                    <a:srgbClr val="000000"/>
                  </a:outerShdw>
                </a:effectLst>
              </a:rPr>
              <a:t>	</a:t>
            </a:r>
            <a:r>
              <a:rPr lang="en-US" sz="10400" dirty="0"/>
              <a:t>- </a:t>
            </a:r>
            <a:r>
              <a:rPr lang="en-US" sz="10400" dirty="0" smtClean="0"/>
              <a:t>differences in shifting their visual attention </a:t>
            </a:r>
            <a:r>
              <a:rPr lang="en-US" sz="4800" dirty="0" smtClean="0"/>
              <a:t>(</a:t>
            </a:r>
            <a:r>
              <a:rPr lang="en-US" sz="4800" dirty="0" err="1" smtClean="0"/>
              <a:t>Zwaigenbaum</a:t>
            </a:r>
            <a:r>
              <a:rPr lang="en-US" sz="4800" dirty="0" smtClean="0"/>
              <a:t> et al., 2005; Ibanez et al., 2008).</a:t>
            </a:r>
          </a:p>
          <a:p>
            <a:pPr marL="320040" indent="-320040" eaLnBrk="1" fontAlgn="auto" hangingPunct="1">
              <a:spcAft>
                <a:spcPts val="0"/>
              </a:spcAft>
              <a:buFont typeface="Wingdings"/>
              <a:buNone/>
              <a:defRPr/>
            </a:pPr>
            <a:endParaRPr lang="en-US" sz="8000" b="1" dirty="0" smtClean="0">
              <a:effectLst>
                <a:outerShdw blurRad="38100" dist="38100" dir="2700000" algn="tl">
                  <a:srgbClr val="000000"/>
                </a:outerShdw>
              </a:effectLst>
            </a:endParaRPr>
          </a:p>
          <a:p>
            <a:pPr marL="320040" indent="-320040" eaLnBrk="1" fontAlgn="auto" hangingPunct="1">
              <a:spcAft>
                <a:spcPts val="0"/>
              </a:spcAft>
              <a:buFont typeface="Wingdings"/>
              <a:buNone/>
              <a:defRPr/>
            </a:pPr>
            <a:r>
              <a:rPr lang="en-US" sz="8000" dirty="0" smtClean="0"/>
              <a:t>	</a:t>
            </a:r>
            <a:r>
              <a:rPr lang="en-US" sz="10400" dirty="0" smtClean="0"/>
              <a:t>- impaired IJA </a:t>
            </a:r>
            <a:r>
              <a:rPr lang="en-US" sz="4800" dirty="0" smtClean="0"/>
              <a:t>(Cassel et al., 2007; Goldberg et al., 2005). </a:t>
            </a:r>
          </a:p>
          <a:p>
            <a:pPr marL="320040" indent="-320040" eaLnBrk="1" fontAlgn="auto" hangingPunct="1">
              <a:spcAft>
                <a:spcPts val="0"/>
              </a:spcAft>
              <a:buFont typeface="Wingdings"/>
              <a:buNone/>
              <a:defRPr/>
            </a:pPr>
            <a:endParaRPr lang="en-US" sz="8000" dirty="0" smtClean="0"/>
          </a:p>
          <a:p>
            <a:pPr marL="320040" indent="-320040" eaLnBrk="1" fontAlgn="auto" hangingPunct="1">
              <a:spcAft>
                <a:spcPts val="0"/>
              </a:spcAft>
              <a:buFont typeface="Wingdings"/>
              <a:buNone/>
              <a:defRPr/>
            </a:pPr>
            <a:r>
              <a:rPr lang="en-US" sz="10400" dirty="0" smtClean="0"/>
              <a:t>	-  relationships between joint attention and later ASD classification and language </a:t>
            </a:r>
            <a:r>
              <a:rPr lang="en-US" sz="4800" dirty="0" smtClean="0"/>
              <a:t>(Sullivan et al. ,2007). </a:t>
            </a:r>
          </a:p>
          <a:p>
            <a:pPr marL="320040" indent="-320040" eaLnBrk="1" fontAlgn="auto" hangingPunct="1">
              <a:spcAft>
                <a:spcPts val="0"/>
              </a:spcAft>
              <a:buFont typeface="Wingdings"/>
              <a:buNone/>
              <a:defRPr/>
            </a:pPr>
            <a:endParaRPr lang="en-US" sz="1200" dirty="0" smtClean="0"/>
          </a:p>
          <a:p>
            <a:pPr marL="320040" indent="-320040" eaLnBrk="1" fontAlgn="auto" hangingPunct="1">
              <a:spcAft>
                <a:spcPts val="0"/>
              </a:spcAft>
              <a:buFont typeface="Wingdings"/>
              <a:buNone/>
              <a:defRPr/>
            </a:pPr>
            <a:endParaRPr lang="en-US" sz="1200" dirty="0" smtClean="0"/>
          </a:p>
          <a:p>
            <a:pPr marL="320040" indent="-320040" eaLnBrk="1" fontAlgn="auto" hangingPunct="1">
              <a:spcAft>
                <a:spcPts val="0"/>
              </a:spcAft>
              <a:buFont typeface="Wingdings" pitchFamily="2" charset="2"/>
              <a:buNone/>
              <a:defRPr/>
            </a:pPr>
            <a:endParaRPr lang="en-US" sz="1200" dirty="0"/>
          </a:p>
          <a:p>
            <a:pPr marL="320040" indent="-320040" eaLnBrk="1" fontAlgn="auto" hangingPunct="1">
              <a:spcAft>
                <a:spcPts val="0"/>
              </a:spcAft>
              <a:buFont typeface="Wingdings" pitchFamily="2" charset="2"/>
              <a:buNone/>
              <a:defRPr/>
            </a:pPr>
            <a:r>
              <a:rPr lang="en-US" sz="2400" b="1" dirty="0"/>
              <a:t> </a:t>
            </a:r>
          </a:p>
        </p:txBody>
      </p:sp>
      <p:pic>
        <p:nvPicPr>
          <p:cNvPr id="123908" name="Picture 4"/>
          <p:cNvPicPr>
            <a:picLocks noChangeAspect="1" noChangeArrowheads="1"/>
          </p:cNvPicPr>
          <p:nvPr/>
        </p:nvPicPr>
        <p:blipFill>
          <a:blip r:embed="rId3" cstate="print"/>
          <a:srcRect l="44861" b="1125"/>
          <a:stretch>
            <a:fillRect/>
          </a:stretch>
        </p:blipFill>
        <p:spPr bwMode="auto">
          <a:xfrm>
            <a:off x="7010400" y="304800"/>
            <a:ext cx="2133600" cy="2547938"/>
          </a:xfrm>
          <a:prstGeom prst="rect">
            <a:avLst/>
          </a:prstGeom>
          <a:noFill/>
          <a:ln w="38100" algn="ctr">
            <a:solidFill>
              <a:schemeClr val="accent1"/>
            </a:solidFill>
            <a:miter lim="800000"/>
            <a:headEnd/>
            <a:tailEnd/>
          </a:ln>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a:p>
        </p:txBody>
      </p:sp>
      <p:sp>
        <p:nvSpPr>
          <p:cNvPr id="96259" name="Rectangle 2"/>
          <p:cNvSpPr>
            <a:spLocks noGrp="1" noChangeArrowheads="1"/>
          </p:cNvSpPr>
          <p:nvPr>
            <p:ph type="title"/>
          </p:nvPr>
        </p:nvSpPr>
        <p:spPr/>
        <p:txBody>
          <a:bodyPr/>
          <a:lstStyle/>
          <a:p>
            <a:pPr eaLnBrk="1" hangingPunct="1"/>
            <a:r>
              <a:rPr lang="en-US" smtClean="0">
                <a:solidFill>
                  <a:schemeClr val="tx1"/>
                </a:solidFill>
                <a:effectLst/>
                <a:latin typeface="Times New Roman" pitchFamily="18" charset="0"/>
              </a:rPr>
              <a:t>12-month risk markers </a:t>
            </a:r>
            <a:br>
              <a:rPr lang="en-US" smtClean="0">
                <a:solidFill>
                  <a:schemeClr val="tx1"/>
                </a:solidFill>
                <a:effectLst/>
                <a:latin typeface="Times New Roman" pitchFamily="18" charset="0"/>
              </a:rPr>
            </a:br>
            <a:r>
              <a:rPr lang="en-US" smtClean="0">
                <a:solidFill>
                  <a:schemeClr val="tx1"/>
                </a:solidFill>
                <a:effectLst/>
                <a:latin typeface="Times New Roman" pitchFamily="18" charset="0"/>
              </a:rPr>
              <a:t>for 24 month autism diagnosis </a:t>
            </a:r>
          </a:p>
        </p:txBody>
      </p:sp>
      <p:sp>
        <p:nvSpPr>
          <p:cNvPr id="96260" name="Rectangle 3"/>
          <p:cNvSpPr>
            <a:spLocks noGrp="1" noChangeArrowheads="1"/>
          </p:cNvSpPr>
          <p:nvPr>
            <p:ph type="body" idx="1"/>
          </p:nvPr>
        </p:nvSpPr>
        <p:spPr/>
        <p:txBody>
          <a:bodyPr/>
          <a:lstStyle/>
          <a:p>
            <a:pPr eaLnBrk="1" hangingPunct="1"/>
            <a:r>
              <a:rPr lang="en-US" smtClean="0">
                <a:effectLst/>
                <a:latin typeface="Times New Roman" pitchFamily="18" charset="0"/>
              </a:rPr>
              <a:t>Lower expressive and receptive language, and lower gestural repertoire</a:t>
            </a:r>
          </a:p>
          <a:p>
            <a:pPr eaLnBrk="1" hangingPunct="1"/>
            <a:r>
              <a:rPr lang="en-US" smtClean="0">
                <a:effectLst/>
                <a:latin typeface="Times New Roman" pitchFamily="18" charset="0"/>
              </a:rPr>
              <a:t>Atypical eye contact and visual tracking</a:t>
            </a:r>
          </a:p>
          <a:p>
            <a:pPr lvl="1" eaLnBrk="1" hangingPunct="1"/>
            <a:r>
              <a:rPr lang="en-US" smtClean="0">
                <a:effectLst/>
                <a:latin typeface="Times New Roman" pitchFamily="18" charset="0"/>
              </a:rPr>
              <a:t>difficulty disengaging visual attention from nonsocial stimulus</a:t>
            </a:r>
          </a:p>
          <a:p>
            <a:pPr eaLnBrk="1" hangingPunct="1"/>
            <a:r>
              <a:rPr lang="en-US" smtClean="0">
                <a:effectLst/>
                <a:latin typeface="Times New Roman" pitchFamily="18" charset="0"/>
              </a:rPr>
              <a:t>Difficulty orienting to name, imitating, social smiling</a:t>
            </a:r>
          </a:p>
          <a:p>
            <a:pPr lvl="1" eaLnBrk="1" hangingPunct="1"/>
            <a:r>
              <a:rPr lang="en-US" smtClean="0">
                <a:effectLst/>
                <a:latin typeface="Times New Roman" pitchFamily="18" charset="0"/>
              </a:rPr>
              <a:t>Reactivity and sensory-oriented behaviors</a:t>
            </a:r>
          </a:p>
          <a:p>
            <a:pPr lvl="4" eaLnBrk="1" hangingPunct="1"/>
            <a:r>
              <a:rPr lang="en-US" smtClean="0">
                <a:effectLst/>
              </a:rPr>
              <a:t>Zweigenbaum et al., 2005</a:t>
            </a:r>
          </a:p>
          <a:p>
            <a:pPr eaLnBrk="1" hangingPunct="1"/>
            <a:endParaRPr lang="en-US" smtClean="0">
              <a:solidFill>
                <a:srgbClr val="000000"/>
              </a:solidFill>
              <a:effectLst/>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z="4000" smtClean="0">
                <a:effectLst/>
              </a:rPr>
              <a:t>ASD &amp; DD vs. DD Red Flags </a:t>
            </a:r>
            <a:br>
              <a:rPr lang="en-US" sz="4000" smtClean="0">
                <a:effectLst/>
              </a:rPr>
            </a:br>
            <a:r>
              <a:rPr lang="en-US" sz="4000" smtClean="0">
                <a:effectLst/>
              </a:rPr>
              <a:t>(suspect a developmental delay)</a:t>
            </a:r>
          </a:p>
        </p:txBody>
      </p:sp>
      <p:sp>
        <p:nvSpPr>
          <p:cNvPr id="519171" name="Rectangle 3"/>
          <p:cNvSpPr>
            <a:spLocks noGrp="1" noChangeArrowheads="1"/>
          </p:cNvSpPr>
          <p:nvPr>
            <p:ph type="body" idx="1"/>
          </p:nvPr>
        </p:nvSpPr>
        <p:spPr/>
        <p:txBody>
          <a:bodyPr/>
          <a:lstStyle/>
          <a:p>
            <a:pPr eaLnBrk="1" hangingPunct="1">
              <a:lnSpc>
                <a:spcPct val="80000"/>
              </a:lnSpc>
              <a:buFont typeface="Wingdings" pitchFamily="2" charset="2"/>
              <a:buNone/>
              <a:defRPr/>
            </a:pPr>
            <a:endParaRPr lang="en-US" dirty="0" smtClean="0">
              <a:effectLst/>
            </a:endParaRPr>
          </a:p>
          <a:p>
            <a:pPr eaLnBrk="1" hangingPunct="1">
              <a:lnSpc>
                <a:spcPct val="80000"/>
              </a:lnSpc>
              <a:buFont typeface="Wingdings" pitchFamily="2" charset="2"/>
              <a:buNone/>
              <a:defRPr/>
            </a:pPr>
            <a:endParaRPr lang="en-US" dirty="0" smtClean="0">
              <a:effectLst/>
            </a:endParaRPr>
          </a:p>
          <a:p>
            <a:pPr eaLnBrk="1" hangingPunct="1">
              <a:lnSpc>
                <a:spcPct val="80000"/>
              </a:lnSpc>
              <a:buFont typeface="Wingdings" pitchFamily="2" charset="2"/>
              <a:buNone/>
              <a:defRPr/>
            </a:pPr>
            <a:r>
              <a:rPr lang="en-US" dirty="0" smtClean="0">
                <a:effectLst/>
              </a:rPr>
              <a:t>(1) lack of response to contextual cues; </a:t>
            </a:r>
          </a:p>
          <a:p>
            <a:pPr eaLnBrk="1" hangingPunct="1">
              <a:lnSpc>
                <a:spcPct val="80000"/>
              </a:lnSpc>
              <a:buFont typeface="Wingdings" pitchFamily="2" charset="2"/>
              <a:buNone/>
              <a:defRPr/>
            </a:pPr>
            <a:r>
              <a:rPr lang="en-US" dirty="0" smtClean="0">
                <a:effectLst/>
              </a:rPr>
              <a:t>(2) lack of pointing; </a:t>
            </a:r>
          </a:p>
          <a:p>
            <a:pPr eaLnBrk="1" hangingPunct="1">
              <a:lnSpc>
                <a:spcPct val="80000"/>
              </a:lnSpc>
              <a:buFont typeface="Wingdings" pitchFamily="2" charset="2"/>
              <a:buNone/>
              <a:defRPr/>
            </a:pPr>
            <a:r>
              <a:rPr lang="en-US" dirty="0" smtClean="0">
                <a:effectLst/>
              </a:rPr>
              <a:t>(3) lack of vocalizations with consonants; </a:t>
            </a:r>
          </a:p>
          <a:p>
            <a:pPr eaLnBrk="1" hangingPunct="1">
              <a:lnSpc>
                <a:spcPct val="80000"/>
              </a:lnSpc>
              <a:buFont typeface="Wingdings" pitchFamily="2" charset="2"/>
              <a:buNone/>
              <a:defRPr/>
            </a:pPr>
            <a:r>
              <a:rPr lang="en-US" dirty="0" smtClean="0">
                <a:effectLst/>
              </a:rPr>
              <a:t>(4) lack of playing with a variety of toys conventionally.</a:t>
            </a:r>
          </a:p>
          <a:p>
            <a:pPr lvl="1" eaLnBrk="1" hangingPunct="1">
              <a:lnSpc>
                <a:spcPct val="80000"/>
              </a:lnSpc>
              <a:defRPr/>
            </a:pPr>
            <a:endParaRPr lang="en-US" dirty="0" smtClean="0">
              <a:effectLst/>
            </a:endParaRPr>
          </a:p>
          <a:p>
            <a:pPr lvl="1" eaLnBrk="1" hangingPunct="1">
              <a:lnSpc>
                <a:spcPct val="80000"/>
              </a:lnSpc>
              <a:defRPr/>
            </a:pPr>
            <a:r>
              <a:rPr lang="en-US" sz="1600" dirty="0" smtClean="0">
                <a:effectLst/>
              </a:rPr>
              <a:t>Best estimate diagnosis under 24 months of age using the Systematic Observation of Red Flags (SORF) for Autism Spectrum Disorders in Young Children </a:t>
            </a:r>
          </a:p>
          <a:p>
            <a:pPr lvl="2" eaLnBrk="1" hangingPunct="1">
              <a:lnSpc>
                <a:spcPct val="80000"/>
              </a:lnSpc>
              <a:defRPr/>
            </a:pPr>
            <a:r>
              <a:rPr lang="en-US" sz="900" dirty="0" err="1" smtClean="0"/>
              <a:t>Wetherby</a:t>
            </a:r>
            <a:r>
              <a:rPr lang="en-US" sz="900" dirty="0" smtClean="0"/>
              <a:t>, A. M., Woods, J., Allen, L., Cleary, J., Dickinson, H., &amp; Lord, C. (2004). Early Indicators of Autism Spectrum Disorders in the Second Year of Life. </a:t>
            </a:r>
            <a:r>
              <a:rPr lang="en-US" sz="900" i="1" dirty="0" smtClean="0"/>
              <a:t>Journal of Autism and Developmental Disorders, 34</a:t>
            </a:r>
            <a:r>
              <a:rPr lang="en-US" sz="900" dirty="0" smtClean="0"/>
              <a:t>(5), 473-493.</a:t>
            </a:r>
          </a:p>
          <a:p>
            <a:pPr eaLnBrk="1" hangingPunct="1">
              <a:lnSpc>
                <a:spcPct val="80000"/>
              </a:lnSpc>
              <a:defRPr/>
            </a:pPr>
            <a:endParaRPr lang="en-US" sz="1200" dirty="0" smtClean="0"/>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z="4000" smtClean="0">
                <a:effectLst/>
              </a:rPr>
              <a:t>ASD vs. DD &amp; TD Red Flags </a:t>
            </a:r>
            <a:br>
              <a:rPr lang="en-US" sz="4000" smtClean="0">
                <a:effectLst/>
              </a:rPr>
            </a:br>
            <a:r>
              <a:rPr lang="en-US" sz="4000" smtClean="0">
                <a:effectLst/>
              </a:rPr>
              <a:t>Suspect an ASD</a:t>
            </a:r>
          </a:p>
        </p:txBody>
      </p:sp>
      <p:sp>
        <p:nvSpPr>
          <p:cNvPr id="450563" name="Rectangle 3"/>
          <p:cNvSpPr>
            <a:spLocks noGrp="1" noChangeArrowheads="1"/>
          </p:cNvSpPr>
          <p:nvPr>
            <p:ph type="body" sz="half" idx="1"/>
          </p:nvPr>
        </p:nvSpPr>
        <p:spPr>
          <a:xfrm>
            <a:off x="457200" y="1600200"/>
            <a:ext cx="8229600" cy="4525963"/>
          </a:xfrm>
        </p:spPr>
        <p:txBody>
          <a:bodyPr/>
          <a:lstStyle/>
          <a:p>
            <a:pPr eaLnBrk="1" hangingPunct="1">
              <a:lnSpc>
                <a:spcPct val="80000"/>
              </a:lnSpc>
              <a:defRPr/>
            </a:pPr>
            <a:r>
              <a:rPr lang="en-US" sz="2800" dirty="0" smtClean="0">
                <a:effectLst/>
              </a:rPr>
              <a:t>Social interaction deficits</a:t>
            </a:r>
          </a:p>
          <a:p>
            <a:pPr lvl="1" eaLnBrk="1" hangingPunct="1">
              <a:lnSpc>
                <a:spcPct val="80000"/>
              </a:lnSpc>
              <a:defRPr/>
            </a:pPr>
            <a:r>
              <a:rPr lang="en-US" sz="2000" dirty="0" smtClean="0">
                <a:effectLst/>
              </a:rPr>
              <a:t>appropriate gaze; </a:t>
            </a:r>
          </a:p>
          <a:p>
            <a:pPr lvl="1" eaLnBrk="1" hangingPunct="1">
              <a:lnSpc>
                <a:spcPct val="80000"/>
              </a:lnSpc>
              <a:defRPr/>
            </a:pPr>
            <a:r>
              <a:rPr lang="en-US" sz="2000" dirty="0" smtClean="0">
                <a:effectLst/>
              </a:rPr>
              <a:t>warm, joyful expressions with gaze; </a:t>
            </a:r>
          </a:p>
          <a:p>
            <a:pPr lvl="1" eaLnBrk="1" hangingPunct="1">
              <a:lnSpc>
                <a:spcPct val="80000"/>
              </a:lnSpc>
              <a:defRPr/>
            </a:pPr>
            <a:r>
              <a:rPr lang="en-US" sz="2000" dirty="0" smtClean="0">
                <a:effectLst/>
              </a:rPr>
              <a:t>sharing enjoyment or interest; </a:t>
            </a:r>
          </a:p>
          <a:p>
            <a:pPr lvl="1" eaLnBrk="1" hangingPunct="1">
              <a:lnSpc>
                <a:spcPct val="80000"/>
              </a:lnSpc>
              <a:defRPr/>
            </a:pPr>
            <a:r>
              <a:rPr lang="en-US" sz="2000" dirty="0" smtClean="0">
                <a:effectLst/>
              </a:rPr>
              <a:t>response to name; </a:t>
            </a:r>
          </a:p>
          <a:p>
            <a:pPr eaLnBrk="1" hangingPunct="1">
              <a:lnSpc>
                <a:spcPct val="80000"/>
              </a:lnSpc>
              <a:defRPr/>
            </a:pPr>
            <a:r>
              <a:rPr lang="en-US" sz="2800" dirty="0" smtClean="0">
                <a:effectLst/>
              </a:rPr>
              <a:t>Communication deficits</a:t>
            </a:r>
          </a:p>
          <a:p>
            <a:pPr lvl="1" eaLnBrk="1" hangingPunct="1">
              <a:lnSpc>
                <a:spcPct val="80000"/>
              </a:lnSpc>
              <a:defRPr/>
            </a:pPr>
            <a:r>
              <a:rPr lang="en-US" sz="2000" dirty="0" smtClean="0">
                <a:effectLst/>
              </a:rPr>
              <a:t>coordination of gaze, expression, gesture, and vocalization; </a:t>
            </a:r>
          </a:p>
          <a:p>
            <a:pPr lvl="1" eaLnBrk="1" hangingPunct="1">
              <a:lnSpc>
                <a:spcPct val="80000"/>
              </a:lnSpc>
              <a:defRPr/>
            </a:pPr>
            <a:r>
              <a:rPr lang="en-US" sz="2000" dirty="0" smtClean="0">
                <a:effectLst/>
              </a:rPr>
              <a:t>showing; </a:t>
            </a:r>
          </a:p>
          <a:p>
            <a:pPr lvl="1" eaLnBrk="1" hangingPunct="1">
              <a:lnSpc>
                <a:spcPct val="80000"/>
              </a:lnSpc>
              <a:defRPr/>
            </a:pPr>
            <a:r>
              <a:rPr lang="en-US" sz="2000" dirty="0" smtClean="0">
                <a:effectLst/>
              </a:rPr>
              <a:t>unusual prosody;</a:t>
            </a:r>
          </a:p>
          <a:p>
            <a:pPr eaLnBrk="1" hangingPunct="1">
              <a:lnSpc>
                <a:spcPct val="80000"/>
              </a:lnSpc>
              <a:defRPr/>
            </a:pPr>
            <a:r>
              <a:rPr lang="en-US" sz="2800" dirty="0" smtClean="0">
                <a:effectLst/>
              </a:rPr>
              <a:t>Repetitive behaviors </a:t>
            </a:r>
          </a:p>
          <a:p>
            <a:pPr lvl="1" eaLnBrk="1" hangingPunct="1">
              <a:lnSpc>
                <a:spcPct val="80000"/>
              </a:lnSpc>
              <a:defRPr/>
            </a:pPr>
            <a:r>
              <a:rPr lang="en-US" sz="2000" dirty="0" smtClean="0">
                <a:effectLst/>
              </a:rPr>
              <a:t>repetitive movements or posturing of body/arms/hands</a:t>
            </a:r>
          </a:p>
          <a:p>
            <a:pPr lvl="1" eaLnBrk="1" hangingPunct="1">
              <a:lnSpc>
                <a:spcPct val="80000"/>
              </a:lnSpc>
              <a:defRPr/>
            </a:pPr>
            <a:r>
              <a:rPr lang="en-US" sz="2000" dirty="0" smtClean="0">
                <a:effectLst/>
              </a:rPr>
              <a:t>repetitive movements with objects.</a:t>
            </a:r>
            <a:r>
              <a:rPr lang="en-US" sz="1200" dirty="0" smtClean="0">
                <a:effectLst/>
              </a:rPr>
              <a:t> </a:t>
            </a:r>
          </a:p>
          <a:p>
            <a:pPr lvl="2" eaLnBrk="1" hangingPunct="1">
              <a:lnSpc>
                <a:spcPct val="80000"/>
              </a:lnSpc>
              <a:defRPr/>
            </a:pPr>
            <a:r>
              <a:rPr lang="en-US" sz="800" dirty="0" smtClean="0"/>
              <a:t>Best estimate diagnosis under 24 months of age using the Systematic Observation of Red Flags (SORF) for Autism Spectrum Disorders in Young Children .</a:t>
            </a:r>
          </a:p>
          <a:p>
            <a:pPr lvl="2" eaLnBrk="1" hangingPunct="1">
              <a:lnSpc>
                <a:spcPct val="80000"/>
              </a:lnSpc>
              <a:defRPr/>
            </a:pPr>
            <a:r>
              <a:rPr lang="en-US" sz="800" dirty="0" err="1" smtClean="0"/>
              <a:t>Wetherby</a:t>
            </a:r>
            <a:r>
              <a:rPr lang="en-US" sz="800" dirty="0" smtClean="0"/>
              <a:t>, A. M., Woods, J., Allen, L., Cleary, J., Dickinson, H., &amp; Lord, C. (2004). Early Indicators of Autism Spectrum Disorders in the Second Year of Life. Journal of Autism and Developmental Disorders, 34(5), 473-493.</a:t>
            </a:r>
          </a:p>
          <a:p>
            <a:pPr eaLnBrk="1" hangingPunct="1">
              <a:lnSpc>
                <a:spcPct val="80000"/>
              </a:lnSpc>
              <a:defRPr/>
            </a:pPr>
            <a:endParaRPr lang="en-US" sz="1000" dirty="0" smtClean="0"/>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3"/>
          <p:cNvSpPr>
            <a:spLocks noGrp="1"/>
          </p:cNvSpPr>
          <p:nvPr>
            <p:ph type="title"/>
          </p:nvPr>
        </p:nvSpPr>
        <p:spPr>
          <a:xfrm>
            <a:off x="457200" y="274638"/>
            <a:ext cx="8229600" cy="868362"/>
          </a:xfrm>
        </p:spPr>
        <p:txBody>
          <a:bodyPr/>
          <a:lstStyle/>
          <a:p>
            <a:pPr eaLnBrk="1" hangingPunct="1"/>
            <a:r>
              <a:rPr lang="en-US" sz="2800" smtClean="0"/>
              <a:t>Early behavioral intervention, brain plasticity, and the prevention of autism spectrum disorder</a:t>
            </a:r>
            <a:br>
              <a:rPr lang="en-US" sz="2800" smtClean="0"/>
            </a:br>
            <a:r>
              <a:rPr lang="en-US" sz="2000" smtClean="0"/>
              <a:t>Geraldine Dawson</a:t>
            </a:r>
          </a:p>
        </p:txBody>
      </p:sp>
      <p:sp>
        <p:nvSpPr>
          <p:cNvPr id="5" name="Content Placeholder 4"/>
          <p:cNvSpPr>
            <a:spLocks noGrp="1"/>
          </p:cNvSpPr>
          <p:nvPr>
            <p:ph idx="1"/>
          </p:nvPr>
        </p:nvSpPr>
        <p:spPr>
          <a:xfrm>
            <a:off x="457200" y="1371600"/>
            <a:ext cx="8229600" cy="5486400"/>
          </a:xfrm>
        </p:spPr>
        <p:txBody>
          <a:bodyPr>
            <a:normAutofit lnSpcReduction="10000"/>
          </a:bodyPr>
          <a:lstStyle/>
          <a:p>
            <a:pPr marL="274320" indent="-274320" eaLnBrk="1" fontAlgn="auto" hangingPunct="1">
              <a:spcAft>
                <a:spcPts val="0"/>
              </a:spcAft>
              <a:buClr>
                <a:schemeClr val="accent3"/>
              </a:buClr>
              <a:buFont typeface="Wingdings 2"/>
              <a:buNone/>
              <a:defRPr/>
            </a:pPr>
            <a:r>
              <a:rPr lang="en-US" sz="2000" u="sng" dirty="0" smtClean="0"/>
              <a:t>Risk Indices in Autism Spectrum Disorder (ASD)</a:t>
            </a:r>
          </a:p>
          <a:p>
            <a:pPr marL="274320" indent="-274320" eaLnBrk="1" fontAlgn="auto" hangingPunct="1">
              <a:spcAft>
                <a:spcPts val="0"/>
              </a:spcAft>
              <a:buClr>
                <a:schemeClr val="accent3"/>
              </a:buClr>
              <a:buFont typeface="Wingdings 2"/>
              <a:buChar char=""/>
              <a:defRPr/>
            </a:pPr>
            <a:r>
              <a:rPr lang="en-US" sz="2000" dirty="0" smtClean="0"/>
              <a:t>Genetic:</a:t>
            </a:r>
          </a:p>
          <a:p>
            <a:pPr marL="640080" lvl="1" indent="-246888" eaLnBrk="1" fontAlgn="auto" hangingPunct="1">
              <a:spcAft>
                <a:spcPts val="0"/>
              </a:spcAft>
              <a:buFont typeface="Wingdings 2"/>
              <a:buChar char=""/>
              <a:defRPr/>
            </a:pPr>
            <a:r>
              <a:rPr lang="en-US" sz="1600" dirty="0" smtClean="0"/>
              <a:t>EN – 2 gene plays a role in cerebellar development </a:t>
            </a:r>
          </a:p>
          <a:p>
            <a:pPr marL="640080" lvl="1" indent="-246888" eaLnBrk="1" fontAlgn="auto" hangingPunct="1">
              <a:spcAft>
                <a:spcPts val="0"/>
              </a:spcAft>
              <a:buFont typeface="Wingdings 2"/>
              <a:buChar char=""/>
              <a:defRPr/>
            </a:pPr>
            <a:r>
              <a:rPr lang="en-US" sz="1600" dirty="0" smtClean="0"/>
              <a:t>Elevated levels of platelet serotonin (</a:t>
            </a:r>
            <a:r>
              <a:rPr lang="en-US" sz="1700" dirty="0" smtClean="0"/>
              <a:t>5-HT)</a:t>
            </a:r>
          </a:p>
          <a:p>
            <a:pPr marL="640080" lvl="1" indent="-246888" eaLnBrk="1" fontAlgn="auto" hangingPunct="1">
              <a:spcAft>
                <a:spcPts val="0"/>
              </a:spcAft>
              <a:buFont typeface="Wingdings 2"/>
              <a:buChar char=""/>
              <a:defRPr/>
            </a:pPr>
            <a:r>
              <a:rPr lang="en-US" sz="1600" dirty="0" smtClean="0"/>
              <a:t>Disruption of synaptic plasticity</a:t>
            </a:r>
          </a:p>
          <a:p>
            <a:pPr marL="274320" indent="-274320" eaLnBrk="1" fontAlgn="auto" hangingPunct="1">
              <a:spcAft>
                <a:spcPts val="0"/>
              </a:spcAft>
              <a:buClr>
                <a:schemeClr val="accent3"/>
              </a:buClr>
              <a:buFont typeface="Wingdings 2"/>
              <a:buChar char=""/>
              <a:defRPr/>
            </a:pPr>
            <a:r>
              <a:rPr lang="en-US" sz="2000" dirty="0" smtClean="0"/>
              <a:t>Environmental:</a:t>
            </a:r>
          </a:p>
          <a:p>
            <a:pPr marL="640080" lvl="1" indent="-246888" eaLnBrk="1" fontAlgn="auto" hangingPunct="1">
              <a:spcAft>
                <a:spcPts val="0"/>
              </a:spcAft>
              <a:buFont typeface="Wingdings 2"/>
              <a:buChar char=""/>
              <a:defRPr/>
            </a:pPr>
            <a:r>
              <a:rPr lang="en-US" sz="1600" dirty="0" smtClean="0"/>
              <a:t>Toxins, viruses, exposure to sex hormones, Interaction of genes with each other and environment</a:t>
            </a:r>
          </a:p>
          <a:p>
            <a:pPr marL="274320" indent="-274320" eaLnBrk="1" fontAlgn="auto" hangingPunct="1">
              <a:spcAft>
                <a:spcPts val="0"/>
              </a:spcAft>
              <a:buClr>
                <a:schemeClr val="accent3"/>
              </a:buClr>
              <a:buFont typeface="Wingdings 2"/>
              <a:buChar char=""/>
              <a:defRPr/>
            </a:pPr>
            <a:r>
              <a:rPr lang="en-US" sz="2000" dirty="0" smtClean="0"/>
              <a:t>Behavioral:</a:t>
            </a:r>
          </a:p>
          <a:p>
            <a:pPr marL="640080" lvl="1" indent="-246888" eaLnBrk="1" fontAlgn="auto" hangingPunct="1">
              <a:spcAft>
                <a:spcPts val="0"/>
              </a:spcAft>
              <a:buFont typeface="Wingdings 2"/>
              <a:buChar char=""/>
              <a:defRPr/>
            </a:pPr>
            <a:r>
              <a:rPr lang="en-US" sz="1600" dirty="0" smtClean="0"/>
              <a:t>12 month markers (name response, imitation, eye tracking, IJA, etc) </a:t>
            </a:r>
          </a:p>
          <a:p>
            <a:pPr marL="640080" lvl="1" indent="-246888" eaLnBrk="1" fontAlgn="auto" hangingPunct="1">
              <a:spcAft>
                <a:spcPts val="0"/>
              </a:spcAft>
              <a:buFont typeface="Wingdings 2"/>
              <a:buChar char=""/>
              <a:defRPr/>
            </a:pPr>
            <a:r>
              <a:rPr lang="en-US" sz="1600" dirty="0" smtClean="0"/>
              <a:t>6-12 months: visual attention and temperament</a:t>
            </a:r>
          </a:p>
          <a:p>
            <a:pPr marL="640080" lvl="1" indent="-246888" eaLnBrk="1" fontAlgn="auto" hangingPunct="1">
              <a:spcAft>
                <a:spcPts val="0"/>
              </a:spcAft>
              <a:buFont typeface="Wingdings 2"/>
              <a:buChar char=""/>
              <a:defRPr/>
            </a:pPr>
            <a:r>
              <a:rPr lang="en-US" sz="1600" dirty="0" smtClean="0"/>
              <a:t>18 months:  gross and fine motor, language, overall intelligence</a:t>
            </a:r>
          </a:p>
          <a:p>
            <a:pPr marL="640080" lvl="1" indent="-246888" eaLnBrk="1" fontAlgn="auto" hangingPunct="1">
              <a:spcAft>
                <a:spcPts val="0"/>
              </a:spcAft>
              <a:buFont typeface="Wingdings 2"/>
              <a:buChar char=""/>
              <a:defRPr/>
            </a:pPr>
            <a:r>
              <a:rPr lang="en-US" sz="1600" dirty="0" smtClean="0"/>
              <a:t>Assessment measures for infants</a:t>
            </a:r>
          </a:p>
          <a:p>
            <a:pPr marL="274320" indent="-274320" eaLnBrk="1" fontAlgn="auto" hangingPunct="1">
              <a:spcAft>
                <a:spcPts val="0"/>
              </a:spcAft>
              <a:buClr>
                <a:schemeClr val="accent3"/>
              </a:buClr>
              <a:buFont typeface="Wingdings 2"/>
              <a:buChar char=""/>
              <a:defRPr/>
            </a:pPr>
            <a:r>
              <a:rPr lang="en-US" sz="2000" dirty="0" smtClean="0"/>
              <a:t>Neurophysiological:</a:t>
            </a:r>
          </a:p>
          <a:p>
            <a:pPr marL="640080" lvl="1" indent="-246888" eaLnBrk="1" fontAlgn="auto" hangingPunct="1">
              <a:spcAft>
                <a:spcPts val="0"/>
              </a:spcAft>
              <a:buFont typeface="Wingdings 2"/>
              <a:buChar char=""/>
              <a:defRPr/>
            </a:pPr>
            <a:r>
              <a:rPr lang="en-US" sz="1600" dirty="0" smtClean="0"/>
              <a:t>More sensitive at detecting later problems</a:t>
            </a:r>
          </a:p>
          <a:p>
            <a:pPr marL="640080" lvl="1" indent="-246888" eaLnBrk="1" fontAlgn="auto" hangingPunct="1">
              <a:spcAft>
                <a:spcPts val="0"/>
              </a:spcAft>
              <a:buFont typeface="Wingdings 2"/>
              <a:buChar char=""/>
              <a:defRPr/>
            </a:pPr>
            <a:r>
              <a:rPr lang="en-US" sz="1600" dirty="0" smtClean="0"/>
              <a:t>Face-processing impairment (familiar v. unfamiliar, object processing areas activated)</a:t>
            </a:r>
          </a:p>
          <a:p>
            <a:pPr marL="640080" lvl="1" indent="-246888" eaLnBrk="1" fontAlgn="auto" hangingPunct="1">
              <a:spcAft>
                <a:spcPts val="0"/>
              </a:spcAft>
              <a:buFont typeface="Wingdings 2"/>
              <a:buChar char=""/>
              <a:defRPr/>
            </a:pPr>
            <a:r>
              <a:rPr lang="en-US" sz="1600" dirty="0" smtClean="0"/>
              <a:t>Different listening preferences (prefer mechanical auditory signals to speech)</a:t>
            </a:r>
          </a:p>
          <a:p>
            <a:pPr marL="640080" lvl="1" indent="-246888" eaLnBrk="1" fontAlgn="auto" hangingPunct="1">
              <a:spcAft>
                <a:spcPts val="0"/>
              </a:spcAft>
              <a:buFont typeface="Wingdings 2"/>
              <a:buChar char=""/>
              <a:defRPr/>
            </a:pPr>
            <a:r>
              <a:rPr lang="en-US" sz="1600" dirty="0" smtClean="0"/>
              <a:t>Atypical head/brain growth</a:t>
            </a:r>
          </a:p>
          <a:p>
            <a:pPr marL="640080" lvl="1" indent="-246888" eaLnBrk="1" fontAlgn="auto" hangingPunct="1">
              <a:spcAft>
                <a:spcPts val="0"/>
              </a:spcAft>
              <a:buFont typeface="Wingdings 2"/>
              <a:buChar char=""/>
              <a:defRPr/>
            </a:pPr>
            <a:endParaRPr lang="en-US" sz="1600" dirty="0" smtClean="0"/>
          </a:p>
          <a:p>
            <a:pPr marL="640080" lvl="1" indent="-246888" eaLnBrk="1" fontAlgn="auto" hangingPunct="1">
              <a:spcAft>
                <a:spcPts val="0"/>
              </a:spcAft>
              <a:buFont typeface="Wingdings 2"/>
              <a:buChar char=""/>
              <a:defRPr/>
            </a:pPr>
            <a:endParaRPr lang="en-US" sz="1600" dirty="0" smtClean="0"/>
          </a:p>
          <a:p>
            <a:pPr marL="274320" indent="-274320" eaLnBrk="1" fontAlgn="auto" hangingPunct="1">
              <a:spcAft>
                <a:spcPts val="0"/>
              </a:spcAft>
              <a:buClr>
                <a:schemeClr val="accent3"/>
              </a:buClr>
              <a:buFont typeface="Wingdings 2"/>
              <a:buChar char=""/>
              <a:defRPr/>
            </a:pPr>
            <a:endParaRPr lang="en-US" sz="2000" dirty="0" smtClean="0"/>
          </a:p>
        </p:txBody>
      </p:sp>
      <p:sp>
        <p:nvSpPr>
          <p:cNvPr id="124932"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a:r>
              <a:rPr lang="en-US" smtClean="0">
                <a:solidFill>
                  <a:srgbClr val="045C75"/>
                </a:solidFill>
              </a:rPr>
              <a:t>Farhat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Metro</Template>
  <TotalTime>12378</TotalTime>
  <Words>6846</Words>
  <Application>Microsoft Office PowerPoint</Application>
  <PresentationFormat>On-screen Show (4:3)</PresentationFormat>
  <Paragraphs>946</Paragraphs>
  <Slides>109</Slides>
  <Notes>109</Notes>
  <HiddenSlides>62</HiddenSlides>
  <MMClips>7</MMClips>
  <ScaleCrop>false</ScaleCrop>
  <HeadingPairs>
    <vt:vector size="8" baseType="variant">
      <vt:variant>
        <vt:lpstr>Fonts Used</vt:lpstr>
      </vt:variant>
      <vt:variant>
        <vt:i4>15</vt:i4>
      </vt:variant>
      <vt:variant>
        <vt:lpstr>Theme</vt:lpstr>
      </vt:variant>
      <vt:variant>
        <vt:i4>4</vt:i4>
      </vt:variant>
      <vt:variant>
        <vt:lpstr>Embedded OLE Servers</vt:lpstr>
      </vt:variant>
      <vt:variant>
        <vt:i4>2</vt:i4>
      </vt:variant>
      <vt:variant>
        <vt:lpstr>Slide Titles</vt:lpstr>
      </vt:variant>
      <vt:variant>
        <vt:i4>109</vt:i4>
      </vt:variant>
    </vt:vector>
  </HeadingPairs>
  <TitlesOfParts>
    <vt:vector size="130" baseType="lpstr">
      <vt:lpstr>MS PGothic</vt:lpstr>
      <vt:lpstr>MS PGothic</vt:lpstr>
      <vt:lpstr>Arial</vt:lpstr>
      <vt:lpstr>Calibri</vt:lpstr>
      <vt:lpstr>Consolas</vt:lpstr>
      <vt:lpstr>Constantia</vt:lpstr>
      <vt:lpstr>Corbel</vt:lpstr>
      <vt:lpstr>Courier New</vt:lpstr>
      <vt:lpstr>Georgia</vt:lpstr>
      <vt:lpstr>Monotype Sorts</vt:lpstr>
      <vt:lpstr>Tahoma</vt:lpstr>
      <vt:lpstr>Times New Roman</vt:lpstr>
      <vt:lpstr>Wingdings</vt:lpstr>
      <vt:lpstr>Wingdings 2</vt:lpstr>
      <vt:lpstr>Wingdings 3</vt:lpstr>
      <vt:lpstr>Metro</vt:lpstr>
      <vt:lpstr>Shimmer</vt:lpstr>
      <vt:lpstr>Office Theme</vt:lpstr>
      <vt:lpstr>Flow</vt:lpstr>
      <vt:lpstr>SPW 4.0 Graph</vt:lpstr>
      <vt:lpstr>Chart</vt:lpstr>
      <vt:lpstr>Joint Attention Development</vt:lpstr>
      <vt:lpstr>Developmental overview</vt:lpstr>
      <vt:lpstr>Working gestures: Give &amp; Take</vt:lpstr>
      <vt:lpstr>What infant gestures say </vt:lpstr>
      <vt:lpstr>Social approach - offer</vt:lpstr>
      <vt:lpstr>Instrumental - request</vt:lpstr>
      <vt:lpstr>Development of gazing at mother  </vt:lpstr>
      <vt:lpstr>Sample (Messinger &amp; Fogel, 1998)</vt:lpstr>
      <vt:lpstr>Coding</vt:lpstr>
      <vt:lpstr>Pragmatics: Infants acquire</vt:lpstr>
      <vt:lpstr>Development of gesturing</vt:lpstr>
      <vt:lpstr>Development</vt:lpstr>
      <vt:lpstr>Vocalizations</vt:lpstr>
      <vt:lpstr>Instrumental requests: Vocalizations</vt:lpstr>
      <vt:lpstr>Development of infant requests </vt:lpstr>
      <vt:lpstr>Social approach:  Gazing at mother</vt:lpstr>
      <vt:lpstr>Gazing at mother with infant initiated offers</vt:lpstr>
      <vt:lpstr>Gazing at mother and smiling</vt:lpstr>
      <vt:lpstr>Social approach</vt:lpstr>
      <vt:lpstr>Social approach: No development</vt:lpstr>
      <vt:lpstr>Development of infant requests </vt:lpstr>
      <vt:lpstr>Summary</vt:lpstr>
      <vt:lpstr>Imperative vs. declarative</vt:lpstr>
      <vt:lpstr>Big picture</vt:lpstr>
      <vt:lpstr>Declarative is more complex</vt:lpstr>
      <vt:lpstr>Developmental Psychopathology</vt:lpstr>
      <vt:lpstr>Is joint attention one or several skills?</vt:lpstr>
      <vt:lpstr>Different functions</vt:lpstr>
      <vt:lpstr>Attention, Joint Attention, and Social Cognition. Mundy and Newell, 2007</vt:lpstr>
      <vt:lpstr>PowerPoint Presentation</vt:lpstr>
      <vt:lpstr>Initiating Joint Attention (IJA)</vt:lpstr>
      <vt:lpstr>Two interacting attention-regulation systems</vt:lpstr>
      <vt:lpstr>Social-cognitive model of joint attention</vt:lpstr>
      <vt:lpstr>Comprehending joint attention</vt:lpstr>
      <vt:lpstr>Different brain areas</vt:lpstr>
      <vt:lpstr>Initiating &amp; responding to JA: Different but linked processes</vt:lpstr>
      <vt:lpstr>Integration</vt:lpstr>
      <vt:lpstr>“12-month-olds point to share attention and interest"</vt:lpstr>
      <vt:lpstr>Dyadic to triadic</vt:lpstr>
      <vt:lpstr>Referential communication &amp; affective sharing</vt:lpstr>
      <vt:lpstr>A different, timing approach</vt:lpstr>
      <vt:lpstr>Anticipatory Smiling: Linking Early Affective Communication and Social Outcome</vt:lpstr>
      <vt:lpstr>Background</vt:lpstr>
      <vt:lpstr>Methods – 2 Studies</vt:lpstr>
      <vt:lpstr>Sharing positive affect?</vt:lpstr>
      <vt:lpstr>Anticipatory smile</vt:lpstr>
      <vt:lpstr>Anticipatory smile</vt:lpstr>
      <vt:lpstr>General Discussion</vt:lpstr>
      <vt:lpstr>Anticipatory smiling rises</vt:lpstr>
      <vt:lpstr>Sharing Positive Emotion  Social Competence</vt:lpstr>
      <vt:lpstr>Recap</vt:lpstr>
      <vt:lpstr>Social referencing</vt:lpstr>
      <vt:lpstr>Visual cliff</vt:lpstr>
      <vt:lpstr>Introduction </vt:lpstr>
      <vt:lpstr>Questions</vt:lpstr>
      <vt:lpstr>Individual differences</vt:lpstr>
      <vt:lpstr>Functionally distinct nonverbal communication skills</vt:lpstr>
      <vt:lpstr>Definitions</vt:lpstr>
      <vt:lpstr>Responding to Joint Attention  </vt:lpstr>
      <vt:lpstr>RJA measured in 14-17 month olds predicts receptive language development </vt:lpstr>
      <vt:lpstr>RJA Example</vt:lpstr>
      <vt:lpstr>RJA development in a high risk low SES sample is depressed at 12 months </vt:lpstr>
      <vt:lpstr>RJA summary </vt:lpstr>
      <vt:lpstr>Requesting</vt:lpstr>
      <vt:lpstr>Initiating Joint Attention Lower Level Behaviors:</vt:lpstr>
      <vt:lpstr>Higher level IJA behaviors</vt:lpstr>
      <vt:lpstr>IJA Examples</vt:lpstr>
      <vt:lpstr>What IJA predicts</vt:lpstr>
      <vt:lpstr>Typically Developing Infants</vt:lpstr>
      <vt:lpstr>IJA in a high-risk sample</vt:lpstr>
      <vt:lpstr>Autism</vt:lpstr>
      <vt:lpstr>Individual differences and the development of infant joint attention (Mundy, et al., 2007)</vt:lpstr>
      <vt:lpstr>Neurological Rationale for MPM</vt:lpstr>
      <vt:lpstr>What Data Would the Models Explain?</vt:lpstr>
      <vt:lpstr>Support for MPM: Data</vt:lpstr>
      <vt:lpstr>DSM-IV Diagnostic Criteria Autism Spectrum Disorder (ASD)</vt:lpstr>
      <vt:lpstr>PowerPoint Presentation</vt:lpstr>
      <vt:lpstr>Frith &amp; Frith, 2001</vt:lpstr>
      <vt:lpstr>PowerPoint Presentation</vt:lpstr>
      <vt:lpstr>PowerPoint Presentation</vt:lpstr>
      <vt:lpstr>Prospective studies of Autism Siblings</vt:lpstr>
      <vt:lpstr>Spectrum associations</vt:lpstr>
      <vt:lpstr>Autism, Autism Spectrum Disorders, and the Broad Autism Phenotype</vt:lpstr>
      <vt:lpstr>Rogers (2009)</vt:lpstr>
      <vt:lpstr>Temperament and Social Deficits</vt:lpstr>
      <vt:lpstr>Gestures and Language</vt:lpstr>
      <vt:lpstr>Attention and Imitation</vt:lpstr>
      <vt:lpstr>Developmental Profiles and Key Points</vt:lpstr>
      <vt:lpstr>No 6-month FFSF differences</vt:lpstr>
      <vt:lpstr>Requesting ASD Deficits</vt:lpstr>
      <vt:lpstr>PowerPoint Presentation</vt:lpstr>
      <vt:lpstr>RJA, IJA, and autism</vt:lpstr>
      <vt:lpstr>Feedback process in autism</vt:lpstr>
      <vt:lpstr>Feedback process in social risk</vt:lpstr>
      <vt:lpstr>ASD-sibs: Early Visual &amp; Joint Attention Deficits  </vt:lpstr>
      <vt:lpstr>12-month risk markers  for 24 month autism diagnosis </vt:lpstr>
      <vt:lpstr>ASD &amp; DD vs. DD Red Flags  (suspect a developmental delay)</vt:lpstr>
      <vt:lpstr>ASD vs. DD &amp; TD Red Flags  Suspect an ASD</vt:lpstr>
      <vt:lpstr>Early behavioral intervention, brain plasticity, and the prevention of autism spectrum disorder Geraldine Dawson</vt:lpstr>
      <vt:lpstr>PowerPoint Presentation</vt:lpstr>
      <vt:lpstr>PowerPoint Presentation</vt:lpstr>
      <vt:lpstr>Theory of Mind Meta-Analysis: Autism and Mental Retardation</vt:lpstr>
      <vt:lpstr>Theory of Mind</vt:lpstr>
      <vt:lpstr>Theory of mind (ToM) in autism</vt:lpstr>
      <vt:lpstr>Understanding mind and emotion by talking to your friends</vt:lpstr>
      <vt:lpstr>Relating naturalistic talk and experimental investigations</vt:lpstr>
      <vt:lpstr>Questions?</vt:lpstr>
      <vt:lpstr>Additional readings</vt:lpstr>
      <vt:lpstr>More readings</vt:lpstr>
    </vt:vector>
  </TitlesOfParts>
  <Company>University of Miami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Nutrition and Feeding</dc:title>
  <dc:creator>DMessinger</dc:creator>
  <cp:lastModifiedBy>Daniel Messinger</cp:lastModifiedBy>
  <cp:revision>242</cp:revision>
  <cp:lastPrinted>2000-02-09T22:34:08Z</cp:lastPrinted>
  <dcterms:created xsi:type="dcterms:W3CDTF">1999-10-03T22:05:16Z</dcterms:created>
  <dcterms:modified xsi:type="dcterms:W3CDTF">2016-11-29T14:28:41Z</dcterms:modified>
</cp:coreProperties>
</file>