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theme/themeOverride11.xml" ContentType="application/vnd.openxmlformats-officedocument.themeOverride+xml"/>
  <Override PartName="/ppt/notesSlides/notesSlide18.xml" ContentType="application/vnd.openxmlformats-officedocument.presentationml.notesSlide+xml"/>
  <Override PartName="/ppt/theme/themeOverride1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 id="2147484004" r:id="rId2"/>
  </p:sldMasterIdLst>
  <p:notesMasterIdLst>
    <p:notesMasterId r:id="rId38"/>
  </p:notesMasterIdLst>
  <p:handoutMasterIdLst>
    <p:handoutMasterId r:id="rId39"/>
  </p:handoutMasterIdLst>
  <p:sldIdLst>
    <p:sldId id="336" r:id="rId3"/>
    <p:sldId id="452" r:id="rId4"/>
    <p:sldId id="447" r:id="rId5"/>
    <p:sldId id="449" r:id="rId6"/>
    <p:sldId id="448" r:id="rId7"/>
    <p:sldId id="404" r:id="rId8"/>
    <p:sldId id="458" r:id="rId9"/>
    <p:sldId id="459" r:id="rId10"/>
    <p:sldId id="457" r:id="rId11"/>
    <p:sldId id="455" r:id="rId12"/>
    <p:sldId id="456" r:id="rId13"/>
    <p:sldId id="453" r:id="rId14"/>
    <p:sldId id="454" r:id="rId15"/>
    <p:sldId id="397" r:id="rId16"/>
    <p:sldId id="398" r:id="rId17"/>
    <p:sldId id="399" r:id="rId18"/>
    <p:sldId id="446" r:id="rId19"/>
    <p:sldId id="401" r:id="rId20"/>
    <p:sldId id="402" r:id="rId21"/>
    <p:sldId id="445" r:id="rId22"/>
    <p:sldId id="376" r:id="rId23"/>
    <p:sldId id="444" r:id="rId24"/>
    <p:sldId id="380" r:id="rId25"/>
    <p:sldId id="379" r:id="rId26"/>
    <p:sldId id="381" r:id="rId27"/>
    <p:sldId id="382" r:id="rId28"/>
    <p:sldId id="384" r:id="rId29"/>
    <p:sldId id="386" r:id="rId30"/>
    <p:sldId id="388" r:id="rId31"/>
    <p:sldId id="389" r:id="rId32"/>
    <p:sldId id="405" r:id="rId33"/>
    <p:sldId id="406" r:id="rId34"/>
    <p:sldId id="407" r:id="rId35"/>
    <p:sldId id="451" r:id="rId36"/>
    <p:sldId id="460" r:id="rId3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B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58" autoAdjust="0"/>
    <p:restoredTop sz="74072" autoAdjust="0"/>
  </p:normalViewPr>
  <p:slideViewPr>
    <p:cSldViewPr>
      <p:cViewPr varScale="1">
        <p:scale>
          <a:sx n="77" d="100"/>
          <a:sy n="77" d="100"/>
        </p:scale>
        <p:origin x="67" y="883"/>
      </p:cViewPr>
      <p:guideLst>
        <p:guide orient="horz" pos="2160"/>
        <p:guide pos="2880"/>
      </p:guideLst>
    </p:cSldViewPr>
  </p:slideViewPr>
  <p:notesTextViewPr>
    <p:cViewPr>
      <p:scale>
        <a:sx n="100" d="100"/>
        <a:sy n="100" d="100"/>
      </p:scale>
      <p:origin x="0" y="0"/>
    </p:cViewPr>
  </p:notesTextViewPr>
  <p:sorterViewPr>
    <p:cViewPr>
      <p:scale>
        <a:sx n="90" d="100"/>
        <a:sy n="90" d="100"/>
      </p:scale>
      <p:origin x="0" y="-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884843"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884843"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884843" y="1"/>
            <a:ext cx="2971592"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6115" y="4416510"/>
            <a:ext cx="5485773"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884843" y="8829823"/>
            <a:ext cx="2971592"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373645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686421" y="4416426"/>
            <a:ext cx="5485158"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3160696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Studies have found that differences</a:t>
            </a:r>
            <a:r>
              <a:rPr lang="en-US" baseline="0" dirty="0" smtClean="0"/>
              <a:t> in DNA </a:t>
            </a:r>
            <a:r>
              <a:rPr lang="en-US" baseline="0" dirty="0" err="1" smtClean="0"/>
              <a:t>methylation</a:t>
            </a:r>
            <a:r>
              <a:rPr lang="en-US" baseline="0" dirty="0" smtClean="0"/>
              <a:t> in response to variations in environment emerged early in life and remained stable into adulthood &gt; epigenetic programming early in life could set up life-long behavioral trajectories</a:t>
            </a:r>
            <a:endParaRPr lang="en-US" dirty="0"/>
          </a:p>
        </p:txBody>
      </p:sp>
      <p:sp>
        <p:nvSpPr>
          <p:cNvPr id="4" name="Slide Number Placeholder 3"/>
          <p:cNvSpPr>
            <a:spLocks noGrp="1"/>
          </p:cNvSpPr>
          <p:nvPr>
            <p:ph type="sldNum" sz="quarter" idx="10"/>
          </p:nvPr>
        </p:nvSpPr>
        <p:spPr/>
        <p:txBody>
          <a:bodyPr/>
          <a:lstStyle/>
          <a:p>
            <a:fld id="{ACE0C767-4618-C243-BAA7-844DB81EE8B0}" type="slidenum">
              <a:rPr lang="en-US" smtClean="0"/>
              <a:t>21</a:t>
            </a:fld>
            <a:endParaRPr lang="en-US"/>
          </a:p>
        </p:txBody>
      </p:sp>
    </p:spTree>
    <p:extLst>
      <p:ext uri="{BB962C8B-B14F-4D97-AF65-F5344CB8AC3E}">
        <p14:creationId xmlns:p14="http://schemas.microsoft.com/office/powerpoint/2010/main" val="57958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10C49E2-4C96-41C1-A826-C5811DFBAEC6}" type="slidenum">
              <a:rPr lang="en-US" altLang="en-US" sz="1200">
                <a:solidFill>
                  <a:srgbClr val="000000"/>
                </a:solidFill>
              </a:rPr>
              <a:pPr eaLnBrk="1" hangingPunct="1"/>
              <a:t>23</a:t>
            </a:fld>
            <a:endParaRPr lang="en-US" altLang="en-US" sz="1200">
              <a:solidFill>
                <a:srgbClr val="000000"/>
              </a:solidFill>
            </a:endParaRPr>
          </a:p>
        </p:txBody>
      </p:sp>
    </p:spTree>
    <p:extLst>
      <p:ext uri="{BB962C8B-B14F-4D97-AF65-F5344CB8AC3E}">
        <p14:creationId xmlns:p14="http://schemas.microsoft.com/office/powerpoint/2010/main" val="30394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B1F11D-F731-4D30-93D0-7C9A6A44D81F}" type="slidenum">
              <a:rPr lang="en-US" altLang="en-US" sz="1200">
                <a:solidFill>
                  <a:srgbClr val="000000"/>
                </a:solidFill>
              </a:rPr>
              <a:pPr eaLnBrk="1" hangingPunct="1"/>
              <a:t>24</a:t>
            </a:fld>
            <a:endParaRPr lang="en-US" altLang="en-US" sz="1200">
              <a:solidFill>
                <a:srgbClr val="000000"/>
              </a:solidFill>
            </a:endParaRPr>
          </a:p>
        </p:txBody>
      </p:sp>
    </p:spTree>
    <p:extLst>
      <p:ext uri="{BB962C8B-B14F-4D97-AF65-F5344CB8AC3E}">
        <p14:creationId xmlns:p14="http://schemas.microsoft.com/office/powerpoint/2010/main" val="273389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3249BB-13BB-4E9E-A026-AF6CFBFEC95B}" type="slidenum">
              <a:rPr lang="en-US" altLang="en-US" sz="1200">
                <a:solidFill>
                  <a:srgbClr val="000000"/>
                </a:solidFill>
              </a:rPr>
              <a:pPr eaLnBrk="1" hangingPunct="1"/>
              <a:t>25</a:t>
            </a:fld>
            <a:endParaRPr lang="en-US" altLang="en-US" sz="1200">
              <a:solidFill>
                <a:srgbClr val="000000"/>
              </a:solidFill>
            </a:endParaRPr>
          </a:p>
        </p:txBody>
      </p:sp>
    </p:spTree>
    <p:extLst>
      <p:ext uri="{BB962C8B-B14F-4D97-AF65-F5344CB8AC3E}">
        <p14:creationId xmlns:p14="http://schemas.microsoft.com/office/powerpoint/2010/main" val="3180809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Widespread methylome reconfiguration occurs during fetal to young adult development, coincident with synaptogenesis. </a:t>
            </a:r>
          </a:p>
          <a:p>
            <a:pPr marL="0" lvl="1" eaLnBrk="1" hangingPunct="1"/>
            <a:endParaRPr lang="en-US" altLang="en-US" sz="2200" smtClean="0">
              <a:latin typeface="Calibri" panose="020F0502020204030204" pitchFamily="34" charset="0"/>
            </a:endParaRPr>
          </a:p>
          <a:p>
            <a:pPr marL="0" lvl="1" eaLnBrk="1" hangingPunct="1"/>
            <a:r>
              <a:rPr lang="en-US" altLang="en-US" sz="2400" b="1" smtClean="0">
                <a:latin typeface="Arial" panose="020B0604020202020204" pitchFamily="34" charset="0"/>
              </a:rPr>
              <a:t>Fig. 1. Methylcytosine in mammalian frontal cortex is developmentally dynamic and abundant in CG and CH contexts</a:t>
            </a:r>
            <a:br>
              <a:rPr lang="en-US" altLang="en-US" sz="2400" b="1" smtClean="0">
                <a:latin typeface="Arial" panose="020B0604020202020204" pitchFamily="34" charset="0"/>
              </a:rPr>
            </a:br>
            <a:r>
              <a:rPr lang="en-US" altLang="en-US" sz="2400" b="1" smtClean="0">
                <a:latin typeface="Arial" panose="020B0604020202020204" pitchFamily="34" charset="0"/>
              </a:rPr>
              <a:t>(C) </a:t>
            </a:r>
            <a:r>
              <a:rPr lang="en-US" altLang="en-US" sz="2400" smtClean="0">
                <a:latin typeface="Arial" panose="020B0604020202020204" pitchFamily="34" charset="0"/>
              </a:rPr>
              <a:t>Synaptic density (for mouse, per 100 μm2; for human, per 100 μm3) and mC level in CG and CH contexts through development in mouse and human frontal cortex. †Synaptic density quantitation from De Felipe et al. (27) and Huttenlocher and Dabholkar (28). </a:t>
            </a:r>
            <a:r>
              <a:rPr lang="en-US" altLang="en-US" sz="2400" b="1" smtClean="0">
                <a:latin typeface="Arial" panose="020B0604020202020204" pitchFamily="34" charset="0"/>
              </a:rPr>
              <a:t>(E) </a:t>
            </a:r>
            <a:r>
              <a:rPr lang="en-US" altLang="en-US" sz="2400" smtClean="0">
                <a:latin typeface="Arial" panose="020B0604020202020204" pitchFamily="34" charset="0"/>
              </a:rPr>
              <a:t>Fraction of cytosine base calls with each modification in fetal and adult mouse frontal cortex. </a:t>
            </a:r>
          </a:p>
          <a:p>
            <a:pPr marL="0" lvl="1" eaLnBrk="1" hangingPunct="1"/>
            <a:endParaRPr lang="en-US" altLang="en-US" sz="2200" smtClean="0">
              <a:latin typeface="Calibri" panose="020F0502020204030204" pitchFamily="34" charset="0"/>
            </a:endParaRPr>
          </a:p>
          <a:p>
            <a:pPr marL="0" lvl="1" eaLnBrk="1" hangingPunct="1"/>
            <a:endParaRPr lang="en-US" altLang="en-US" sz="2200" smtClean="0">
              <a:latin typeface="Calibri" panose="020F0502020204030204" pitchFamily="34" charset="0"/>
            </a:endParaRPr>
          </a:p>
          <a:p>
            <a:pPr marL="0" lvl="1" eaLnBrk="1" hangingPunct="1"/>
            <a:endParaRPr lang="en-US" altLang="en-US" sz="2200" smtClean="0">
              <a:latin typeface="Calibri" panose="020F0502020204030204" pitchFamily="34" charset="0"/>
            </a:endParaRPr>
          </a:p>
          <a:p>
            <a:pPr eaLnBrk="1" hangingPunct="1"/>
            <a:endParaRPr lang="en-US" altLang="en-US" smtClean="0">
              <a:latin typeface="Arial" panose="020B0604020202020204" pitchFamily="34"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61149CC-D123-4707-BD7B-CE921203A02C}" type="slidenum">
              <a:rPr lang="en-US" altLang="en-US" sz="1200">
                <a:solidFill>
                  <a:srgbClr val="000000"/>
                </a:solidFill>
              </a:rPr>
              <a:pPr eaLnBrk="1" hangingPunct="1"/>
              <a:t>26</a:t>
            </a:fld>
            <a:endParaRPr lang="en-US" altLang="en-US" sz="1200">
              <a:solidFill>
                <a:srgbClr val="000000"/>
              </a:solidFill>
            </a:endParaRPr>
          </a:p>
        </p:txBody>
      </p:sp>
    </p:spTree>
    <p:extLst>
      <p:ext uri="{BB962C8B-B14F-4D97-AF65-F5344CB8AC3E}">
        <p14:creationId xmlns:p14="http://schemas.microsoft.com/office/powerpoint/2010/main" val="253655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Figure 1: (G) </a:t>
            </a:r>
            <a:r>
              <a:rPr lang="en-US" altLang="en-US" smtClean="0">
                <a:latin typeface="Arial" panose="020B0604020202020204" pitchFamily="34" charset="0"/>
              </a:rPr>
              <a:t>Transcript abundance, chromatin accessibility [8-week mouse cortex ChIP input and DNaseI hypersensitivity (HS) normalized read density], and mC levels in 5-kb bins at the mouse immunoglobulin VH locus. </a:t>
            </a:r>
            <a:r>
              <a:rPr lang="en-US" altLang="en-US" b="1" smtClean="0">
                <a:latin typeface="Arial" panose="020B0604020202020204" pitchFamily="34" charset="0"/>
              </a:rPr>
              <a:t>(H) </a:t>
            </a:r>
            <a:r>
              <a:rPr lang="en-US" altLang="en-US" smtClean="0">
                <a:latin typeface="Arial" panose="020B0604020202020204" pitchFamily="34" charset="0"/>
              </a:rPr>
              <a:t>Density (z) plot of 10-week mouse frontal cortex mCH level (x) versus 8-week mouse cortex ChIP-input normalized read density (y) for all 10-kb bins of the mouse genome. </a:t>
            </a:r>
          </a:p>
          <a:p>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smtClean="0">
                <a:latin typeface="Arial" panose="020B0604020202020204" pitchFamily="34" charset="0"/>
              </a:rPr>
              <a:t>Note: Although mCG is unaffected in these regions, lower chromatin accessibility appears to be highly inhibitory to deposition of mCH and hmC, potentially via inaccessibility to de novo methyltransferases and Tet mC hydroxylases. Furthermore, this indicates that accumulation of mCH and hmC during mammalian brain development occurs via processes that are at least partly independent from methylation at CG dinucleotides. </a:t>
            </a: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C36C0E6-6A7B-4C65-8E73-DF532C0EDBB5}" type="slidenum">
              <a:rPr lang="en-US" altLang="en-US" sz="1200">
                <a:solidFill>
                  <a:srgbClr val="000000"/>
                </a:solidFill>
              </a:rPr>
              <a:pPr eaLnBrk="1" hangingPunct="1"/>
              <a:t>27</a:t>
            </a:fld>
            <a:endParaRPr lang="en-US" altLang="en-US" sz="1200">
              <a:solidFill>
                <a:srgbClr val="000000"/>
              </a:solidFill>
            </a:endParaRPr>
          </a:p>
        </p:txBody>
      </p:sp>
    </p:spTree>
    <p:extLst>
      <p:ext uri="{BB962C8B-B14F-4D97-AF65-F5344CB8AC3E}">
        <p14:creationId xmlns:p14="http://schemas.microsoft.com/office/powerpoint/2010/main" val="3213946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charset="0"/>
              <a:buNone/>
            </a:pPr>
            <a:r>
              <a:rPr lang="en-US" altLang="en-US" dirty="0" smtClean="0">
                <a:latin typeface="Arial" panose="020B0604020202020204" pitchFamily="34" charset="0"/>
              </a:rPr>
              <a:t>During this period, highly conserved non-CG methylation (</a:t>
            </a:r>
            <a:r>
              <a:rPr lang="en-US" altLang="en-US" dirty="0" err="1" smtClean="0">
                <a:latin typeface="Arial" panose="020B0604020202020204" pitchFamily="34" charset="0"/>
              </a:rPr>
              <a:t>mCH</a:t>
            </a:r>
            <a:r>
              <a:rPr lang="en-US" altLang="en-US" dirty="0" smtClean="0">
                <a:latin typeface="Arial" panose="020B0604020202020204" pitchFamily="34" charset="0"/>
              </a:rPr>
              <a:t>) accumulates in neurons, but not glia, to become the dominant form of methylation in the human neuronal genome. </a:t>
            </a:r>
            <a:endParaRPr lang="en-US" altLang="en-US" b="1" dirty="0" smtClean="0">
              <a:latin typeface="Arial" panose="020B0604020202020204" pitchFamily="34" charset="0"/>
            </a:endParaRPr>
          </a:p>
          <a:p>
            <a:pPr>
              <a:buFont typeface="+mj-lt" charset="0"/>
              <a:buNone/>
            </a:pPr>
            <a:endParaRPr lang="en-US" altLang="en-US" b="1" dirty="0" smtClean="0">
              <a:latin typeface="Arial" panose="020B0604020202020204" pitchFamily="34" charset="0"/>
            </a:endParaRPr>
          </a:p>
          <a:p>
            <a:pPr>
              <a:buFont typeface="+mj-lt" charset="0"/>
              <a:buNone/>
            </a:pPr>
            <a:r>
              <a:rPr lang="en-US" altLang="en-US" b="1" dirty="0" smtClean="0">
                <a:latin typeface="Arial" panose="020B0604020202020204" pitchFamily="34" charset="0"/>
              </a:rPr>
              <a:t>Fig. 2. </a:t>
            </a:r>
            <a:r>
              <a:rPr lang="en-US" altLang="en-US" b="1" dirty="0" err="1" smtClean="0">
                <a:latin typeface="Arial" panose="020B0604020202020204" pitchFamily="34" charset="0"/>
              </a:rPr>
              <a:t>mCH</a:t>
            </a:r>
            <a:r>
              <a:rPr lang="en-US" altLang="en-US" b="1" dirty="0" smtClean="0">
                <a:latin typeface="Arial" panose="020B0604020202020204" pitchFamily="34" charset="0"/>
              </a:rPr>
              <a:t> is </a:t>
            </a:r>
            <a:r>
              <a:rPr lang="en-US" altLang="en-US" b="1" dirty="0" err="1" smtClean="0">
                <a:latin typeface="Arial" panose="020B0604020202020204" pitchFamily="34" charset="0"/>
              </a:rPr>
              <a:t>positionally</a:t>
            </a:r>
            <a:r>
              <a:rPr lang="en-US" altLang="en-US" b="1" dirty="0" smtClean="0">
                <a:latin typeface="Arial" panose="020B0604020202020204" pitchFamily="34" charset="0"/>
              </a:rPr>
              <a:t> conserved and is the dominant form of DNA methylation in human neurons</a:t>
            </a:r>
            <a:br>
              <a:rPr lang="en-US" altLang="en-US" b="1" dirty="0" smtClean="0">
                <a:latin typeface="Arial" panose="020B0604020202020204" pitchFamily="34" charset="0"/>
              </a:rPr>
            </a:br>
            <a:r>
              <a:rPr lang="en-US" altLang="en-US" b="1" dirty="0" smtClean="0">
                <a:latin typeface="Arial" panose="020B0604020202020204" pitchFamily="34" charset="0"/>
              </a:rPr>
              <a:t>(A) </a:t>
            </a:r>
            <a:r>
              <a:rPr lang="en-US" altLang="en-US" dirty="0" smtClean="0">
                <a:latin typeface="Arial" panose="020B0604020202020204" pitchFamily="34" charset="0"/>
              </a:rPr>
              <a:t>Browser representation of </a:t>
            </a:r>
            <a:r>
              <a:rPr lang="en-US" altLang="en-US" dirty="0" err="1" smtClean="0">
                <a:latin typeface="Arial" panose="020B0604020202020204" pitchFamily="34" charset="0"/>
              </a:rPr>
              <a:t>mCG</a:t>
            </a:r>
            <a:r>
              <a:rPr lang="en-US" altLang="en-US" dirty="0" smtClean="0">
                <a:latin typeface="Arial" panose="020B0604020202020204" pitchFamily="34" charset="0"/>
              </a:rPr>
              <a:t> and </a:t>
            </a:r>
            <a:r>
              <a:rPr lang="en-US" altLang="en-US" dirty="0" err="1" smtClean="0">
                <a:latin typeface="Arial" panose="020B0604020202020204" pitchFamily="34" charset="0"/>
              </a:rPr>
              <a:t>mCH</a:t>
            </a:r>
            <a:r>
              <a:rPr lang="en-US" altLang="en-US" dirty="0" smtClean="0">
                <a:latin typeface="Arial" panose="020B0604020202020204" pitchFamily="34" charset="0"/>
              </a:rPr>
              <a:t> in </a:t>
            </a:r>
            <a:r>
              <a:rPr lang="en-US" altLang="en-US" dirty="0" err="1" smtClean="0">
                <a:latin typeface="Arial" panose="020B0604020202020204" pitchFamily="34" charset="0"/>
              </a:rPr>
              <a:t>NeuN</a:t>
            </a:r>
            <a:r>
              <a:rPr lang="en-US" altLang="en-US" dirty="0" smtClean="0">
                <a:latin typeface="Arial" panose="020B0604020202020204" pitchFamily="34" charset="0"/>
              </a:rPr>
              <a:t>+ and </a:t>
            </a:r>
            <a:r>
              <a:rPr lang="en-US" altLang="en-US" dirty="0" err="1" smtClean="0">
                <a:latin typeface="Arial" panose="020B0604020202020204" pitchFamily="34" charset="0"/>
              </a:rPr>
              <a:t>NeuN</a:t>
            </a:r>
            <a:r>
              <a:rPr lang="en-US" altLang="en-US" dirty="0" smtClean="0">
                <a:latin typeface="Arial" panose="020B0604020202020204" pitchFamily="34" charset="0"/>
              </a:rPr>
              <a:t>− cells. Human </a:t>
            </a:r>
            <a:r>
              <a:rPr lang="en-US" altLang="en-US" dirty="0" err="1" smtClean="0">
                <a:latin typeface="Arial" panose="020B0604020202020204" pitchFamily="34" charset="0"/>
              </a:rPr>
              <a:t>NeuN</a:t>
            </a:r>
            <a:r>
              <a:rPr lang="en-US" altLang="en-US" dirty="0" smtClean="0">
                <a:latin typeface="Arial" panose="020B0604020202020204" pitchFamily="34" charset="0"/>
              </a:rPr>
              <a:t>+/ </a:t>
            </a:r>
            <a:r>
              <a:rPr lang="en-US" altLang="en-US" dirty="0" err="1" smtClean="0">
                <a:latin typeface="Arial" panose="020B0604020202020204" pitchFamily="34" charset="0"/>
              </a:rPr>
              <a:t>NeuN</a:t>
            </a:r>
            <a:r>
              <a:rPr lang="en-US" altLang="en-US" dirty="0" smtClean="0">
                <a:latin typeface="Arial" panose="020B0604020202020204" pitchFamily="34" charset="0"/>
              </a:rPr>
              <a:t>− samples: R1, 53-year-old female; R2, 55-year-old male. Mouse </a:t>
            </a:r>
            <a:r>
              <a:rPr lang="en-US" altLang="en-US" dirty="0" err="1" smtClean="0">
                <a:latin typeface="Arial" panose="020B0604020202020204" pitchFamily="34" charset="0"/>
              </a:rPr>
              <a:t>NeuN</a:t>
            </a:r>
            <a:r>
              <a:rPr lang="en-US" altLang="en-US" dirty="0" smtClean="0">
                <a:latin typeface="Arial" panose="020B0604020202020204" pitchFamily="34" charset="0"/>
              </a:rPr>
              <a:t>+/</a:t>
            </a:r>
            <a:r>
              <a:rPr lang="en-US" altLang="en-US" dirty="0" err="1" smtClean="0">
                <a:latin typeface="Arial" panose="020B0604020202020204" pitchFamily="34" charset="0"/>
              </a:rPr>
              <a:t>NeuN</a:t>
            </a:r>
            <a:r>
              <a:rPr lang="en-US" altLang="en-US" dirty="0" smtClean="0">
                <a:latin typeface="Arial" panose="020B0604020202020204" pitchFamily="34" charset="0"/>
              </a:rPr>
              <a:t>− samples: R1, 7-week males; R2, 6-week females; R3, 12-month females (not shown). </a:t>
            </a:r>
            <a:r>
              <a:rPr lang="en-US" altLang="en-US" b="1" dirty="0" smtClean="0">
                <a:latin typeface="Arial" panose="020B0604020202020204" pitchFamily="34" charset="0"/>
              </a:rPr>
              <a:t>(B) </a:t>
            </a:r>
            <a:r>
              <a:rPr lang="en-US" altLang="en-US" dirty="0" smtClean="0">
                <a:latin typeface="Arial" panose="020B0604020202020204" pitchFamily="34" charset="0"/>
              </a:rPr>
              <a:t>Percentage of methylated base calls in each sequence context throughout the genome. </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0B731FC-44EC-4406-BD4C-5767D874C8CD}" type="slidenum">
              <a:rPr lang="en-US" altLang="en-US" sz="1200">
                <a:solidFill>
                  <a:srgbClr val="000000"/>
                </a:solidFill>
              </a:rPr>
              <a:pPr eaLnBrk="1" hangingPunct="1"/>
              <a:t>28</a:t>
            </a:fld>
            <a:endParaRPr lang="en-US" altLang="en-US" sz="1200">
              <a:solidFill>
                <a:srgbClr val="000000"/>
              </a:solidFill>
            </a:endParaRPr>
          </a:p>
        </p:txBody>
      </p:sp>
    </p:spTree>
    <p:extLst>
      <p:ext uri="{BB962C8B-B14F-4D97-AF65-F5344CB8AC3E}">
        <p14:creationId xmlns:p14="http://schemas.microsoft.com/office/powerpoint/2010/main" val="396996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18AA777-6385-47D8-8094-71C242B969FC}" type="slidenum">
              <a:rPr lang="en-US" altLang="en-US" sz="1200">
                <a:solidFill>
                  <a:srgbClr val="000000"/>
                </a:solidFill>
              </a:rPr>
              <a:pPr eaLnBrk="1" hangingPunct="1"/>
              <a:t>29</a:t>
            </a:fld>
            <a:endParaRPr lang="en-US" altLang="en-US" sz="1200">
              <a:solidFill>
                <a:srgbClr val="000000"/>
              </a:solidFill>
            </a:endParaRPr>
          </a:p>
        </p:txBody>
      </p:sp>
    </p:spTree>
    <p:extLst>
      <p:ext uri="{BB962C8B-B14F-4D97-AF65-F5344CB8AC3E}">
        <p14:creationId xmlns:p14="http://schemas.microsoft.com/office/powerpoint/2010/main" val="79719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50348BB-FC5A-479B-B59D-DCBA9110242D}" type="slidenum">
              <a:rPr lang="en-US" altLang="en-US" sz="1200">
                <a:solidFill>
                  <a:srgbClr val="000000"/>
                </a:solidFill>
              </a:rPr>
              <a:pPr eaLnBrk="1" hangingPunct="1"/>
              <a:t>30</a:t>
            </a:fld>
            <a:endParaRPr lang="en-US" altLang="en-US" sz="1200">
              <a:solidFill>
                <a:srgbClr val="000000"/>
              </a:solidFill>
            </a:endParaRPr>
          </a:p>
        </p:txBody>
      </p:sp>
    </p:spTree>
    <p:extLst>
      <p:ext uri="{BB962C8B-B14F-4D97-AF65-F5344CB8AC3E}">
        <p14:creationId xmlns:p14="http://schemas.microsoft.com/office/powerpoint/2010/main" val="120318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1129275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32</a:t>
            </a:fld>
            <a:endParaRPr lang="en-US"/>
          </a:p>
        </p:txBody>
      </p:sp>
    </p:spTree>
    <p:extLst>
      <p:ext uri="{BB962C8B-B14F-4D97-AF65-F5344CB8AC3E}">
        <p14:creationId xmlns:p14="http://schemas.microsoft.com/office/powerpoint/2010/main" val="2932234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33</a:t>
            </a:fld>
            <a:endParaRPr lang="en-US"/>
          </a:p>
        </p:txBody>
      </p:sp>
    </p:spTree>
    <p:extLst>
      <p:ext uri="{BB962C8B-B14F-4D97-AF65-F5344CB8AC3E}">
        <p14:creationId xmlns:p14="http://schemas.microsoft.com/office/powerpoint/2010/main" val="2606963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3CDBC96-65BE-42E9-A60D-A6A8D1543E76}" type="slidenum">
              <a:rPr lang="en-US" altLang="en-US"/>
              <a:pPr/>
              <a:t>35</a:t>
            </a:fld>
            <a:endParaRPr lang="en-US" altLang="en-US"/>
          </a:p>
        </p:txBody>
      </p:sp>
      <p:sp>
        <p:nvSpPr>
          <p:cNvPr id="5121" name="Rectangle 1"/>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txBox="1">
            <a:spLocks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8314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686421" y="4416426"/>
            <a:ext cx="5485158"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157818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000000"/>
                </a:solidFill>
                <a:latin typeface="Times New Roman" panose="02020603050405020304" pitchFamily="18" charset="0"/>
              </a:rPr>
              <a:t>A)</a:t>
            </a:r>
            <a:r>
              <a:rPr lang="en-US" sz="1200" dirty="0" smtClean="0">
                <a:solidFill>
                  <a:srgbClr val="000000"/>
                </a:solidFill>
                <a:latin typeface="Times New Roman" panose="02020603050405020304" pitchFamily="18" charset="0"/>
              </a:rPr>
              <a:t> A </a:t>
            </a:r>
            <a:r>
              <a:rPr lang="en-US" sz="1200" dirty="0" err="1" smtClean="0">
                <a:solidFill>
                  <a:srgbClr val="000000"/>
                </a:solidFill>
                <a:latin typeface="Times New Roman" panose="02020603050405020304" pitchFamily="18" charset="0"/>
              </a:rPr>
              <a:t>contraoriented</a:t>
            </a:r>
            <a:r>
              <a:rPr lang="en-US" sz="1200" dirty="0" smtClean="0">
                <a:solidFill>
                  <a:srgbClr val="000000"/>
                </a:solidFill>
                <a:latin typeface="Times New Roman" panose="02020603050405020304" pitchFamily="18" charset="0"/>
              </a:rPr>
              <a:t> IAP insertion within </a:t>
            </a:r>
            <a:r>
              <a:rPr lang="en-US" sz="1200" dirty="0" err="1" smtClean="0">
                <a:solidFill>
                  <a:srgbClr val="000000"/>
                </a:solidFill>
                <a:latin typeface="Times New Roman" panose="02020603050405020304" pitchFamily="18" charset="0"/>
              </a:rPr>
              <a:t>pseudoexon</a:t>
            </a:r>
            <a:r>
              <a:rPr lang="en-US" sz="1200" dirty="0" smtClean="0">
                <a:solidFill>
                  <a:srgbClr val="000000"/>
                </a:solidFill>
                <a:latin typeface="Times New Roman" panose="02020603050405020304" pitchFamily="18" charset="0"/>
              </a:rPr>
              <a:t> 1A (PS1A) of the murine agouti gene contains a cryptic promoter (short arrowhead labeled </a:t>
            </a:r>
            <a:r>
              <a:rPr lang="en-US" sz="1200" i="1" dirty="0" err="1" smtClean="0">
                <a:solidFill>
                  <a:srgbClr val="000000"/>
                </a:solidFill>
                <a:latin typeface="Times New Roman" panose="02020603050405020304" pitchFamily="18" charset="0"/>
              </a:rPr>
              <a:t>A</a:t>
            </a:r>
            <a:r>
              <a:rPr lang="en-US" sz="1200" i="1" baseline="30000" dirty="0" err="1" smtClean="0">
                <a:solidFill>
                  <a:srgbClr val="000000"/>
                </a:solidFill>
                <a:latin typeface="Times New Roman" panose="02020603050405020304" pitchFamily="18" charset="0"/>
              </a:rPr>
              <a:t>vy</a:t>
            </a:r>
            <a:r>
              <a:rPr lang="en-US" sz="1200" dirty="0" smtClean="0">
                <a:solidFill>
                  <a:srgbClr val="000000"/>
                </a:solidFill>
                <a:latin typeface="Times New Roman" panose="02020603050405020304" pitchFamily="18" charset="0"/>
              </a:rPr>
              <a:t>) that drives ectopic agouti expression. Transcription of </a:t>
            </a:r>
            <a:r>
              <a:rPr lang="en-US" sz="1200" i="1" dirty="0" smtClean="0">
                <a:solidFill>
                  <a:srgbClr val="000000"/>
                </a:solidFill>
                <a:latin typeface="Times New Roman" panose="02020603050405020304" pitchFamily="18" charset="0"/>
              </a:rPr>
              <a:t>A</a:t>
            </a:r>
            <a:r>
              <a:rPr lang="en-US" sz="1200" dirty="0" smtClean="0">
                <a:solidFill>
                  <a:srgbClr val="000000"/>
                </a:solidFill>
                <a:latin typeface="Times New Roman" panose="02020603050405020304" pitchFamily="18" charset="0"/>
              </a:rPr>
              <a:t> and </a:t>
            </a:r>
            <a:r>
              <a:rPr lang="en-US" sz="1200" i="1" dirty="0" smtClean="0">
                <a:solidFill>
                  <a:srgbClr val="000000"/>
                </a:solidFill>
                <a:latin typeface="Times New Roman" panose="02020603050405020304" pitchFamily="18" charset="0"/>
              </a:rPr>
              <a:t>a</a:t>
            </a:r>
            <a:r>
              <a:rPr lang="en-US" sz="1200" dirty="0" smtClean="0">
                <a:solidFill>
                  <a:srgbClr val="000000"/>
                </a:solidFill>
                <a:latin typeface="Times New Roman" panose="02020603050405020304" pitchFamily="18" charset="0"/>
              </a:rPr>
              <a:t> alleles initiates from a hair-cycle-specific promoter in exon 2 (short arrowhead labeled A, a). </a:t>
            </a:r>
            <a:r>
              <a:rPr lang="en-US" sz="1200" b="1" dirty="0" smtClean="0">
                <a:solidFill>
                  <a:srgbClr val="000000"/>
                </a:solidFill>
                <a:latin typeface="Times New Roman" panose="02020603050405020304" pitchFamily="18" charset="0"/>
              </a:rPr>
              <a:t>B)</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a:t>
            </a:fld>
            <a:endParaRPr lang="en-US"/>
          </a:p>
        </p:txBody>
      </p:sp>
    </p:spTree>
    <p:extLst>
      <p:ext uri="{BB962C8B-B14F-4D97-AF65-F5344CB8AC3E}">
        <p14:creationId xmlns:p14="http://schemas.microsoft.com/office/powerpoint/2010/main" val="46833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53249BB-13BB-4E9E-A026-AF6CFBFEC95B}" type="slidenum">
              <a:rPr lang="en-US" altLang="en-US" sz="1200">
                <a:solidFill>
                  <a:srgbClr val="000000"/>
                </a:solidFill>
              </a:rPr>
              <a:pPr eaLnBrk="1" hangingPunct="1"/>
              <a:t>9</a:t>
            </a:fld>
            <a:endParaRPr lang="en-US" altLang="en-US" sz="1200">
              <a:solidFill>
                <a:srgbClr val="000000"/>
              </a:solidFill>
            </a:endParaRPr>
          </a:p>
        </p:txBody>
      </p:sp>
    </p:spTree>
    <p:extLst>
      <p:ext uri="{BB962C8B-B14F-4D97-AF65-F5344CB8AC3E}">
        <p14:creationId xmlns:p14="http://schemas.microsoft.com/office/powerpoint/2010/main" val="407762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686421" y="4416426"/>
            <a:ext cx="5485158"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4993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686421" y="4416426"/>
            <a:ext cx="5485158"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3941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xfrm>
            <a:off x="686421" y="4416426"/>
            <a:ext cx="5485158"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smtClean="0"/>
          </a:p>
        </p:txBody>
      </p:sp>
    </p:spTree>
    <p:extLst>
      <p:ext uri="{BB962C8B-B14F-4D97-AF65-F5344CB8AC3E}">
        <p14:creationId xmlns:p14="http://schemas.microsoft.com/office/powerpoint/2010/main" val="318611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1104900" y="696913"/>
            <a:ext cx="4648200"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7043" name="Notes Placeholder 2"/>
          <p:cNvSpPr>
            <a:spLocks noGrp="1"/>
          </p:cNvSpPr>
          <p:nvPr>
            <p:ph type="body" idx="1"/>
          </p:nvPr>
        </p:nvSpPr>
        <p:spPr bwMode="auto">
          <a:xfrm>
            <a:off x="686421" y="4416426"/>
            <a:ext cx="5485158"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Former belief: individual differences result from differences in sequence/structure of DNA</a:t>
            </a:r>
          </a:p>
          <a:p>
            <a:r>
              <a:rPr lang="en-US" altLang="en-US" smtClean="0"/>
              <a:t>Transcriptome: what is transcribed from the genome</a:t>
            </a:r>
          </a:p>
          <a:p>
            <a:r>
              <a:rPr lang="en-US" altLang="en-US" smtClean="0"/>
              <a:t>Former belief: once DNA methylation patterns are generated during embryogenesis, they remain “fixed” throughout life</a:t>
            </a:r>
          </a:p>
        </p:txBody>
      </p:sp>
      <p:sp>
        <p:nvSpPr>
          <p:cNvPr id="87044" name="Slide Number Placeholder 3"/>
          <p:cNvSpPr>
            <a:spLocks noGrp="1"/>
          </p:cNvSpPr>
          <p:nvPr>
            <p:ph type="sldNum" sz="quarter" idx="4294967295"/>
          </p:nvPr>
        </p:nvSpPr>
        <p:spPr bwMode="auto">
          <a:xfrm>
            <a:off x="3885579" y="8829675"/>
            <a:ext cx="2970869"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3D9D056-4E2C-4C43-BDCD-BBD8ABD40947}" type="slidenum">
              <a:rPr lang="en-US" altLang="en-US" smtClean="0">
                <a:solidFill>
                  <a:srgbClr val="000000"/>
                </a:solidFill>
              </a:rPr>
              <a:pPr eaLnBrk="1" hangingPunct="1"/>
              <a:t>15</a:t>
            </a:fld>
            <a:endParaRPr lang="en-US" altLang="en-US" smtClean="0">
              <a:solidFill>
                <a:srgbClr val="000000"/>
              </a:solidFill>
            </a:endParaRPr>
          </a:p>
        </p:txBody>
      </p:sp>
    </p:spTree>
    <p:extLst>
      <p:ext uri="{BB962C8B-B14F-4D97-AF65-F5344CB8AC3E}">
        <p14:creationId xmlns:p14="http://schemas.microsoft.com/office/powerpoint/2010/main" val="18623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77825" y="1676400"/>
            <a:ext cx="8389938" cy="4421188"/>
            <a:chOff x="238" y="1056"/>
            <a:chExt cx="5285" cy="2785"/>
          </a:xfrm>
        </p:grpSpPr>
        <p:grpSp>
          <p:nvGrpSpPr>
            <p:cNvPr id="5" name="Group 3"/>
            <p:cNvGrpSpPr>
              <a:grpSpLocks/>
            </p:cNvGrpSpPr>
            <p:nvPr/>
          </p:nvGrpSpPr>
          <p:grpSpPr bwMode="auto">
            <a:xfrm>
              <a:off x="238" y="1056"/>
              <a:ext cx="5285" cy="1393"/>
              <a:chOff x="238" y="1056"/>
              <a:chExt cx="5285" cy="1393"/>
            </a:xfrm>
          </p:grpSpPr>
          <p:sp>
            <p:nvSpPr>
              <p:cNvPr id="14" name="Rectangle 4"/>
              <p:cNvSpPr>
                <a:spLocks noChangeArrowheads="1"/>
              </p:cNvSpPr>
              <p:nvPr/>
            </p:nvSpPr>
            <p:spPr bwMode="auto">
              <a:xfrm>
                <a:off x="243" y="1057"/>
                <a:ext cx="5272" cy="1391"/>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5"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6"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6" name="Group 7"/>
            <p:cNvGrpSpPr>
              <a:grpSpLocks/>
            </p:cNvGrpSpPr>
            <p:nvPr/>
          </p:nvGrpSpPr>
          <p:grpSpPr bwMode="auto">
            <a:xfrm>
              <a:off x="240" y="3744"/>
              <a:ext cx="5281" cy="97"/>
              <a:chOff x="240" y="3744"/>
              <a:chExt cx="5281" cy="97"/>
            </a:xfrm>
          </p:grpSpPr>
          <p:sp>
            <p:nvSpPr>
              <p:cNvPr id="11" name="Rectangle 8"/>
              <p:cNvSpPr>
                <a:spLocks noChangeArrowheads="1"/>
              </p:cNvSpPr>
              <p:nvPr/>
            </p:nvSpPr>
            <p:spPr bwMode="auto">
              <a:xfrm>
                <a:off x="240" y="3744"/>
                <a:ext cx="5280" cy="9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2"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3"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7" name="Group 11"/>
            <p:cNvGrpSpPr>
              <a:grpSpLocks/>
            </p:cNvGrpSpPr>
            <p:nvPr/>
          </p:nvGrpSpPr>
          <p:grpSpPr bwMode="auto">
            <a:xfrm>
              <a:off x="338" y="1200"/>
              <a:ext cx="97" cy="1104"/>
              <a:chOff x="338" y="1200"/>
              <a:chExt cx="97" cy="1104"/>
            </a:xfrm>
          </p:grpSpPr>
          <p:sp useBgFill="1">
            <p:nvSpPr>
              <p:cNvPr id="8" name="Rectangle 12"/>
              <p:cNvSpPr>
                <a:spLocks noChangeArrowheads="1"/>
              </p:cNvSpPr>
              <p:nvPr/>
            </p:nvSpPr>
            <p:spPr bwMode="auto">
              <a:xfrm>
                <a:off x="338" y="1201"/>
                <a:ext cx="96" cy="1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sp>
        <p:nvSpPr>
          <p:cNvPr id="64527" name="Rectangle 15"/>
          <p:cNvSpPr>
            <a:spLocks noGrp="1" noChangeArrowheads="1"/>
          </p:cNvSpPr>
          <p:nvPr>
            <p:ph type="ctrTitle" sz="quarter"/>
          </p:nvPr>
        </p:nvSpPr>
        <p:spPr>
          <a:xfrm>
            <a:off x="836613" y="2133600"/>
            <a:ext cx="7772400" cy="1143000"/>
          </a:xfrm>
        </p:spPr>
        <p:txBody>
          <a:bodyPr/>
          <a:lstStyle>
            <a:lvl1pPr>
              <a:defRPr/>
            </a:lvl1pPr>
          </a:lstStyle>
          <a:p>
            <a:r>
              <a:rPr lang="en-US"/>
              <a:t>Click to edit Master title style</a:t>
            </a:r>
          </a:p>
        </p:txBody>
      </p:sp>
      <p:sp>
        <p:nvSpPr>
          <p:cNvPr id="64528"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a:xfrm>
            <a:off x="381000" y="6324600"/>
            <a:ext cx="1905000" cy="457200"/>
          </a:xfrm>
        </p:spPr>
        <p:txBody>
          <a:bodyPr/>
          <a:lstStyle>
            <a:lvl1pPr>
              <a:defRPr/>
            </a:lvl1pPr>
          </a:lstStyle>
          <a:p>
            <a:pPr>
              <a:defRPr/>
            </a:pPr>
            <a:endParaRPr lang="en-US">
              <a:solidFill>
                <a:srgbClr val="000000"/>
              </a:solidFill>
            </a:endParaRPr>
          </a:p>
        </p:txBody>
      </p:sp>
      <p:sp>
        <p:nvSpPr>
          <p:cNvPr id="18" name="Rectangle 18"/>
          <p:cNvSpPr>
            <a:spLocks noGrp="1" noChangeArrowheads="1"/>
          </p:cNvSpPr>
          <p:nvPr>
            <p:ph type="ftr" sz="quarter" idx="11"/>
          </p:nvPr>
        </p:nvSpPr>
        <p:spPr>
          <a:xfrm>
            <a:off x="3124200" y="6324600"/>
            <a:ext cx="2895600" cy="457200"/>
          </a:xfrm>
        </p:spPr>
        <p:txBody>
          <a:bodyPr/>
          <a:lstStyle>
            <a:lvl1pPr>
              <a:defRPr/>
            </a:lvl1pPr>
          </a:lstStyle>
          <a:p>
            <a:pPr>
              <a:defRPr/>
            </a:pPr>
            <a:r>
              <a:rPr lang="en-US">
                <a:solidFill>
                  <a:srgbClr val="000000"/>
                </a:solidFill>
              </a:rPr>
              <a:t>Messinger</a:t>
            </a:r>
          </a:p>
        </p:txBody>
      </p:sp>
      <p:sp>
        <p:nvSpPr>
          <p:cNvPr id="19" name="Rectangle 19"/>
          <p:cNvSpPr>
            <a:spLocks noGrp="1" noChangeArrowheads="1"/>
          </p:cNvSpPr>
          <p:nvPr>
            <p:ph type="sldNum" sz="quarter" idx="12"/>
          </p:nvPr>
        </p:nvSpPr>
        <p:spPr>
          <a:xfrm>
            <a:off x="6858000" y="6324600"/>
            <a:ext cx="1905000" cy="457200"/>
          </a:xfrm>
        </p:spPr>
        <p:txBody>
          <a:bodyPr/>
          <a:lstStyle>
            <a:lvl1pPr>
              <a:defRPr/>
            </a:lvl1pPr>
          </a:lstStyle>
          <a:p>
            <a:pPr>
              <a:defRPr/>
            </a:pPr>
            <a:fld id="{18EEFFC9-7320-4453-9382-77AF94BF95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974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DA72165C-1D6C-4176-AC6B-B911962992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645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ED45A4C9-3EC9-47E2-87A5-7C8915DF85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071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smtClean="0"/>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7" name="Rectangle 19"/>
          <p:cNvSpPr>
            <a:spLocks noGrp="1" noChangeArrowheads="1"/>
          </p:cNvSpPr>
          <p:nvPr>
            <p:ph type="sldNum" sz="quarter" idx="12"/>
          </p:nvPr>
        </p:nvSpPr>
        <p:spPr>
          <a:ln/>
        </p:spPr>
        <p:txBody>
          <a:bodyPr/>
          <a:lstStyle>
            <a:lvl1pPr>
              <a:defRPr/>
            </a:lvl1pPr>
          </a:lstStyle>
          <a:p>
            <a:pPr>
              <a:defRPr/>
            </a:pPr>
            <a:fld id="{CE72DB77-D3F9-4F90-838A-E5F697A9A8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616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66587699-B473-4CFE-898A-99A189512A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1339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36CD249D-2788-48DD-B9CE-498BBD5D07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533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77825" y="1676400"/>
            <a:ext cx="8389938" cy="4421188"/>
            <a:chOff x="238" y="1056"/>
            <a:chExt cx="5285" cy="2785"/>
          </a:xfrm>
        </p:grpSpPr>
        <p:grpSp>
          <p:nvGrpSpPr>
            <p:cNvPr id="5" name="Group 3"/>
            <p:cNvGrpSpPr>
              <a:grpSpLocks/>
            </p:cNvGrpSpPr>
            <p:nvPr/>
          </p:nvGrpSpPr>
          <p:grpSpPr bwMode="auto">
            <a:xfrm>
              <a:off x="238" y="1056"/>
              <a:ext cx="5285" cy="1393"/>
              <a:chOff x="238" y="1056"/>
              <a:chExt cx="5285" cy="1393"/>
            </a:xfrm>
          </p:grpSpPr>
          <p:sp>
            <p:nvSpPr>
              <p:cNvPr id="14" name="Rectangle 4"/>
              <p:cNvSpPr>
                <a:spLocks noChangeArrowheads="1"/>
              </p:cNvSpPr>
              <p:nvPr/>
            </p:nvSpPr>
            <p:spPr bwMode="auto">
              <a:xfrm>
                <a:off x="243" y="1057"/>
                <a:ext cx="5272" cy="1391"/>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5"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6"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6" name="Group 7"/>
            <p:cNvGrpSpPr>
              <a:grpSpLocks/>
            </p:cNvGrpSpPr>
            <p:nvPr/>
          </p:nvGrpSpPr>
          <p:grpSpPr bwMode="auto">
            <a:xfrm>
              <a:off x="240" y="3744"/>
              <a:ext cx="5281" cy="97"/>
              <a:chOff x="240" y="3744"/>
              <a:chExt cx="5281" cy="97"/>
            </a:xfrm>
          </p:grpSpPr>
          <p:sp>
            <p:nvSpPr>
              <p:cNvPr id="11" name="Rectangle 8"/>
              <p:cNvSpPr>
                <a:spLocks noChangeArrowheads="1"/>
              </p:cNvSpPr>
              <p:nvPr/>
            </p:nvSpPr>
            <p:spPr bwMode="auto">
              <a:xfrm>
                <a:off x="240" y="3744"/>
                <a:ext cx="5280" cy="9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2"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3"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7" name="Group 11"/>
            <p:cNvGrpSpPr>
              <a:grpSpLocks/>
            </p:cNvGrpSpPr>
            <p:nvPr/>
          </p:nvGrpSpPr>
          <p:grpSpPr bwMode="auto">
            <a:xfrm>
              <a:off x="338" y="1200"/>
              <a:ext cx="97" cy="1104"/>
              <a:chOff x="338" y="1200"/>
              <a:chExt cx="97" cy="1104"/>
            </a:xfrm>
          </p:grpSpPr>
          <p:sp useBgFill="1">
            <p:nvSpPr>
              <p:cNvPr id="8" name="Rectangle 12"/>
              <p:cNvSpPr>
                <a:spLocks noChangeArrowheads="1"/>
              </p:cNvSpPr>
              <p:nvPr/>
            </p:nvSpPr>
            <p:spPr bwMode="auto">
              <a:xfrm>
                <a:off x="338" y="1201"/>
                <a:ext cx="96" cy="1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sp>
        <p:nvSpPr>
          <p:cNvPr id="64527" name="Rectangle 15"/>
          <p:cNvSpPr>
            <a:spLocks noGrp="1" noChangeArrowheads="1"/>
          </p:cNvSpPr>
          <p:nvPr>
            <p:ph type="ctrTitle" sz="quarter"/>
          </p:nvPr>
        </p:nvSpPr>
        <p:spPr>
          <a:xfrm>
            <a:off x="836613" y="2133600"/>
            <a:ext cx="7772400" cy="1143000"/>
          </a:xfrm>
        </p:spPr>
        <p:txBody>
          <a:bodyPr/>
          <a:lstStyle>
            <a:lvl1pPr>
              <a:defRPr/>
            </a:lvl1pPr>
          </a:lstStyle>
          <a:p>
            <a:r>
              <a:rPr lang="en-US"/>
              <a:t>Click to edit Master title style</a:t>
            </a:r>
          </a:p>
        </p:txBody>
      </p:sp>
      <p:sp>
        <p:nvSpPr>
          <p:cNvPr id="64528"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a:xfrm>
            <a:off x="381000" y="6324600"/>
            <a:ext cx="1905000" cy="457200"/>
          </a:xfrm>
        </p:spPr>
        <p:txBody>
          <a:bodyPr/>
          <a:lstStyle>
            <a:lvl1pPr>
              <a:defRPr/>
            </a:lvl1pPr>
          </a:lstStyle>
          <a:p>
            <a:pPr>
              <a:defRPr/>
            </a:pPr>
            <a:endParaRPr lang="en-US">
              <a:solidFill>
                <a:srgbClr val="000000"/>
              </a:solidFill>
            </a:endParaRPr>
          </a:p>
        </p:txBody>
      </p:sp>
      <p:sp>
        <p:nvSpPr>
          <p:cNvPr id="18" name="Rectangle 18"/>
          <p:cNvSpPr>
            <a:spLocks noGrp="1" noChangeArrowheads="1"/>
          </p:cNvSpPr>
          <p:nvPr>
            <p:ph type="ftr" sz="quarter" idx="11"/>
          </p:nvPr>
        </p:nvSpPr>
        <p:spPr>
          <a:xfrm>
            <a:off x="3124200" y="6324600"/>
            <a:ext cx="2895600" cy="457200"/>
          </a:xfrm>
        </p:spPr>
        <p:txBody>
          <a:bodyPr/>
          <a:lstStyle>
            <a:lvl1pPr>
              <a:defRPr/>
            </a:lvl1pPr>
          </a:lstStyle>
          <a:p>
            <a:pPr>
              <a:defRPr/>
            </a:pPr>
            <a:r>
              <a:rPr lang="en-US">
                <a:solidFill>
                  <a:srgbClr val="000000"/>
                </a:solidFill>
              </a:rPr>
              <a:t>Messinger</a:t>
            </a:r>
          </a:p>
        </p:txBody>
      </p:sp>
      <p:sp>
        <p:nvSpPr>
          <p:cNvPr id="19" name="Rectangle 19"/>
          <p:cNvSpPr>
            <a:spLocks noGrp="1" noChangeArrowheads="1"/>
          </p:cNvSpPr>
          <p:nvPr>
            <p:ph type="sldNum" sz="quarter" idx="12"/>
          </p:nvPr>
        </p:nvSpPr>
        <p:spPr>
          <a:xfrm>
            <a:off x="6858000" y="6324600"/>
            <a:ext cx="1905000" cy="457200"/>
          </a:xfrm>
        </p:spPr>
        <p:txBody>
          <a:bodyPr/>
          <a:lstStyle>
            <a:lvl1pPr>
              <a:defRPr/>
            </a:lvl1pPr>
          </a:lstStyle>
          <a:p>
            <a:pPr>
              <a:defRPr/>
            </a:pPr>
            <a:fld id="{18EEFFC9-7320-4453-9382-77AF94BF95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267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C249FD90-D9AC-426B-921C-58B0ABC692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1139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4F34E95F-6D99-4539-8E4C-56A60A36AC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3332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7" name="Rectangle 19"/>
          <p:cNvSpPr>
            <a:spLocks noGrp="1" noChangeArrowheads="1"/>
          </p:cNvSpPr>
          <p:nvPr>
            <p:ph type="sldNum" sz="quarter" idx="12"/>
          </p:nvPr>
        </p:nvSpPr>
        <p:spPr>
          <a:ln/>
        </p:spPr>
        <p:txBody>
          <a:bodyPr/>
          <a:lstStyle>
            <a:lvl1pPr>
              <a:defRPr/>
            </a:lvl1pPr>
          </a:lstStyle>
          <a:p>
            <a:pPr>
              <a:defRPr/>
            </a:pPr>
            <a:fld id="{20D1FA15-A354-4332-9995-CBA6DD0403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493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9" name="Rectangle 19"/>
          <p:cNvSpPr>
            <a:spLocks noGrp="1" noChangeArrowheads="1"/>
          </p:cNvSpPr>
          <p:nvPr>
            <p:ph type="sldNum" sz="quarter" idx="12"/>
          </p:nvPr>
        </p:nvSpPr>
        <p:spPr>
          <a:ln/>
        </p:spPr>
        <p:txBody>
          <a:bodyPr/>
          <a:lstStyle>
            <a:lvl1pPr>
              <a:defRPr/>
            </a:lvl1pPr>
          </a:lstStyle>
          <a:p>
            <a:pPr>
              <a:defRPr/>
            </a:pPr>
            <a:fld id="{51063234-67F9-4626-9266-2F63E2441E2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9613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C249FD90-D9AC-426B-921C-58B0ABC692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7967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5" name="Rectangle 19"/>
          <p:cNvSpPr>
            <a:spLocks noGrp="1" noChangeArrowheads="1"/>
          </p:cNvSpPr>
          <p:nvPr>
            <p:ph type="sldNum" sz="quarter" idx="12"/>
          </p:nvPr>
        </p:nvSpPr>
        <p:spPr>
          <a:ln/>
        </p:spPr>
        <p:txBody>
          <a:bodyPr/>
          <a:lstStyle>
            <a:lvl1pPr>
              <a:defRPr/>
            </a:lvl1pPr>
          </a:lstStyle>
          <a:p>
            <a:pPr>
              <a:defRPr/>
            </a:pPr>
            <a:fld id="{B565A562-748F-4DBC-93BA-B89F8B8F87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1232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4" name="Rectangle 19"/>
          <p:cNvSpPr>
            <a:spLocks noGrp="1" noChangeArrowheads="1"/>
          </p:cNvSpPr>
          <p:nvPr>
            <p:ph type="sldNum" sz="quarter" idx="12"/>
          </p:nvPr>
        </p:nvSpPr>
        <p:spPr>
          <a:ln/>
        </p:spPr>
        <p:txBody>
          <a:bodyPr/>
          <a:lstStyle>
            <a:lvl1pPr>
              <a:defRPr/>
            </a:lvl1pPr>
          </a:lstStyle>
          <a:p>
            <a:pPr>
              <a:defRPr/>
            </a:pPr>
            <a:fld id="{B3D1DE78-691B-411C-AED9-C49187BB7D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42994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7" name="Rectangle 19"/>
          <p:cNvSpPr>
            <a:spLocks noGrp="1" noChangeArrowheads="1"/>
          </p:cNvSpPr>
          <p:nvPr>
            <p:ph type="sldNum" sz="quarter" idx="12"/>
          </p:nvPr>
        </p:nvSpPr>
        <p:spPr>
          <a:ln/>
        </p:spPr>
        <p:txBody>
          <a:bodyPr/>
          <a:lstStyle>
            <a:lvl1pPr>
              <a:defRPr/>
            </a:lvl1pPr>
          </a:lstStyle>
          <a:p>
            <a:pPr>
              <a:defRPr/>
            </a:pPr>
            <a:fld id="{FCA04692-20C5-472B-B729-09549D251D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5501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7" name="Rectangle 19"/>
          <p:cNvSpPr>
            <a:spLocks noGrp="1" noChangeArrowheads="1"/>
          </p:cNvSpPr>
          <p:nvPr>
            <p:ph type="sldNum" sz="quarter" idx="12"/>
          </p:nvPr>
        </p:nvSpPr>
        <p:spPr>
          <a:ln/>
        </p:spPr>
        <p:txBody>
          <a:bodyPr/>
          <a:lstStyle>
            <a:lvl1pPr>
              <a:defRPr/>
            </a:lvl1pPr>
          </a:lstStyle>
          <a:p>
            <a:pPr>
              <a:defRPr/>
            </a:pPr>
            <a:fld id="{C53A0622-0DA1-47CE-A0F2-145D67A89B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51557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DA72165C-1D6C-4176-AC6B-B911962992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6018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ED45A4C9-3EC9-47E2-87A5-7C8915DF85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0274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smtClean="0"/>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7" name="Rectangle 19"/>
          <p:cNvSpPr>
            <a:spLocks noGrp="1" noChangeArrowheads="1"/>
          </p:cNvSpPr>
          <p:nvPr>
            <p:ph type="sldNum" sz="quarter" idx="12"/>
          </p:nvPr>
        </p:nvSpPr>
        <p:spPr>
          <a:ln/>
        </p:spPr>
        <p:txBody>
          <a:bodyPr/>
          <a:lstStyle>
            <a:lvl1pPr>
              <a:defRPr/>
            </a:lvl1pPr>
          </a:lstStyle>
          <a:p>
            <a:pPr>
              <a:defRPr/>
            </a:pPr>
            <a:fld id="{CE72DB77-D3F9-4F90-838A-E5F697A9A8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6182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66587699-B473-4CFE-898A-99A189512A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61866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smtClean="0"/>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36CD249D-2788-48DD-B9CE-498BBD5D07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01435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87043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4F34E95F-6D99-4539-8E4C-56A60A36AC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8647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7" name="Rectangle 19"/>
          <p:cNvSpPr>
            <a:spLocks noGrp="1" noChangeArrowheads="1"/>
          </p:cNvSpPr>
          <p:nvPr>
            <p:ph type="sldNum" sz="quarter" idx="12"/>
          </p:nvPr>
        </p:nvSpPr>
        <p:spPr>
          <a:ln/>
        </p:spPr>
        <p:txBody>
          <a:bodyPr/>
          <a:lstStyle>
            <a:lvl1pPr>
              <a:defRPr/>
            </a:lvl1pPr>
          </a:lstStyle>
          <a:p>
            <a:pPr>
              <a:defRPr/>
            </a:pPr>
            <a:fld id="{20D1FA15-A354-4332-9995-CBA6DD0403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896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9" name="Rectangle 19"/>
          <p:cNvSpPr>
            <a:spLocks noGrp="1" noChangeArrowheads="1"/>
          </p:cNvSpPr>
          <p:nvPr>
            <p:ph type="sldNum" sz="quarter" idx="12"/>
          </p:nvPr>
        </p:nvSpPr>
        <p:spPr>
          <a:ln/>
        </p:spPr>
        <p:txBody>
          <a:bodyPr/>
          <a:lstStyle>
            <a:lvl1pPr>
              <a:defRPr/>
            </a:lvl1pPr>
          </a:lstStyle>
          <a:p>
            <a:pPr>
              <a:defRPr/>
            </a:pPr>
            <a:fld id="{51063234-67F9-4626-9266-2F63E2441E2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169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5" name="Rectangle 19"/>
          <p:cNvSpPr>
            <a:spLocks noGrp="1" noChangeArrowheads="1"/>
          </p:cNvSpPr>
          <p:nvPr>
            <p:ph type="sldNum" sz="quarter" idx="12"/>
          </p:nvPr>
        </p:nvSpPr>
        <p:spPr>
          <a:ln/>
        </p:spPr>
        <p:txBody>
          <a:bodyPr/>
          <a:lstStyle>
            <a:lvl1pPr>
              <a:defRPr/>
            </a:lvl1pPr>
          </a:lstStyle>
          <a:p>
            <a:pPr>
              <a:defRPr/>
            </a:pPr>
            <a:fld id="{B565A562-748F-4DBC-93BA-B89F8B8F87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9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4" name="Rectangle 19"/>
          <p:cNvSpPr>
            <a:spLocks noGrp="1" noChangeArrowheads="1"/>
          </p:cNvSpPr>
          <p:nvPr>
            <p:ph type="sldNum" sz="quarter" idx="12"/>
          </p:nvPr>
        </p:nvSpPr>
        <p:spPr>
          <a:ln/>
        </p:spPr>
        <p:txBody>
          <a:bodyPr/>
          <a:lstStyle>
            <a:lvl1pPr>
              <a:defRPr/>
            </a:lvl1pPr>
          </a:lstStyle>
          <a:p>
            <a:pPr>
              <a:defRPr/>
            </a:pPr>
            <a:fld id="{B3D1DE78-691B-411C-AED9-C49187BB7D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973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7" name="Rectangle 19"/>
          <p:cNvSpPr>
            <a:spLocks noGrp="1" noChangeArrowheads="1"/>
          </p:cNvSpPr>
          <p:nvPr>
            <p:ph type="sldNum" sz="quarter" idx="12"/>
          </p:nvPr>
        </p:nvSpPr>
        <p:spPr>
          <a:ln/>
        </p:spPr>
        <p:txBody>
          <a:bodyPr/>
          <a:lstStyle>
            <a:lvl1pPr>
              <a:defRPr/>
            </a:lvl1pPr>
          </a:lstStyle>
          <a:p>
            <a:pPr>
              <a:defRPr/>
            </a:pPr>
            <a:fld id="{FCA04692-20C5-472B-B729-09549D251D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066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r>
              <a:rPr lang="en-US">
                <a:solidFill>
                  <a:srgbClr val="000000"/>
                </a:solidFill>
              </a:rPr>
              <a:t>Messinger</a:t>
            </a:r>
          </a:p>
        </p:txBody>
      </p:sp>
      <p:sp>
        <p:nvSpPr>
          <p:cNvPr id="7" name="Rectangle 19"/>
          <p:cNvSpPr>
            <a:spLocks noGrp="1" noChangeArrowheads="1"/>
          </p:cNvSpPr>
          <p:nvPr>
            <p:ph type="sldNum" sz="quarter" idx="12"/>
          </p:nvPr>
        </p:nvSpPr>
        <p:spPr>
          <a:ln/>
        </p:spPr>
        <p:txBody>
          <a:bodyPr/>
          <a:lstStyle>
            <a:lvl1pPr>
              <a:defRPr/>
            </a:lvl1pPr>
          </a:lstStyle>
          <a:p>
            <a:pPr>
              <a:defRPr/>
            </a:pPr>
            <a:fld id="{C53A0622-0DA1-47CE-A0F2-145D67A89B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502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1000" y="304800"/>
            <a:ext cx="8383588" cy="6022975"/>
            <a:chOff x="240" y="192"/>
            <a:chExt cx="5281" cy="3794"/>
          </a:xfrm>
        </p:grpSpPr>
        <p:grpSp>
          <p:nvGrpSpPr>
            <p:cNvPr id="1032" name="Group 3"/>
            <p:cNvGrpSpPr>
              <a:grpSpLocks/>
            </p:cNvGrpSpPr>
            <p:nvPr/>
          </p:nvGrpSpPr>
          <p:grpSpPr bwMode="auto">
            <a:xfrm>
              <a:off x="240" y="1008"/>
              <a:ext cx="5281" cy="2978"/>
              <a:chOff x="240" y="1008"/>
              <a:chExt cx="5281" cy="2978"/>
            </a:xfrm>
          </p:grpSpPr>
          <p:sp>
            <p:nvSpPr>
              <p:cNvPr id="1041" name="Rectangle 4"/>
              <p:cNvSpPr>
                <a:spLocks noChangeArrowheads="1"/>
              </p:cNvSpPr>
              <p:nvPr/>
            </p:nvSpPr>
            <p:spPr bwMode="auto">
              <a:xfrm>
                <a:off x="245" y="1010"/>
                <a:ext cx="5269" cy="297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042" name="Freeform 5"/>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43" name="Freeform 6"/>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1033" name="Group 7"/>
            <p:cNvGrpSpPr>
              <a:grpSpLocks/>
            </p:cNvGrpSpPr>
            <p:nvPr/>
          </p:nvGrpSpPr>
          <p:grpSpPr bwMode="auto">
            <a:xfrm>
              <a:off x="336" y="1103"/>
              <a:ext cx="97" cy="2785"/>
              <a:chOff x="336" y="1103"/>
              <a:chExt cx="97" cy="2785"/>
            </a:xfrm>
          </p:grpSpPr>
          <p:sp useBgFill="1">
            <p:nvSpPr>
              <p:cNvPr id="1038" name="Rectangle 8"/>
              <p:cNvSpPr>
                <a:spLocks noChangeArrowheads="1"/>
              </p:cNvSpPr>
              <p:nvPr/>
            </p:nvSpPr>
            <p:spPr bwMode="auto">
              <a:xfrm>
                <a:off x="336" y="1104"/>
                <a:ext cx="96" cy="27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039" name="Freeform 9"/>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40" name="Freeform 10"/>
              <p:cNvSpPr>
                <a:spLocks/>
              </p:cNvSpPr>
              <p:nvPr/>
            </p:nvSpPr>
            <p:spPr bwMode="auto">
              <a:xfrm>
                <a:off x="336" y="1103"/>
                <a:ext cx="97" cy="2785"/>
              </a:xfrm>
              <a:custGeom>
                <a:avLst/>
                <a:gdLst>
                  <a:gd name="T0" fmla="*/ 0 w 97"/>
                  <a:gd name="T1" fmla="*/ 2784 h 2785"/>
                  <a:gd name="T2" fmla="*/ 0 w 97"/>
                  <a:gd name="T3" fmla="*/ 0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1034" name="Group 11"/>
            <p:cNvGrpSpPr>
              <a:grpSpLocks/>
            </p:cNvGrpSpPr>
            <p:nvPr/>
          </p:nvGrpSpPr>
          <p:grpSpPr bwMode="auto">
            <a:xfrm>
              <a:off x="240" y="192"/>
              <a:ext cx="193" cy="721"/>
              <a:chOff x="240" y="192"/>
              <a:chExt cx="193" cy="721"/>
            </a:xfrm>
          </p:grpSpPr>
          <p:sp>
            <p:nvSpPr>
              <p:cNvPr id="1035" name="Rectangle 12"/>
              <p:cNvSpPr>
                <a:spLocks noChangeArrowheads="1"/>
              </p:cNvSpPr>
              <p:nvPr/>
            </p:nvSpPr>
            <p:spPr bwMode="auto">
              <a:xfrm>
                <a:off x="240" y="192"/>
                <a:ext cx="192" cy="72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036" name="Freeform 13"/>
              <p:cNvSpPr>
                <a:spLocks/>
              </p:cNvSpPr>
              <p:nvPr/>
            </p:nvSpPr>
            <p:spPr bwMode="auto">
              <a:xfrm>
                <a:off x="240" y="192"/>
                <a:ext cx="193" cy="721"/>
              </a:xfrm>
              <a:custGeom>
                <a:avLst/>
                <a:gdLst>
                  <a:gd name="T0" fmla="*/ 192 w 193"/>
                  <a:gd name="T1" fmla="*/ 0 h 721"/>
                  <a:gd name="T2" fmla="*/ 0 w 193"/>
                  <a:gd name="T3" fmla="*/ 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37" name="Freeform 14"/>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sp>
        <p:nvSpPr>
          <p:cNvPr id="1027" name="Rectangle 15"/>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16"/>
          <p:cNvSpPr>
            <a:spLocks noGrp="1" noChangeArrowheads="1"/>
          </p:cNvSpPr>
          <p:nvPr>
            <p:ph type="body" idx="1"/>
          </p:nvPr>
        </p:nvSpPr>
        <p:spPr bwMode="auto">
          <a:xfrm>
            <a:off x="838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505"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vl1pPr>
          </a:lstStyle>
          <a:p>
            <a:pPr>
              <a:defRPr/>
            </a:pPr>
            <a:endParaRPr lang="en-US">
              <a:solidFill>
                <a:srgbClr val="000000"/>
              </a:solidFill>
              <a:latin typeface="Times New Roman" panose="02020603050405020304" pitchFamily="18" charset="0"/>
            </a:endParaRPr>
          </a:p>
        </p:txBody>
      </p:sp>
      <p:sp>
        <p:nvSpPr>
          <p:cNvPr id="63506" name="Rectangle 18"/>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r>
              <a:rPr lang="en-US">
                <a:solidFill>
                  <a:srgbClr val="000000"/>
                </a:solidFill>
                <a:latin typeface="Times New Roman" panose="02020603050405020304" pitchFamily="18" charset="0"/>
              </a:rPr>
              <a:t>Messinger</a:t>
            </a:r>
          </a:p>
        </p:txBody>
      </p:sp>
      <p:sp>
        <p:nvSpPr>
          <p:cNvPr id="63507"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A36DA7ED-7E55-4FD0-BAC4-F6A130AA7740}" type="slidenum">
              <a:rPr lang="en-US" altLang="en-US">
                <a:solidFill>
                  <a:srgbClr val="000000"/>
                </a:solidFill>
                <a:latin typeface="Times New Roman" panose="02020603050405020304" pitchFamily="18" charset="0"/>
              </a:rPr>
              <a:pPr>
                <a:def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29960386"/>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1000" y="304800"/>
            <a:ext cx="8383588" cy="6022975"/>
            <a:chOff x="240" y="192"/>
            <a:chExt cx="5281" cy="3794"/>
          </a:xfrm>
        </p:grpSpPr>
        <p:grpSp>
          <p:nvGrpSpPr>
            <p:cNvPr id="1032" name="Group 3"/>
            <p:cNvGrpSpPr>
              <a:grpSpLocks/>
            </p:cNvGrpSpPr>
            <p:nvPr/>
          </p:nvGrpSpPr>
          <p:grpSpPr bwMode="auto">
            <a:xfrm>
              <a:off x="240" y="1008"/>
              <a:ext cx="5281" cy="2978"/>
              <a:chOff x="240" y="1008"/>
              <a:chExt cx="5281" cy="2978"/>
            </a:xfrm>
          </p:grpSpPr>
          <p:sp>
            <p:nvSpPr>
              <p:cNvPr id="1041" name="Rectangle 4"/>
              <p:cNvSpPr>
                <a:spLocks noChangeArrowheads="1"/>
              </p:cNvSpPr>
              <p:nvPr/>
            </p:nvSpPr>
            <p:spPr bwMode="auto">
              <a:xfrm>
                <a:off x="245" y="1010"/>
                <a:ext cx="5269" cy="297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042" name="Freeform 5"/>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43" name="Freeform 6"/>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1033" name="Group 7"/>
            <p:cNvGrpSpPr>
              <a:grpSpLocks/>
            </p:cNvGrpSpPr>
            <p:nvPr/>
          </p:nvGrpSpPr>
          <p:grpSpPr bwMode="auto">
            <a:xfrm>
              <a:off x="336" y="1103"/>
              <a:ext cx="97" cy="2785"/>
              <a:chOff x="336" y="1103"/>
              <a:chExt cx="97" cy="2785"/>
            </a:xfrm>
          </p:grpSpPr>
          <p:sp useBgFill="1">
            <p:nvSpPr>
              <p:cNvPr id="1038" name="Rectangle 8"/>
              <p:cNvSpPr>
                <a:spLocks noChangeArrowheads="1"/>
              </p:cNvSpPr>
              <p:nvPr/>
            </p:nvSpPr>
            <p:spPr bwMode="auto">
              <a:xfrm>
                <a:off x="336" y="1104"/>
                <a:ext cx="96" cy="27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039" name="Freeform 9"/>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40" name="Freeform 10"/>
              <p:cNvSpPr>
                <a:spLocks/>
              </p:cNvSpPr>
              <p:nvPr/>
            </p:nvSpPr>
            <p:spPr bwMode="auto">
              <a:xfrm>
                <a:off x="336" y="1103"/>
                <a:ext cx="97" cy="2785"/>
              </a:xfrm>
              <a:custGeom>
                <a:avLst/>
                <a:gdLst>
                  <a:gd name="T0" fmla="*/ 0 w 97"/>
                  <a:gd name="T1" fmla="*/ 2784 h 2785"/>
                  <a:gd name="T2" fmla="*/ 0 w 97"/>
                  <a:gd name="T3" fmla="*/ 0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1034" name="Group 11"/>
            <p:cNvGrpSpPr>
              <a:grpSpLocks/>
            </p:cNvGrpSpPr>
            <p:nvPr/>
          </p:nvGrpSpPr>
          <p:grpSpPr bwMode="auto">
            <a:xfrm>
              <a:off x="240" y="192"/>
              <a:ext cx="193" cy="721"/>
              <a:chOff x="240" y="192"/>
              <a:chExt cx="193" cy="721"/>
            </a:xfrm>
          </p:grpSpPr>
          <p:sp>
            <p:nvSpPr>
              <p:cNvPr id="1035" name="Rectangle 12"/>
              <p:cNvSpPr>
                <a:spLocks noChangeArrowheads="1"/>
              </p:cNvSpPr>
              <p:nvPr/>
            </p:nvSpPr>
            <p:spPr bwMode="auto">
              <a:xfrm>
                <a:off x="240" y="192"/>
                <a:ext cx="192" cy="72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mtClean="0">
                  <a:solidFill>
                    <a:srgbClr val="000000"/>
                  </a:solidFill>
                </a:endParaRPr>
              </a:p>
            </p:txBody>
          </p:sp>
          <p:sp>
            <p:nvSpPr>
              <p:cNvPr id="1036" name="Freeform 13"/>
              <p:cNvSpPr>
                <a:spLocks/>
              </p:cNvSpPr>
              <p:nvPr/>
            </p:nvSpPr>
            <p:spPr bwMode="auto">
              <a:xfrm>
                <a:off x="240" y="192"/>
                <a:ext cx="193" cy="721"/>
              </a:xfrm>
              <a:custGeom>
                <a:avLst/>
                <a:gdLst>
                  <a:gd name="T0" fmla="*/ 192 w 193"/>
                  <a:gd name="T1" fmla="*/ 0 h 721"/>
                  <a:gd name="T2" fmla="*/ 0 w 193"/>
                  <a:gd name="T3" fmla="*/ 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37" name="Freeform 14"/>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sp>
        <p:nvSpPr>
          <p:cNvPr id="1027" name="Rectangle 15"/>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16"/>
          <p:cNvSpPr>
            <a:spLocks noGrp="1" noChangeArrowheads="1"/>
          </p:cNvSpPr>
          <p:nvPr>
            <p:ph type="body" idx="1"/>
          </p:nvPr>
        </p:nvSpPr>
        <p:spPr bwMode="auto">
          <a:xfrm>
            <a:off x="838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505"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vl1pPr>
          </a:lstStyle>
          <a:p>
            <a:pPr>
              <a:defRPr/>
            </a:pPr>
            <a:endParaRPr lang="en-US">
              <a:solidFill>
                <a:srgbClr val="000000"/>
              </a:solidFill>
              <a:latin typeface="Times New Roman" panose="02020603050405020304" pitchFamily="18" charset="0"/>
            </a:endParaRPr>
          </a:p>
        </p:txBody>
      </p:sp>
      <p:sp>
        <p:nvSpPr>
          <p:cNvPr id="63506" name="Rectangle 18"/>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r>
              <a:rPr lang="en-US">
                <a:solidFill>
                  <a:srgbClr val="000000"/>
                </a:solidFill>
                <a:latin typeface="Times New Roman" panose="02020603050405020304" pitchFamily="18" charset="0"/>
              </a:rPr>
              <a:t>Messinger</a:t>
            </a:r>
          </a:p>
        </p:txBody>
      </p:sp>
      <p:sp>
        <p:nvSpPr>
          <p:cNvPr id="63507"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A36DA7ED-7E55-4FD0-BAC4-F6A130AA7740}" type="slidenum">
              <a:rPr lang="en-US" altLang="en-US">
                <a:solidFill>
                  <a:srgbClr val="000000"/>
                </a:solidFill>
                <a:latin typeface="Times New Roman" panose="02020603050405020304" pitchFamily="18" charset="0"/>
              </a:rPr>
              <a:pPr>
                <a:def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37649017"/>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hemeOverride" Target="../theme/themeOverride6.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hemeOverride" Target="../theme/themeOverride7.xml"/><Relationship Id="rId5" Type="http://schemas.openxmlformats.org/officeDocument/2006/relationships/image" Target="../media/image13.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hemeOverride" Target="../theme/themeOverride8.xml"/><Relationship Id="rId5" Type="http://schemas.openxmlformats.org/officeDocument/2006/relationships/image" Target="../media/image23.emf"/><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hemeOverride" Target="../theme/themeOverride9.xml"/><Relationship Id="rId5" Type="http://schemas.openxmlformats.org/officeDocument/2006/relationships/image" Target="../media/image23.emf"/><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hemeOverride" Target="../theme/themeOverride10.xml"/><Relationship Id="rId5" Type="http://schemas.openxmlformats.org/officeDocument/2006/relationships/image" Target="../media/image24.emf"/><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hemeOverride" Target="../theme/themeOverride1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news.sciencemag.org/biology/2014/07/moms-environment-during-pregnancy-can-affect-her-grandchildren" TargetMode="External"/><Relationship Id="rId2" Type="http://schemas.openxmlformats.org/officeDocument/2006/relationships/hyperlink" Target="http://www.hongerwinter.nl/item.php?id=32&amp;language=EN"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sciencemag.org/news/2015/12/weight-gain-and-loss-can-alter-men-s-sperm" TargetMode="External"/><Relationship Id="rId4" Type="http://schemas.openxmlformats.org/officeDocument/2006/relationships/hyperlink" Target="http://news.sciencemag.org/health/2010/10/dads-diet-may-give-children-diabetes"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hemeOverride" Target="../theme/themeOverride1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hyperlink" Target="http://dx.doi.org/10.1002/bies.201500059" TargetMode="External"/><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4" Type="http://schemas.openxmlformats.org/officeDocument/2006/relationships/hyperlink" Target="http://www.sciencedaily.com/releases/2016/01/160127141400.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elsevier.com/termsandconditions" TargetMode="External"/><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pmc/articles/PMC2822875/#R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3.xml"/><Relationship Id="rId5" Type="http://schemas.openxmlformats.org/officeDocument/2006/relationships/image" Target="../media/image1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762000" y="1981200"/>
            <a:ext cx="8001000" cy="609600"/>
          </a:xfrm>
        </p:spPr>
        <p:txBody>
          <a:bodyPr>
            <a:noAutofit/>
          </a:bodyPr>
          <a:lstStyle/>
          <a:p>
            <a:pPr algn="ctr"/>
            <a:r>
              <a:rPr lang="en-US" sz="6000" dirty="0" smtClean="0"/>
              <a:t>Epigenetics</a:t>
            </a:r>
            <a:endParaRPr lang="en-US" sz="6000" dirty="0"/>
          </a:p>
        </p:txBody>
      </p:sp>
      <p:sp>
        <p:nvSpPr>
          <p:cNvPr id="2051" name="Rectangle 3"/>
          <p:cNvSpPr>
            <a:spLocks noGrp="1" noChangeArrowheads="1"/>
          </p:cNvSpPr>
          <p:nvPr>
            <p:ph type="subTitle" sz="quarter" idx="1"/>
          </p:nvPr>
        </p:nvSpPr>
        <p:spPr>
          <a:xfrm>
            <a:off x="1600200" y="4648200"/>
            <a:ext cx="6400800" cy="1752600"/>
          </a:xfrm>
        </p:spPr>
        <p:txBody>
          <a:bodyPr>
            <a:normAutofit/>
          </a:bodyPr>
          <a:lstStyle/>
          <a:p>
            <a:pPr algn="ctr">
              <a:lnSpc>
                <a:spcPct val="90000"/>
              </a:lnSpc>
            </a:pPr>
            <a:r>
              <a:rPr lang="en-US" sz="2400" dirty="0" smtClean="0"/>
              <a:t>Daniel Messinger</a:t>
            </a:r>
            <a:r>
              <a:rPr lang="en-US" sz="2400" smtClean="0"/>
              <a:t>, Ph.D.</a:t>
            </a:r>
            <a:endParaRPr lang="en-US" sz="2400" dirty="0"/>
          </a:p>
        </p:txBody>
      </p:sp>
    </p:spTree>
    <p:extLst>
      <p:ext uri="{BB962C8B-B14F-4D97-AF65-F5344CB8AC3E}">
        <p14:creationId xmlns:p14="http://schemas.microsoft.com/office/powerpoint/2010/main" val="661454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Epigenetics</a:t>
            </a:r>
            <a:r>
              <a:rPr lang="en-US" b="1"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“Epigenetics </a:t>
            </a:r>
            <a:r>
              <a:rPr lang="en-US" dirty="0"/>
              <a:t>refers to modification of genetic information not encoded in the DNA sequence of genomes. </a:t>
            </a:r>
            <a:endParaRPr lang="en-US" dirty="0" smtClean="0"/>
          </a:p>
          <a:p>
            <a:r>
              <a:rPr lang="en-US" dirty="0" smtClean="0"/>
              <a:t>Epigenetics </a:t>
            </a:r>
            <a:r>
              <a:rPr lang="en-US" dirty="0"/>
              <a:t>marks can change a gene expression pattern without a change in primary nucleotide sequence - without changing an A, C, G or T. </a:t>
            </a:r>
            <a:endParaRPr lang="en-US" dirty="0" smtClean="0"/>
          </a:p>
          <a:p>
            <a:r>
              <a:rPr lang="en-US" dirty="0" smtClean="0"/>
              <a:t>Changes </a:t>
            </a:r>
            <a:r>
              <a:rPr lang="en-US" dirty="0"/>
              <a:t>in gene expression often correspond with epigenetic changes such as methylation of DNA, changes in chromatin conformation (methylation, acetylation), and expression of non-coding RNAs</a:t>
            </a:r>
            <a:r>
              <a:rPr lang="en-US" dirty="0" smtClean="0"/>
              <a:t>.”</a:t>
            </a:r>
          </a:p>
          <a:p>
            <a:pPr lvl="1"/>
            <a:r>
              <a:rPr lang="en-US" dirty="0"/>
              <a:t>http://www.sickkids.ca/Research/Weksberg-Lab/Research-focus/BWS/Genetic-Imprinting-and-Epigenetics/index.html</a:t>
            </a:r>
          </a:p>
          <a:p>
            <a:endParaRPr lang="en-US" dirty="0"/>
          </a:p>
        </p:txBody>
      </p:sp>
    </p:spTree>
    <p:extLst>
      <p:ext uri="{BB962C8B-B14F-4D97-AF65-F5344CB8AC3E}">
        <p14:creationId xmlns:p14="http://schemas.microsoft.com/office/powerpoint/2010/main" val="92098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Contextual Determinants of Gene Function</a:t>
            </a:r>
            <a:endParaRPr lang="en-US" dirty="0"/>
          </a:p>
        </p:txBody>
      </p:sp>
      <p:sp>
        <p:nvSpPr>
          <p:cNvPr id="41987" name="Content Placeholder 2"/>
          <p:cNvSpPr>
            <a:spLocks noGrp="1"/>
          </p:cNvSpPr>
          <p:nvPr>
            <p:ph idx="1"/>
          </p:nvPr>
        </p:nvSpPr>
        <p:spPr/>
        <p:txBody>
          <a:bodyPr/>
          <a:lstStyle/>
          <a:p>
            <a:r>
              <a:rPr lang="en-US" altLang="en-US" smtClean="0"/>
              <a:t>Gene = sequence of DNA</a:t>
            </a:r>
          </a:p>
          <a:p>
            <a:r>
              <a:rPr lang="en-US" altLang="en-US" smtClean="0"/>
              <a:t>Transcription = enzymes “read” DNA</a:t>
            </a:r>
          </a:p>
          <a:p>
            <a:r>
              <a:rPr lang="en-US" altLang="en-US" smtClean="0"/>
              <a:t>Environment around DNA makes it possible to “read” DNA</a:t>
            </a:r>
          </a:p>
          <a:p>
            <a:r>
              <a:rPr lang="en-US" altLang="en-US" smtClean="0"/>
              <a:t>Epigenetic – “in addition to genetic”</a:t>
            </a:r>
          </a:p>
          <a:p>
            <a:pPr lvl="1"/>
            <a:r>
              <a:rPr lang="en-US" altLang="en-US" smtClean="0"/>
              <a:t>Influences that determine expression without altering the DNA</a:t>
            </a:r>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smtClean="0"/>
              <a:t>Gangi</a:t>
            </a:r>
          </a:p>
        </p:txBody>
      </p:sp>
    </p:spTree>
    <p:extLst>
      <p:ext uri="{BB962C8B-B14F-4D97-AF65-F5344CB8AC3E}">
        <p14:creationId xmlns:p14="http://schemas.microsoft.com/office/powerpoint/2010/main" val="406653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Environmental Influences on Gene Activity</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pPr>
              <a:defRPr/>
            </a:pPr>
            <a:r>
              <a:rPr lang="en-US" dirty="0" smtClean="0"/>
              <a:t>In rodents:</a:t>
            </a:r>
          </a:p>
          <a:p>
            <a:pPr lvl="1">
              <a:defRPr/>
            </a:pPr>
            <a:r>
              <a:rPr lang="en-US" dirty="0" smtClean="0"/>
              <a:t>Low maternal care </a:t>
            </a:r>
            <a:r>
              <a:rPr lang="en-US" dirty="0" smtClean="0">
                <a:sym typeface="Wingdings" pitchFamily="2" charset="2"/>
              </a:rPr>
              <a:t> </a:t>
            </a:r>
            <a:r>
              <a:rPr lang="en-US" dirty="0" smtClean="0"/>
              <a:t>elevated methylation</a:t>
            </a:r>
          </a:p>
          <a:p>
            <a:pPr lvl="1">
              <a:defRPr/>
            </a:pPr>
            <a:r>
              <a:rPr lang="en-US" dirty="0" smtClean="0"/>
              <a:t>Prenatal exposure to chronic stress </a:t>
            </a:r>
            <a:r>
              <a:rPr lang="en-US" dirty="0" smtClean="0">
                <a:sym typeface="Wingdings" pitchFamily="2" charset="2"/>
              </a:rPr>
              <a:t> increased methylation</a:t>
            </a:r>
          </a:p>
          <a:p>
            <a:pPr>
              <a:defRPr/>
            </a:pPr>
            <a:r>
              <a:rPr lang="en-US" dirty="0"/>
              <a:t>Less nurturing mothering leads to poorer stress response in rat pups</a:t>
            </a:r>
          </a:p>
          <a:p>
            <a:pPr lvl="2">
              <a:defRPr/>
            </a:pPr>
            <a:r>
              <a:rPr lang="en-US" dirty="0"/>
              <a:t>Fewer </a:t>
            </a:r>
            <a:r>
              <a:rPr lang="en-US" dirty="0" err="1"/>
              <a:t>corticosterone</a:t>
            </a:r>
            <a:r>
              <a:rPr lang="en-US" dirty="0"/>
              <a:t> receptors</a:t>
            </a:r>
          </a:p>
          <a:p>
            <a:pPr lvl="2">
              <a:defRPr/>
            </a:pPr>
            <a:r>
              <a:rPr lang="en-US" dirty="0"/>
              <a:t>Linked to DNA methylation</a:t>
            </a:r>
          </a:p>
          <a:p>
            <a:pPr lvl="2">
              <a:defRPr/>
            </a:pPr>
            <a:r>
              <a:rPr lang="en-US" dirty="0"/>
              <a:t>Enzymes reverse methylation, improve receptor numbers</a:t>
            </a:r>
          </a:p>
          <a:p>
            <a:pPr lvl="3">
              <a:defRPr/>
            </a:pPr>
            <a:r>
              <a:rPr lang="en-US" dirty="0" err="1"/>
              <a:t>Szyf</a:t>
            </a:r>
            <a:r>
              <a:rPr lang="en-US" dirty="0"/>
              <a:t> &amp; Meany (2004</a:t>
            </a:r>
            <a:r>
              <a:rPr lang="en-US" dirty="0" smtClean="0"/>
              <a:t>)</a:t>
            </a:r>
            <a:endParaRPr lang="en-US" dirty="0"/>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smtClean="0"/>
              <a:t>Gangi</a:t>
            </a:r>
          </a:p>
        </p:txBody>
      </p:sp>
    </p:spTree>
    <p:extLst>
      <p:ext uri="{BB962C8B-B14F-4D97-AF65-F5344CB8AC3E}">
        <p14:creationId xmlns:p14="http://schemas.microsoft.com/office/powerpoint/2010/main" val="155569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Epigenetics in Rodents</a:t>
            </a:r>
          </a:p>
        </p:txBody>
      </p:sp>
      <p:sp>
        <p:nvSpPr>
          <p:cNvPr id="46083" name="Content Placeholder 2"/>
          <p:cNvSpPr>
            <a:spLocks noGrp="1"/>
          </p:cNvSpPr>
          <p:nvPr>
            <p:ph idx="1"/>
          </p:nvPr>
        </p:nvSpPr>
        <p:spPr/>
        <p:txBody>
          <a:bodyPr>
            <a:normAutofit lnSpcReduction="10000"/>
          </a:bodyPr>
          <a:lstStyle/>
          <a:p>
            <a:r>
              <a:rPr lang="en-US" altLang="en-US" sz="2400" dirty="0" smtClean="0"/>
              <a:t>Extension to later mothering</a:t>
            </a:r>
          </a:p>
          <a:p>
            <a:pPr lvl="1"/>
            <a:r>
              <a:rPr lang="en-US" altLang="en-US" sz="2000" dirty="0" smtClean="0"/>
              <a:t>Less mothering attention -&gt; Greater methylation</a:t>
            </a:r>
          </a:p>
          <a:p>
            <a:pPr lvl="2"/>
            <a:r>
              <a:rPr lang="en-US" altLang="en-US" sz="1600" dirty="0" smtClean="0"/>
              <a:t>Less mothering attention in the next generation</a:t>
            </a:r>
          </a:p>
          <a:p>
            <a:r>
              <a:rPr lang="en-US" altLang="en-US" sz="2400" dirty="0" smtClean="0"/>
              <a:t>Roth and </a:t>
            </a:r>
            <a:r>
              <a:rPr lang="en-US" altLang="en-US" sz="2400" dirty="0" err="1" smtClean="0"/>
              <a:t>Sweatt</a:t>
            </a:r>
            <a:r>
              <a:rPr lang="en-US" altLang="en-US" sz="2400" dirty="0" smtClean="0"/>
              <a:t> (2009)</a:t>
            </a:r>
          </a:p>
          <a:p>
            <a:pPr lvl="1"/>
            <a:r>
              <a:rPr lang="en-US" altLang="en-US" sz="2000" dirty="0" smtClean="0"/>
              <a:t>Stressed mothers spend less time nurturing</a:t>
            </a:r>
          </a:p>
          <a:p>
            <a:pPr lvl="1"/>
            <a:r>
              <a:rPr lang="en-US" altLang="en-US" sz="2000" dirty="0" smtClean="0"/>
              <a:t>Lower BDNF hormone -&gt; Greater methylation - &gt; Lower neural growth</a:t>
            </a:r>
          </a:p>
          <a:p>
            <a:pPr lvl="2"/>
            <a:r>
              <a:rPr lang="en-US" altLang="en-US" sz="1600" dirty="0" smtClean="0"/>
              <a:t>Linked to anxiety in mice, responds to antidepressants</a:t>
            </a:r>
          </a:p>
          <a:p>
            <a:pPr lvl="2"/>
            <a:r>
              <a:rPr lang="en-US" altLang="en-US" sz="1600" dirty="0" smtClean="0"/>
              <a:t>Miller and </a:t>
            </a:r>
            <a:r>
              <a:rPr lang="en-US" altLang="en-US" sz="1600" dirty="0" err="1" smtClean="0"/>
              <a:t>Sweatt</a:t>
            </a:r>
            <a:r>
              <a:rPr lang="en-US" altLang="en-US" sz="1600" dirty="0" smtClean="0"/>
              <a:t> (2007)- Inhibition of methylation </a:t>
            </a:r>
            <a:r>
              <a:rPr lang="en-US" altLang="en-US" sz="1600" dirty="0" smtClean="0">
                <a:sym typeface="Wingdings" pitchFamily="2" charset="2"/>
              </a:rPr>
              <a:t></a:t>
            </a:r>
            <a:r>
              <a:rPr lang="en-US" altLang="en-US" sz="1600" dirty="0" smtClean="0"/>
              <a:t>detrimental  to memory</a:t>
            </a:r>
          </a:p>
          <a:p>
            <a:r>
              <a:rPr lang="en-US" altLang="en-US" sz="2400" dirty="0" err="1" smtClean="0"/>
              <a:t>Nestler</a:t>
            </a:r>
            <a:r>
              <a:rPr lang="en-US" altLang="en-US" sz="2400" dirty="0" smtClean="0"/>
              <a:t> et al. (2010) Cocaine exposure</a:t>
            </a:r>
          </a:p>
          <a:p>
            <a:pPr lvl="1"/>
            <a:r>
              <a:rPr lang="en-US" altLang="en-US" sz="2000" dirty="0" smtClean="0"/>
              <a:t>Higher acetylation and methylation of histones </a:t>
            </a:r>
          </a:p>
          <a:p>
            <a:pPr lvl="2"/>
            <a:r>
              <a:rPr lang="en-US" altLang="en-US" sz="1600" dirty="0" smtClean="0"/>
              <a:t>Stimulates reward circuitry</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smtClean="0">
                <a:solidFill>
                  <a:srgbClr val="000000"/>
                </a:solidFill>
              </a:rPr>
              <a:t>Mattson</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0"/>
            <a:ext cx="19526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2506" y="5638800"/>
            <a:ext cx="3096456"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18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additive="repl">
                                        <p:cTn id="6" dur="1" fill="hold">
                                          <p:stCondLst>
                                            <p:cond delay="0"/>
                                          </p:stCondLst>
                                        </p:cTn>
                                        <p:tgtEl>
                                          <p:spTgt spid="6"/>
                                        </p:tgtEl>
                                        <p:attrNameLst>
                                          <p:attrName>style.visibility</p:attrName>
                                        </p:attrNameLst>
                                      </p:cBhvr>
                                      <p:to>
                                        <p:strVal val="visible"/>
                                      </p:to>
                                    </p:set>
                                    <p:anim calcmode="lin" valueType="num">
                                      <p:cBhvr additive="repl">
                                        <p:cTn id="7" dur="500" fill="hold"/>
                                        <p:tgtEl>
                                          <p:spTgt spid="6"/>
                                        </p:tgtEl>
                                        <p:attrNameLst>
                                          <p:attrName>ppt_x</p:attrName>
                                        </p:attrNameLst>
                                      </p:cBhvr>
                                      <p:tavLst>
                                        <p:tav tm="100000">
                                          <p:val>
                                            <p:strVal val="0-#ppt_w/2"/>
                                          </p:val>
                                        </p:tav>
                                        <p:tav>
                                          <p:val>
                                            <p:strVal val="#ppt_x"/>
                                          </p:val>
                                        </p:tav>
                                      </p:tavLst>
                                    </p:anim>
                                    <p:anim calcmode="lin" valueType="num">
                                      <p:cBhvr additive="repl">
                                        <p:cTn id="8" dur="500" fill="hold"/>
                                        <p:tgtEl>
                                          <p:spTgt spid="6"/>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ubtitle 2"/>
          <p:cNvSpPr>
            <a:spLocks noGrp="1"/>
          </p:cNvSpPr>
          <p:nvPr>
            <p:ph type="subTitle" idx="1"/>
          </p:nvPr>
        </p:nvSpPr>
        <p:spPr/>
        <p:txBody>
          <a:bodyPr/>
          <a:lstStyle/>
          <a:p>
            <a:endParaRPr lang="en-US" altLang="en-US" dirty="0" smtClean="0"/>
          </a:p>
        </p:txBody>
      </p:sp>
      <p:pic>
        <p:nvPicPr>
          <p:cNvPr id="84995" name="Picture 3" descr="library"/>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600" y="1189038"/>
            <a:ext cx="7010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5"/>
          <p:cNvSpPr txBox="1">
            <a:spLocks noChangeArrowheads="1"/>
          </p:cNvSpPr>
          <p:nvPr/>
        </p:nvSpPr>
        <p:spPr bwMode="auto">
          <a:xfrm>
            <a:off x="685800" y="55245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3600" dirty="0" smtClean="0">
                <a:solidFill>
                  <a:srgbClr val="000000"/>
                </a:solidFill>
              </a:rPr>
              <a:t>Imagine you have access to a library…</a:t>
            </a:r>
          </a:p>
        </p:txBody>
      </p:sp>
      <p:sp>
        <p:nvSpPr>
          <p:cNvPr id="84997" name="TextBox 6"/>
          <p:cNvSpPr txBox="1">
            <a:spLocks noChangeArrowheads="1"/>
          </p:cNvSpPr>
          <p:nvPr/>
        </p:nvSpPr>
        <p:spPr bwMode="auto">
          <a:xfrm>
            <a:off x="323850" y="6368236"/>
            <a:ext cx="6988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200" dirty="0" smtClean="0">
                <a:solidFill>
                  <a:srgbClr val="000000"/>
                </a:solidFill>
              </a:rPr>
              <a:t>(Champagne &amp; </a:t>
            </a:r>
            <a:r>
              <a:rPr lang="en-US" altLang="en-US" sz="1200" dirty="0" err="1" smtClean="0">
                <a:solidFill>
                  <a:srgbClr val="000000"/>
                </a:solidFill>
              </a:rPr>
              <a:t>Mashoodh</a:t>
            </a:r>
            <a:r>
              <a:rPr lang="en-US" altLang="en-US" sz="1200" dirty="0" smtClean="0">
                <a:solidFill>
                  <a:srgbClr val="000000"/>
                </a:solidFill>
              </a:rPr>
              <a:t>, 2009; </a:t>
            </a:r>
            <a:r>
              <a:rPr lang="en-US" altLang="en-US" sz="1200" dirty="0" err="1" smtClean="0">
                <a:solidFill>
                  <a:srgbClr val="000000"/>
                </a:solidFill>
              </a:rPr>
              <a:t>Syzf</a:t>
            </a:r>
            <a:r>
              <a:rPr lang="en-US" altLang="en-US" sz="1200" dirty="0" smtClean="0">
                <a:solidFill>
                  <a:srgbClr val="000000"/>
                </a:solidFill>
              </a:rPr>
              <a:t> &amp; Bick, 2012)                                         </a:t>
            </a:r>
            <a:r>
              <a:rPr lang="en-US" altLang="en-US" sz="1200" dirty="0" err="1" smtClean="0">
                <a:solidFill>
                  <a:srgbClr val="000000"/>
                </a:solidFill>
              </a:rPr>
              <a:t>Rumper</a:t>
            </a:r>
            <a:endParaRPr lang="en-US" altLang="en-US" sz="1200" dirty="0" smtClean="0">
              <a:solidFill>
                <a:srgbClr val="000000"/>
              </a:solidFill>
            </a:endParaRPr>
          </a:p>
        </p:txBody>
      </p:sp>
      <p:sp>
        <p:nvSpPr>
          <p:cNvPr id="2" name="Rectangle 1"/>
          <p:cNvSpPr/>
          <p:nvPr/>
        </p:nvSpPr>
        <p:spPr>
          <a:xfrm>
            <a:off x="1295400" y="5533935"/>
            <a:ext cx="6400800" cy="646331"/>
          </a:xfrm>
          <a:prstGeom prst="rect">
            <a:avLst/>
          </a:prstGeom>
        </p:spPr>
        <p:txBody>
          <a:bodyPr wrap="square">
            <a:spAutoFit/>
          </a:bodyPr>
          <a:lstStyle/>
          <a:p>
            <a:pPr>
              <a:defRPr/>
            </a:pPr>
            <a:r>
              <a:rPr lang="en-US" sz="3600" dirty="0">
                <a:latin typeface="+mn-lt"/>
              </a:rPr>
              <a:t>1 DNA Sequence = 1 Book</a:t>
            </a:r>
          </a:p>
        </p:txBody>
      </p:sp>
    </p:spTree>
    <p:extLst>
      <p:ext uri="{BB962C8B-B14F-4D97-AF65-F5344CB8AC3E}">
        <p14:creationId xmlns:p14="http://schemas.microsoft.com/office/powerpoint/2010/main" val="30215707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077200" cy="5105400"/>
          </a:xfrm>
        </p:spPr>
        <p:txBody>
          <a:bodyPr>
            <a:normAutofit fontScale="92500"/>
          </a:bodyPr>
          <a:lstStyle/>
          <a:p>
            <a:pPr>
              <a:defRPr/>
            </a:pPr>
            <a:endParaRPr lang="en-US" b="1" u="sng" dirty="0" smtClean="0"/>
          </a:p>
          <a:p>
            <a:pPr>
              <a:defRPr/>
            </a:pPr>
            <a:r>
              <a:rPr lang="en-US" b="1" u="sng" dirty="0" smtClean="0"/>
              <a:t>DNA </a:t>
            </a:r>
            <a:r>
              <a:rPr lang="en-US" b="1" u="sng" dirty="0"/>
              <a:t>t</a:t>
            </a:r>
            <a:r>
              <a:rPr lang="en-US" b="1" u="sng" dirty="0" smtClean="0"/>
              <a:t>ranscription:</a:t>
            </a:r>
            <a:r>
              <a:rPr lang="en-US" dirty="0" smtClean="0"/>
              <a:t> the process of DNA being </a:t>
            </a:r>
            <a:r>
              <a:rPr lang="en-US" dirty="0" smtClean="0">
                <a:solidFill>
                  <a:srgbClr val="FF0000"/>
                </a:solidFill>
              </a:rPr>
              <a:t>read</a:t>
            </a:r>
            <a:r>
              <a:rPr lang="en-US" dirty="0" smtClean="0"/>
              <a:t> by an enzyme called </a:t>
            </a:r>
            <a:r>
              <a:rPr lang="en-US" dirty="0" smtClean="0">
                <a:solidFill>
                  <a:srgbClr val="FF0000"/>
                </a:solidFill>
              </a:rPr>
              <a:t>RNA polymerase </a:t>
            </a:r>
            <a:r>
              <a:rPr lang="en-US" dirty="0" smtClean="0"/>
              <a:t>&gt; leading to the </a:t>
            </a:r>
            <a:r>
              <a:rPr lang="en-US" dirty="0" smtClean="0">
                <a:solidFill>
                  <a:srgbClr val="116B6F"/>
                </a:solidFill>
              </a:rPr>
              <a:t>production </a:t>
            </a:r>
            <a:r>
              <a:rPr lang="en-US" dirty="0" smtClean="0">
                <a:solidFill>
                  <a:schemeClr val="tx2"/>
                </a:solidFill>
              </a:rPr>
              <a:t>of</a:t>
            </a:r>
            <a:r>
              <a:rPr lang="en-US" dirty="0" smtClean="0">
                <a:solidFill>
                  <a:srgbClr val="116B6F"/>
                </a:solidFill>
              </a:rPr>
              <a:t> mRNA </a:t>
            </a:r>
            <a:r>
              <a:rPr lang="en-US" dirty="0" smtClean="0"/>
              <a:t>&gt; which is then translated into a </a:t>
            </a:r>
            <a:r>
              <a:rPr lang="en-US" dirty="0" smtClean="0">
                <a:solidFill>
                  <a:schemeClr val="accent6"/>
                </a:solidFill>
              </a:rPr>
              <a:t>protein</a:t>
            </a:r>
          </a:p>
          <a:p>
            <a:pPr>
              <a:defRPr/>
            </a:pPr>
            <a:r>
              <a:rPr lang="en-US" b="1" u="sng" dirty="0" smtClean="0"/>
              <a:t>DNA methylation:</a:t>
            </a:r>
            <a:r>
              <a:rPr lang="en-US" b="1" dirty="0" smtClean="0"/>
              <a:t> </a:t>
            </a:r>
            <a:r>
              <a:rPr lang="en-US" dirty="0" smtClean="0"/>
              <a:t>one type of epigenetic mechanism; reduces the accessibility of DNA and can lead to </a:t>
            </a:r>
            <a:r>
              <a:rPr lang="en-US" b="1" dirty="0" smtClean="0"/>
              <a:t>“silencing”</a:t>
            </a:r>
            <a:r>
              <a:rPr lang="en-US" dirty="0" smtClean="0"/>
              <a:t> of the gene</a:t>
            </a:r>
          </a:p>
          <a:p>
            <a:pPr>
              <a:defRPr/>
            </a:pPr>
            <a:r>
              <a:rPr lang="en-US" dirty="0"/>
              <a:t>Epigenetic </a:t>
            </a:r>
            <a:r>
              <a:rPr lang="en-US" dirty="0" smtClean="0"/>
              <a:t>influences do </a:t>
            </a:r>
            <a:r>
              <a:rPr lang="en-US" b="1" dirty="0" smtClean="0"/>
              <a:t>NOT</a:t>
            </a:r>
            <a:r>
              <a:rPr lang="en-US" dirty="0" smtClean="0"/>
              <a:t> alter </a:t>
            </a:r>
            <a:r>
              <a:rPr lang="en-US" dirty="0"/>
              <a:t>the sequence of DNA</a:t>
            </a:r>
          </a:p>
          <a:p>
            <a:pPr>
              <a:defRPr/>
            </a:pPr>
            <a:endParaRPr lang="en-US" dirty="0" smtClean="0"/>
          </a:p>
          <a:p>
            <a:pPr>
              <a:defRPr/>
            </a:pPr>
            <a:endParaRPr lang="en-US" dirty="0"/>
          </a:p>
        </p:txBody>
      </p:sp>
      <p:pic>
        <p:nvPicPr>
          <p:cNvPr id="86019" name="Picture 4" descr="boo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6325" y="5248275"/>
            <a:ext cx="171767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5" descr="open book"/>
          <p:cNvPicPr>
            <a:picLocks noChangeAspect="1"/>
          </p:cNvPicPr>
          <p:nvPr/>
        </p:nvPicPr>
        <p:blipFill>
          <a:blip r:embed="rId4">
            <a:extLst>
              <a:ext uri="{28A0092B-C50C-407E-A947-70E740481C1C}">
                <a14:useLocalDpi xmlns:a14="http://schemas.microsoft.com/office/drawing/2010/main" val="0"/>
              </a:ext>
            </a:extLst>
          </a:blip>
          <a:srcRect t="20015"/>
          <a:stretch>
            <a:fillRect/>
          </a:stretch>
        </p:blipFill>
        <p:spPr bwMode="auto">
          <a:xfrm>
            <a:off x="0" y="5486400"/>
            <a:ext cx="27432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Box 6"/>
          <p:cNvSpPr txBox="1">
            <a:spLocks noChangeArrowheads="1"/>
          </p:cNvSpPr>
          <p:nvPr/>
        </p:nvSpPr>
        <p:spPr bwMode="auto">
          <a:xfrm>
            <a:off x="304800" y="81534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smtClean="0">
                <a:solidFill>
                  <a:srgbClr val="000000"/>
                </a:solidFill>
              </a:rPr>
              <a:t>(Champagne &amp; Mashoodh, 2009; Syzf &amp; Bick, 2012)</a:t>
            </a:r>
          </a:p>
        </p:txBody>
      </p:sp>
      <p:sp>
        <p:nvSpPr>
          <p:cNvPr id="6" name="TextBox 6"/>
          <p:cNvSpPr txBox="1">
            <a:spLocks noChangeArrowheads="1"/>
          </p:cNvSpPr>
          <p:nvPr/>
        </p:nvSpPr>
        <p:spPr bwMode="auto">
          <a:xfrm>
            <a:off x="2743200" y="6036469"/>
            <a:ext cx="403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200" dirty="0" smtClean="0">
                <a:solidFill>
                  <a:srgbClr val="000000"/>
                </a:solidFill>
              </a:rPr>
              <a:t>(Champagne &amp; </a:t>
            </a:r>
            <a:r>
              <a:rPr lang="en-US" altLang="en-US" sz="1200" dirty="0" err="1" smtClean="0">
                <a:solidFill>
                  <a:srgbClr val="000000"/>
                </a:solidFill>
              </a:rPr>
              <a:t>Mashoodh</a:t>
            </a:r>
            <a:r>
              <a:rPr lang="en-US" altLang="en-US" sz="1200" dirty="0" smtClean="0">
                <a:solidFill>
                  <a:srgbClr val="000000"/>
                </a:solidFill>
              </a:rPr>
              <a:t>, 2009; </a:t>
            </a:r>
            <a:r>
              <a:rPr lang="en-US" altLang="en-US" sz="1200" dirty="0" err="1" smtClean="0">
                <a:solidFill>
                  <a:srgbClr val="000000"/>
                </a:solidFill>
              </a:rPr>
              <a:t>Syzf</a:t>
            </a:r>
            <a:r>
              <a:rPr lang="en-US" altLang="en-US" sz="1200" dirty="0" smtClean="0">
                <a:solidFill>
                  <a:srgbClr val="000000"/>
                </a:solidFill>
              </a:rPr>
              <a:t> &amp; Bick, 2012)      </a:t>
            </a:r>
          </a:p>
          <a:p>
            <a:pPr eaLnBrk="1" hangingPunct="1">
              <a:spcBef>
                <a:spcPct val="0"/>
              </a:spcBef>
              <a:buClrTx/>
              <a:buSzTx/>
              <a:buFontTx/>
              <a:buNone/>
            </a:pPr>
            <a:endParaRPr lang="en-US" altLang="en-US" sz="1200" dirty="0">
              <a:solidFill>
                <a:srgbClr val="000000"/>
              </a:solidFill>
            </a:endParaRPr>
          </a:p>
          <a:p>
            <a:pPr eaLnBrk="1" hangingPunct="1">
              <a:spcBef>
                <a:spcPct val="0"/>
              </a:spcBef>
              <a:buClrTx/>
              <a:buSzTx/>
              <a:buFontTx/>
              <a:buNone/>
            </a:pPr>
            <a:r>
              <a:rPr lang="en-US" altLang="en-US" sz="1200" dirty="0" smtClean="0">
                <a:solidFill>
                  <a:srgbClr val="000000"/>
                </a:solidFill>
              </a:rPr>
              <a:t>                                   </a:t>
            </a:r>
            <a:r>
              <a:rPr lang="en-US" altLang="en-US" sz="1200" dirty="0" err="1" smtClean="0">
                <a:solidFill>
                  <a:srgbClr val="000000"/>
                </a:solidFill>
              </a:rPr>
              <a:t>Rumper</a:t>
            </a:r>
            <a:endParaRPr lang="en-US" altLang="en-US" sz="1200" dirty="0" smtClean="0">
              <a:solidFill>
                <a:srgbClr val="000000"/>
              </a:solidFill>
            </a:endParaRPr>
          </a:p>
        </p:txBody>
      </p:sp>
    </p:spTree>
    <p:extLst>
      <p:ext uri="{BB962C8B-B14F-4D97-AF65-F5344CB8AC3E}">
        <p14:creationId xmlns:p14="http://schemas.microsoft.com/office/powerpoint/2010/main" val="7630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sp>
        <p:nvSpPr>
          <p:cNvPr id="89091" name="Content Placeholder 5"/>
          <p:cNvSpPr>
            <a:spLocks noGrp="1"/>
          </p:cNvSpPr>
          <p:nvPr>
            <p:ph idx="1"/>
          </p:nvPr>
        </p:nvSpPr>
        <p:spPr>
          <a:xfrm>
            <a:off x="4343400" y="381000"/>
            <a:ext cx="4495800" cy="5791200"/>
          </a:xfrm>
        </p:spPr>
        <p:txBody>
          <a:bodyPr/>
          <a:lstStyle/>
          <a:p>
            <a:pPr marL="0" indent="0" algn="ctr">
              <a:buNone/>
            </a:pPr>
            <a:r>
              <a:rPr lang="en-US" altLang="en-US" sz="4000" b="1" u="sng" dirty="0"/>
              <a:t>E</a:t>
            </a:r>
            <a:r>
              <a:rPr lang="en-US" altLang="en-US" sz="4000" b="1" u="sng" dirty="0" smtClean="0"/>
              <a:t>pigenetic mechanisms</a:t>
            </a:r>
          </a:p>
          <a:p>
            <a:pPr marL="0" indent="0" algn="ctr">
              <a:buNone/>
            </a:pPr>
            <a:endParaRPr lang="en-US" altLang="en-US" sz="3600" dirty="0" smtClean="0"/>
          </a:p>
          <a:p>
            <a:r>
              <a:rPr lang="en-US" altLang="en-US" sz="2800" dirty="0" smtClean="0"/>
              <a:t>Histone </a:t>
            </a:r>
            <a:r>
              <a:rPr lang="en-US" altLang="en-US" sz="2800" dirty="0" smtClean="0">
                <a:solidFill>
                  <a:srgbClr val="00B050"/>
                </a:solidFill>
              </a:rPr>
              <a:t>acetylation</a:t>
            </a:r>
            <a:r>
              <a:rPr lang="en-US" altLang="en-US" sz="2800" dirty="0" smtClean="0"/>
              <a:t> tends to promote gene activity </a:t>
            </a:r>
          </a:p>
          <a:p>
            <a:r>
              <a:rPr lang="en-US" altLang="en-US" sz="2800" dirty="0"/>
              <a:t>H</a:t>
            </a:r>
            <a:r>
              <a:rPr lang="en-US" altLang="en-US" sz="2800" dirty="0" smtClean="0"/>
              <a:t>istone </a:t>
            </a:r>
            <a:r>
              <a:rPr lang="en-US" altLang="en-US" sz="2800" dirty="0" smtClean="0">
                <a:solidFill>
                  <a:srgbClr val="FF0000"/>
                </a:solidFill>
              </a:rPr>
              <a:t>methylation</a:t>
            </a:r>
            <a:r>
              <a:rPr lang="en-US" altLang="en-US" sz="2800" dirty="0" smtClean="0"/>
              <a:t> and DNA </a:t>
            </a:r>
            <a:r>
              <a:rPr lang="en-US" altLang="en-US" sz="2800" dirty="0" smtClean="0">
                <a:solidFill>
                  <a:srgbClr val="FF0000"/>
                </a:solidFill>
              </a:rPr>
              <a:t>methylation</a:t>
            </a:r>
            <a:r>
              <a:rPr lang="en-US" altLang="en-US" sz="2800" dirty="0" smtClean="0"/>
              <a:t> tend to inhibit it.</a:t>
            </a:r>
          </a:p>
        </p:txBody>
      </p:sp>
      <p:pic>
        <p:nvPicPr>
          <p:cNvPr id="890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7650"/>
            <a:ext cx="40640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734846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How can an organism have different cell types yet one genome?</a:t>
            </a:r>
          </a:p>
          <a:p>
            <a:r>
              <a:rPr lang="en-US" dirty="0"/>
              <a:t>“The idea that DNA function could be stably diversified without changing the sequence comes from the study of cellular differentiation during embryonal development</a:t>
            </a:r>
            <a:r>
              <a:rPr lang="en-US" dirty="0" smtClean="0"/>
              <a:t>.” (</a:t>
            </a:r>
            <a:r>
              <a:rPr lang="en-US" dirty="0" err="1" smtClean="0"/>
              <a:t>Szyf</a:t>
            </a:r>
            <a:r>
              <a:rPr lang="en-US" dirty="0" smtClean="0"/>
              <a:t> &amp; Bick, 2012)</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Messinger</a:t>
            </a:r>
            <a:endParaRPr lang="en-US">
              <a:solidFill>
                <a:srgbClr val="000000"/>
              </a:solidFill>
            </a:endParaRPr>
          </a:p>
        </p:txBody>
      </p:sp>
    </p:spTree>
    <p:extLst>
      <p:ext uri="{BB962C8B-B14F-4D97-AF65-F5344CB8AC3E}">
        <p14:creationId xmlns:p14="http://schemas.microsoft.com/office/powerpoint/2010/main" val="306667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DNA methylation pattern</a:t>
            </a:r>
          </a:p>
        </p:txBody>
      </p:sp>
      <p:sp>
        <p:nvSpPr>
          <p:cNvPr id="931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pic>
        <p:nvPicPr>
          <p:cNvPr id="9318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981200"/>
            <a:ext cx="8748713" cy="3405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 name="TextBox 1"/>
          <p:cNvSpPr txBox="1"/>
          <p:nvPr/>
        </p:nvSpPr>
        <p:spPr>
          <a:xfrm>
            <a:off x="5867400" y="5943600"/>
            <a:ext cx="1992853" cy="369332"/>
          </a:xfrm>
          <a:prstGeom prst="rect">
            <a:avLst/>
          </a:prstGeom>
          <a:noFill/>
        </p:spPr>
        <p:txBody>
          <a:bodyPr wrap="none" rtlCol="0">
            <a:spAutoFit/>
          </a:bodyPr>
          <a:lstStyle/>
          <a:p>
            <a:r>
              <a:rPr lang="en-US" dirty="0" err="1" smtClean="0"/>
              <a:t>Szyf</a:t>
            </a:r>
            <a:r>
              <a:rPr lang="en-US" dirty="0" smtClean="0"/>
              <a:t> &amp; Bick, 2012</a:t>
            </a:r>
            <a:endParaRPr lang="en-US" dirty="0"/>
          </a:p>
        </p:txBody>
      </p:sp>
    </p:spTree>
    <p:extLst>
      <p:ext uri="{BB962C8B-B14F-4D97-AF65-F5344CB8AC3E}">
        <p14:creationId xmlns:p14="http://schemas.microsoft.com/office/powerpoint/2010/main" val="1358064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Dynamic DNA methylation </a:t>
            </a:r>
          </a:p>
        </p:txBody>
      </p:sp>
      <p:sp>
        <p:nvSpPr>
          <p:cNvPr id="94211" name="Content Placeholder 2"/>
          <p:cNvSpPr>
            <a:spLocks noGrp="1"/>
          </p:cNvSpPr>
          <p:nvPr>
            <p:ph idx="1"/>
          </p:nvPr>
        </p:nvSpPr>
        <p:spPr/>
        <p:txBody>
          <a:bodyPr/>
          <a:lstStyle/>
          <a:p>
            <a:endParaRPr lang="en-US" altLang="en-US" smtClean="0"/>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pic>
        <p:nvPicPr>
          <p:cNvPr id="942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518"/>
          <a:stretch/>
        </p:blipFill>
        <p:spPr bwMode="auto">
          <a:xfrm>
            <a:off x="1855788" y="1676400"/>
            <a:ext cx="54324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6" name="TextBox 5"/>
          <p:cNvSpPr txBox="1"/>
          <p:nvPr/>
        </p:nvSpPr>
        <p:spPr>
          <a:xfrm>
            <a:off x="6617747" y="6410881"/>
            <a:ext cx="1992853" cy="369332"/>
          </a:xfrm>
          <a:prstGeom prst="rect">
            <a:avLst/>
          </a:prstGeom>
          <a:noFill/>
        </p:spPr>
        <p:txBody>
          <a:bodyPr wrap="none" rtlCol="0">
            <a:spAutoFit/>
          </a:bodyPr>
          <a:lstStyle/>
          <a:p>
            <a:r>
              <a:rPr lang="en-US" dirty="0" err="1" smtClean="0"/>
              <a:t>Szyf</a:t>
            </a:r>
            <a:r>
              <a:rPr lang="en-US" dirty="0" smtClean="0"/>
              <a:t> &amp; Bick, 2012</a:t>
            </a:r>
            <a:endParaRPr lang="en-US" dirty="0"/>
          </a:p>
        </p:txBody>
      </p:sp>
    </p:spTree>
    <p:extLst>
      <p:ext uri="{BB962C8B-B14F-4D97-AF65-F5344CB8AC3E}">
        <p14:creationId xmlns:p14="http://schemas.microsoft.com/office/powerpoint/2010/main" val="283634127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solidFill>
                  <a:srgbClr val="000000"/>
                </a:solidFill>
              </a:rPr>
              <a:t>Messinger</a:t>
            </a:r>
            <a:endParaRPr lang="en-US">
              <a:solidFill>
                <a:srgbClr val="000000"/>
              </a:solidFill>
            </a:endParaRPr>
          </a:p>
        </p:txBody>
      </p:sp>
      <p:pic>
        <p:nvPicPr>
          <p:cNvPr id="2050" name="Picture 2" descr="Image result for lamarc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1133" y="-5334000"/>
            <a:ext cx="5694784" cy="50276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arunyahya.com/image/The_end_of_darwinism/Lamarck08.4.jpg"/>
          <p:cNvPicPr>
            <a:picLocks noChangeAspect="1" noChangeArrowheads="1"/>
          </p:cNvPicPr>
          <p:nvPr/>
        </p:nvPicPr>
        <p:blipFill rotWithShape="1">
          <a:blip r:embed="rId4">
            <a:extLst>
              <a:ext uri="{28A0092B-C50C-407E-A947-70E740481C1C}">
                <a14:useLocalDpi xmlns:a14="http://schemas.microsoft.com/office/drawing/2010/main" val="0"/>
              </a:ext>
            </a:extLst>
          </a:blip>
          <a:srcRect l="37188"/>
          <a:stretch/>
        </p:blipFill>
        <p:spPr bwMode="auto">
          <a:xfrm>
            <a:off x="2085879" y="1827213"/>
            <a:ext cx="5277042"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10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z="3200" smtClean="0"/>
              <a:t>DNA methylation adaption are system wide and involve multiple gene circuitries </a:t>
            </a:r>
          </a:p>
        </p:txBody>
      </p:sp>
      <p:sp>
        <p:nvSpPr>
          <p:cNvPr id="95235" name="Content Placeholder 2"/>
          <p:cNvSpPr>
            <a:spLocks noGrp="1"/>
          </p:cNvSpPr>
          <p:nvPr>
            <p:ph idx="1"/>
          </p:nvPr>
        </p:nvSpPr>
        <p:spPr/>
        <p:txBody>
          <a:bodyPr/>
          <a:lstStyle/>
          <a:p>
            <a:endParaRPr lang="en-US" altLang="en-US" smtClean="0"/>
          </a:p>
        </p:txBody>
      </p:sp>
      <p:sp>
        <p:nvSpPr>
          <p:cNvPr id="95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t>Messinger</a:t>
            </a:r>
          </a:p>
        </p:txBody>
      </p:sp>
      <p:pic>
        <p:nvPicPr>
          <p:cNvPr id="952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06525"/>
            <a:ext cx="4505325" cy="542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414235909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Epigenetic </a:t>
            </a:r>
            <a:r>
              <a:rPr lang="en-US" dirty="0"/>
              <a:t>E</a:t>
            </a:r>
            <a:r>
              <a:rPr lang="en-US" dirty="0" smtClean="0"/>
              <a:t>xplanation of the Stress-Vulnerability Model</a:t>
            </a:r>
            <a:endParaRPr lang="en-US" dirty="0"/>
          </a:p>
        </p:txBody>
      </p:sp>
      <p:sp>
        <p:nvSpPr>
          <p:cNvPr id="3" name="Content Placeholder 2"/>
          <p:cNvSpPr>
            <a:spLocks noGrp="1"/>
          </p:cNvSpPr>
          <p:nvPr>
            <p:ph idx="1"/>
          </p:nvPr>
        </p:nvSpPr>
        <p:spPr/>
        <p:txBody>
          <a:bodyPr>
            <a:normAutofit fontScale="85000" lnSpcReduction="10000"/>
          </a:bodyPr>
          <a:lstStyle/>
          <a:p>
            <a:r>
              <a:rPr lang="en-US" dirty="0"/>
              <a:t>H</a:t>
            </a:r>
            <a:r>
              <a:rPr lang="en-US" dirty="0" smtClean="0"/>
              <a:t>umans have genetic variations that lead to either high or low levels of the serotonin transporter</a:t>
            </a:r>
          </a:p>
          <a:p>
            <a:r>
              <a:rPr lang="en-US" dirty="0" smtClean="0"/>
              <a:t>Dunedin study: risk of depression was predicted by the interaction of the serotonin transporter genotype and the number of stressful life events experienced</a:t>
            </a:r>
          </a:p>
          <a:p>
            <a:r>
              <a:rPr lang="en-US" dirty="0" smtClean="0"/>
              <a:t>If few stressful life events, no risk difference by genotype</a:t>
            </a:r>
          </a:p>
          <a:p>
            <a:r>
              <a:rPr lang="en-US" dirty="0" smtClean="0"/>
              <a:t>If many stressful life events, genotype effects</a:t>
            </a:r>
          </a:p>
          <a:p>
            <a:pPr lvl="1"/>
            <a:r>
              <a:rPr lang="en-US" dirty="0" smtClean="0"/>
              <a:t>Individuals with the low-serotonin-transporter-level gene variant were at greater risk of depression</a:t>
            </a:r>
            <a:endParaRPr lang="en-US" dirty="0"/>
          </a:p>
        </p:txBody>
      </p:sp>
      <p:sp>
        <p:nvSpPr>
          <p:cNvPr id="4" name="TextBox 3"/>
          <p:cNvSpPr txBox="1"/>
          <p:nvPr/>
        </p:nvSpPr>
        <p:spPr>
          <a:xfrm>
            <a:off x="228600" y="6248400"/>
            <a:ext cx="6172200" cy="369332"/>
          </a:xfrm>
          <a:prstGeom prst="rect">
            <a:avLst/>
          </a:prstGeom>
          <a:noFill/>
        </p:spPr>
        <p:txBody>
          <a:bodyPr wrap="square" rtlCol="0">
            <a:spAutoFit/>
          </a:bodyPr>
          <a:lstStyle/>
          <a:p>
            <a:r>
              <a:rPr lang="en-US" dirty="0" smtClean="0"/>
              <a:t>(Champagne &amp; </a:t>
            </a:r>
            <a:r>
              <a:rPr lang="en-US" dirty="0" err="1" smtClean="0"/>
              <a:t>Mashoodh</a:t>
            </a:r>
            <a:r>
              <a:rPr lang="en-US" dirty="0" smtClean="0"/>
              <a:t>, 2009; </a:t>
            </a:r>
            <a:r>
              <a:rPr lang="en-US" dirty="0" err="1" smtClean="0"/>
              <a:t>Syzf</a:t>
            </a:r>
            <a:r>
              <a:rPr lang="en-US" dirty="0" smtClean="0"/>
              <a:t> &amp; Bick, 2012)</a:t>
            </a:r>
            <a:endParaRPr lang="en-US" dirty="0"/>
          </a:p>
        </p:txBody>
      </p:sp>
    </p:spTree>
    <p:extLst>
      <p:ext uri="{BB962C8B-B14F-4D97-AF65-F5344CB8AC3E}">
        <p14:creationId xmlns:p14="http://schemas.microsoft.com/office/powerpoint/2010/main" val="3843355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772400" cy="5943600"/>
          </a:xfrm>
        </p:spPr>
        <p:txBody>
          <a:bodyPr/>
          <a:lstStyle/>
          <a:p>
            <a:r>
              <a:rPr lang="en-US" dirty="0"/>
              <a:t>Why some books are read and others </a:t>
            </a:r>
            <a:r>
              <a:rPr lang="en-US" dirty="0" smtClean="0"/>
              <a:t>not?</a:t>
            </a:r>
            <a:br>
              <a:rPr lang="en-US" dirty="0" smtClean="0"/>
            </a:br>
            <a:r>
              <a:rPr lang="en-US" dirty="0" smtClean="0"/>
              <a:t/>
            </a:r>
            <a:br>
              <a:rPr lang="en-US" dirty="0" smtClean="0"/>
            </a:br>
            <a:r>
              <a:rPr lang="en-US" dirty="0" smtClean="0"/>
              <a:t>How could epigenetics play a role in your research?</a:t>
            </a:r>
            <a:r>
              <a:rPr lang="en-US" dirty="0"/>
              <a:t/>
            </a:r>
            <a:br>
              <a:rPr lang="en-US" dirty="0"/>
            </a:br>
            <a:endParaRPr lang="en-US" dirty="0"/>
          </a:p>
        </p:txBody>
      </p:sp>
      <p:sp>
        <p:nvSpPr>
          <p:cNvPr id="4" name="Footer Placeholder 3"/>
          <p:cNvSpPr>
            <a:spLocks noGrp="1"/>
          </p:cNvSpPr>
          <p:nvPr>
            <p:ph type="ftr" sz="quarter" idx="11"/>
          </p:nvPr>
        </p:nvSpPr>
        <p:spPr/>
        <p:txBody>
          <a:bodyPr/>
          <a:lstStyle/>
          <a:p>
            <a:pPr>
              <a:defRPr/>
            </a:pPr>
            <a:r>
              <a:rPr lang="en-US" dirty="0" err="1" smtClean="0">
                <a:solidFill>
                  <a:srgbClr val="000000"/>
                </a:solidFill>
              </a:rPr>
              <a:t>Rumper</a:t>
            </a:r>
            <a:endParaRPr lang="en-US" dirty="0">
              <a:solidFill>
                <a:srgbClr val="000000"/>
              </a:solidFill>
            </a:endParaRPr>
          </a:p>
        </p:txBody>
      </p:sp>
    </p:spTree>
    <p:extLst>
      <p:ext uri="{BB962C8B-B14F-4D97-AF65-F5344CB8AC3E}">
        <p14:creationId xmlns:p14="http://schemas.microsoft.com/office/powerpoint/2010/main" val="3225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81000" y="2286000"/>
            <a:ext cx="8458200" cy="1569660"/>
          </a:xfrm>
          <a:prstGeom prst="rect">
            <a:avLst/>
          </a:prstGeom>
          <a:noFill/>
        </p:spPr>
        <p:txBody>
          <a:bodyPr>
            <a:spAutoFit/>
          </a:bodyPr>
          <a:lstStyle/>
          <a:p>
            <a:pPr>
              <a:defRPr/>
            </a:pPr>
            <a:r>
              <a:rPr lang="en-US" sz="2400" dirty="0" smtClean="0">
                <a:latin typeface="Calibri"/>
                <a:ea typeface="ＭＳ Ｐゴシック" charset="0"/>
                <a:cs typeface="Calibri"/>
              </a:rPr>
              <a:t>Better understand the unique role of DNA methylation in brain development and function </a:t>
            </a:r>
            <a:r>
              <a:rPr lang="en-US" sz="2400" dirty="0" smtClean="0">
                <a:latin typeface="Calibri"/>
                <a:ea typeface="ＭＳ Ｐゴシック" charset="0"/>
                <a:cs typeface="Calibri"/>
                <a:sym typeface="Wingdings"/>
              </a:rPr>
              <a:t> </a:t>
            </a:r>
            <a:r>
              <a:rPr lang="en-US" sz="2400" dirty="0" smtClean="0">
                <a:latin typeface="Calibri"/>
                <a:ea typeface="ＭＳ Ｐゴシック" charset="0"/>
                <a:cs typeface="Calibri"/>
              </a:rPr>
              <a:t>Unravel the genetic program and experience-dependent epigenetic modifications leading to a fully differentiated nervous system</a:t>
            </a:r>
            <a:endParaRPr lang="en-US" sz="2400" dirty="0">
              <a:latin typeface="Calibri"/>
              <a:ea typeface="ＭＳ Ｐゴシック" charset="0"/>
              <a:cs typeface="Calibri"/>
            </a:endParaRPr>
          </a:p>
        </p:txBody>
      </p:sp>
      <p:sp>
        <p:nvSpPr>
          <p:cNvPr id="17412" name="TextBox 4"/>
          <p:cNvSpPr txBox="1">
            <a:spLocks noChangeArrowheads="1"/>
          </p:cNvSpPr>
          <p:nvPr/>
        </p:nvSpPr>
        <p:spPr bwMode="auto">
          <a:xfrm>
            <a:off x="304800" y="4157436"/>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latin typeface="Calibri" panose="020F0502020204030204" pitchFamily="34" charset="0"/>
              </a:rPr>
              <a:t>Methods: </a:t>
            </a:r>
            <a:r>
              <a:rPr lang="en-US" altLang="en-US" sz="2000" dirty="0">
                <a:latin typeface="Calibri" panose="020F0502020204030204" pitchFamily="34" charset="0"/>
              </a:rPr>
              <a:t>Integrate empirical data of genome-wide composition, patterning, cell specificity, and dynamics of DNA methylation at single-base resolution in human &amp; mouse frontal cortex at different developmental stages</a:t>
            </a:r>
          </a:p>
        </p:txBody>
      </p:sp>
      <p:sp>
        <p:nvSpPr>
          <p:cNvPr id="9"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altLang="en-US" sz="4000" b="1" i="1" dirty="0" smtClean="0">
                <a:latin typeface="Calibri" panose="020F0502020204030204" pitchFamily="34" charset="0"/>
              </a:rPr>
              <a:t>Goals</a:t>
            </a:r>
            <a:endParaRPr lang="en-US" sz="2400" dirty="0">
              <a:solidFill>
                <a:schemeClr val="accent1">
                  <a:satMod val="150000"/>
                </a:schemeClr>
              </a:solidFill>
              <a:latin typeface="Arial"/>
              <a:ea typeface="+mj-ea"/>
              <a:cs typeface="Arial"/>
            </a:endParaRPr>
          </a:p>
        </p:txBody>
      </p:sp>
      <p:sp>
        <p:nvSpPr>
          <p:cNvPr id="2" name="Rectangle 1"/>
          <p:cNvSpPr/>
          <p:nvPr/>
        </p:nvSpPr>
        <p:spPr>
          <a:xfrm>
            <a:off x="944563" y="7242086"/>
            <a:ext cx="4572000" cy="1200329"/>
          </a:xfrm>
          <a:prstGeom prst="rect">
            <a:avLst/>
          </a:prstGeom>
        </p:spPr>
        <p:txBody>
          <a:bodyPr>
            <a:spAutoFit/>
          </a:bodyPr>
          <a:lstStyle/>
          <a:p>
            <a:pPr marL="457200" indent="-457200">
              <a:buFont typeface="+mj-lt"/>
              <a:buAutoNum type="arabicPeriod"/>
              <a:defRPr/>
            </a:pPr>
            <a:r>
              <a:rPr lang="en-US" dirty="0">
                <a:latin typeface="Calibri"/>
                <a:ea typeface="ＭＳ Ｐゴシック" charset="0"/>
                <a:cs typeface="Calibri"/>
              </a:rPr>
              <a:t>Offer framework for testing the role of epigenome in: </a:t>
            </a:r>
          </a:p>
          <a:p>
            <a:pPr>
              <a:defRPr/>
            </a:pPr>
            <a:r>
              <a:rPr lang="en-US" dirty="0">
                <a:latin typeface="Calibri"/>
                <a:ea typeface="ＭＳ Ｐゴシック" charset="0"/>
                <a:cs typeface="Calibri"/>
              </a:rPr>
              <a:t>	Healthy function vs. Pathological disruptions of neural circuitry </a:t>
            </a:r>
            <a:endParaRPr lang="en-US" dirty="0"/>
          </a:p>
        </p:txBody>
      </p:sp>
    </p:spTree>
    <p:extLst>
      <p:ext uri="{BB962C8B-B14F-4D97-AF65-F5344CB8AC3E}">
        <p14:creationId xmlns:p14="http://schemas.microsoft.com/office/powerpoint/2010/main" val="3053242095"/>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5363" name="TextBox 3"/>
          <p:cNvSpPr txBox="1">
            <a:spLocks noChangeArrowheads="1"/>
          </p:cNvSpPr>
          <p:nvPr/>
        </p:nvSpPr>
        <p:spPr bwMode="auto">
          <a:xfrm>
            <a:off x="228600" y="1660525"/>
            <a:ext cx="8458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defRPr/>
            </a:pPr>
            <a:r>
              <a:rPr lang="en-US" altLang="en-US" sz="2000" b="1" i="1" dirty="0">
                <a:latin typeface="Calibri" panose="020F0502020204030204" pitchFamily="34" charset="0"/>
              </a:rPr>
              <a:t>Background</a:t>
            </a:r>
            <a:endParaRPr lang="en-US" altLang="en-US" sz="2000" dirty="0">
              <a:latin typeface="Calibri" panose="020F0502020204030204" pitchFamily="34" charset="0"/>
            </a:endParaRPr>
          </a:p>
          <a:p>
            <a:pPr eaLnBrk="1" hangingPunct="1">
              <a:buFont typeface="Arial" charset="0"/>
              <a:buChar char="•"/>
              <a:defRPr/>
            </a:pPr>
            <a:r>
              <a:rPr lang="en-US" sz="2000" dirty="0" smtClean="0">
                <a:latin typeface="Calibri" charset="0"/>
                <a:cs typeface="Calibri" charset="0"/>
              </a:rPr>
              <a:t>Early postnatal burst of </a:t>
            </a:r>
            <a:r>
              <a:rPr lang="en-US" sz="2000" dirty="0" err="1" smtClean="0">
                <a:latin typeface="Calibri" charset="0"/>
                <a:cs typeface="Calibri" charset="0"/>
              </a:rPr>
              <a:t>synaptogeneis</a:t>
            </a:r>
            <a:r>
              <a:rPr lang="en-US" sz="2000" dirty="0" smtClean="0">
                <a:latin typeface="Calibri" charset="0"/>
                <a:cs typeface="Calibri" charset="0"/>
              </a:rPr>
              <a:t> </a:t>
            </a:r>
            <a:r>
              <a:rPr lang="en-US" sz="2000" dirty="0" smtClean="0">
                <a:latin typeface="Calibri" charset="0"/>
                <a:cs typeface="Calibri" charset="0"/>
                <a:sym typeface="Wingdings" charset="0"/>
              </a:rPr>
              <a:t> activity-dependent pruning of excess synapses during adolescence</a:t>
            </a:r>
          </a:p>
          <a:p>
            <a:pPr lvl="1" eaLnBrk="1" hangingPunct="1">
              <a:buFont typeface="Wingdings" charset="0"/>
              <a:buChar char="Ø"/>
              <a:defRPr/>
            </a:pPr>
            <a:r>
              <a:rPr lang="en-US" sz="2000" dirty="0" smtClean="0">
                <a:latin typeface="Calibri" charset="0"/>
                <a:cs typeface="Calibri" charset="0"/>
              </a:rPr>
              <a:t>This process forms the basis for </a:t>
            </a:r>
            <a:r>
              <a:rPr lang="en-US" sz="2000" b="1" dirty="0" smtClean="0">
                <a:latin typeface="Calibri" charset="0"/>
                <a:cs typeface="Calibri" charset="0"/>
              </a:rPr>
              <a:t>experience-dependent plasticity</a:t>
            </a:r>
          </a:p>
          <a:p>
            <a:pPr lvl="1" eaLnBrk="1" hangingPunct="1">
              <a:buFont typeface="Wingdings" charset="0"/>
              <a:buChar char="Ø"/>
              <a:defRPr/>
            </a:pPr>
            <a:r>
              <a:rPr lang="en-US" sz="2000" dirty="0" smtClean="0">
                <a:latin typeface="Calibri" charset="0"/>
                <a:cs typeface="Calibri" charset="0"/>
              </a:rPr>
              <a:t>Disruption leads to behavioral alterations &amp; neuropsychiatric disorders</a:t>
            </a:r>
          </a:p>
          <a:p>
            <a:pPr marL="457200" lvl="1" indent="0" eaLnBrk="1" hangingPunct="1">
              <a:defRPr/>
            </a:pPr>
            <a:endParaRPr lang="en-US" sz="2000" dirty="0" smtClean="0">
              <a:latin typeface="Calibri" charset="0"/>
              <a:cs typeface="Calibri" charset="0"/>
            </a:endParaRPr>
          </a:p>
          <a:p>
            <a:pPr eaLnBrk="1" hangingPunct="1">
              <a:buFont typeface="Arial"/>
              <a:buChar char="•"/>
              <a:defRPr/>
            </a:pPr>
            <a:r>
              <a:rPr lang="en-US" sz="2200" b="1" dirty="0" err="1" smtClean="0">
                <a:latin typeface="Calibri" charset="0"/>
                <a:cs typeface="Calibri" charset="0"/>
              </a:rPr>
              <a:t>Epigenome</a:t>
            </a:r>
            <a:r>
              <a:rPr lang="en-US" sz="2200" b="1" dirty="0" smtClean="0">
                <a:latin typeface="Calibri" charset="0"/>
                <a:cs typeface="Calibri" charset="0"/>
              </a:rPr>
              <a:t>: </a:t>
            </a:r>
            <a:r>
              <a:rPr lang="en-US" sz="2000" dirty="0" smtClean="0">
                <a:latin typeface="Calibri" charset="0"/>
                <a:cs typeface="Calibri" charset="0"/>
              </a:rPr>
              <a:t>Network of chemical compounds surrounding DNA that modify genomic expression without altering DNA sequences</a:t>
            </a:r>
          </a:p>
          <a:p>
            <a:pPr eaLnBrk="1" hangingPunct="1">
              <a:buFont typeface="Arial"/>
              <a:buChar char="•"/>
              <a:defRPr/>
            </a:pPr>
            <a:endParaRPr lang="en-US" sz="1000" dirty="0" smtClean="0">
              <a:latin typeface="Calibri" charset="0"/>
              <a:cs typeface="Calibri" charset="0"/>
            </a:endParaRPr>
          </a:p>
          <a:p>
            <a:pPr lvl="1" eaLnBrk="1" hangingPunct="1">
              <a:buFont typeface="Wingdings" charset="2"/>
              <a:buChar char="Ø"/>
              <a:defRPr/>
            </a:pPr>
            <a:r>
              <a:rPr lang="en-US" sz="2000" dirty="0" smtClean="0">
                <a:latin typeface="Calibri" charset="0"/>
                <a:cs typeface="Calibri" charset="0"/>
              </a:rPr>
              <a:t>Dynamic epigenetic changes occur during brain development, maturation, &amp; learning</a:t>
            </a:r>
          </a:p>
          <a:p>
            <a:pPr marL="457200" lvl="1" indent="0" eaLnBrk="1" hangingPunct="1">
              <a:defRPr/>
            </a:pPr>
            <a:endParaRPr lang="en-US" sz="1000" dirty="0" smtClean="0">
              <a:latin typeface="Calibri" charset="0"/>
              <a:cs typeface="Calibri" charset="0"/>
            </a:endParaRPr>
          </a:p>
          <a:p>
            <a:pPr lvl="1" eaLnBrk="1" hangingPunct="1">
              <a:buFont typeface="Wingdings" charset="2"/>
              <a:buChar char="Ø"/>
              <a:defRPr/>
            </a:pPr>
            <a:r>
              <a:rPr lang="en-US" sz="2000" b="1" dirty="0" smtClean="0">
                <a:latin typeface="Calibri" charset="0"/>
                <a:cs typeface="Calibri" charset="0"/>
              </a:rPr>
              <a:t>DNA METHYLATION PLAYS KEY ROLE</a:t>
            </a:r>
            <a:r>
              <a:rPr lang="en-US" sz="2000" dirty="0" smtClean="0">
                <a:latin typeface="Calibri" charset="0"/>
                <a:cs typeface="Calibri" charset="0"/>
              </a:rPr>
              <a:t>: </a:t>
            </a:r>
          </a:p>
          <a:p>
            <a:pPr marL="800100" lvl="2" indent="0" eaLnBrk="1" hangingPunct="1">
              <a:defRPr/>
            </a:pPr>
            <a:r>
              <a:rPr lang="en-US" sz="2000" dirty="0" smtClean="0">
                <a:latin typeface="Calibri" charset="0"/>
                <a:cs typeface="Calibri" charset="0"/>
              </a:rPr>
              <a:t>Major transcriptional changes </a:t>
            </a:r>
            <a:r>
              <a:rPr lang="en-US" sz="2000" dirty="0" smtClean="0">
                <a:latin typeface="Calibri" charset="0"/>
                <a:cs typeface="Calibri" charset="0"/>
                <a:sym typeface="Wingdings"/>
              </a:rPr>
              <a:t> </a:t>
            </a:r>
            <a:r>
              <a:rPr lang="en-US" sz="2000" dirty="0" smtClean="0">
                <a:latin typeface="Calibri" charset="0"/>
                <a:cs typeface="Calibri" charset="0"/>
              </a:rPr>
              <a:t>adult electrophysiological characteristics in neocortical neurons</a:t>
            </a:r>
          </a:p>
        </p:txBody>
      </p:sp>
      <p:sp>
        <p:nvSpPr>
          <p:cNvPr id="9"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000" dirty="0" smtClean="0">
                <a:solidFill>
                  <a:schemeClr val="accent1">
                    <a:satMod val="150000"/>
                  </a:schemeClr>
                </a:solidFill>
                <a:latin typeface="Calibri"/>
                <a:ea typeface="+mj-ea"/>
                <a:cs typeface="Calibri"/>
              </a:rPr>
              <a:t>Global </a:t>
            </a:r>
            <a:r>
              <a:rPr lang="en-US" sz="3000" dirty="0" err="1" smtClean="0">
                <a:solidFill>
                  <a:schemeClr val="accent1">
                    <a:satMod val="150000"/>
                  </a:schemeClr>
                </a:solidFill>
                <a:latin typeface="Calibri"/>
                <a:ea typeface="+mj-ea"/>
                <a:cs typeface="Calibri"/>
              </a:rPr>
              <a:t>Epigenomic</a:t>
            </a:r>
            <a:r>
              <a:rPr lang="en-US" sz="3000" dirty="0" smtClean="0">
                <a:solidFill>
                  <a:schemeClr val="accent1">
                    <a:satMod val="150000"/>
                  </a:schemeClr>
                </a:solidFill>
                <a:latin typeface="Calibri"/>
                <a:ea typeface="+mj-ea"/>
                <a:cs typeface="Calibri"/>
              </a:rPr>
              <a:t> Reconfiguration During Mammalian Brain Development</a:t>
            </a:r>
            <a:r>
              <a:rPr lang="en-US" sz="3000" dirty="0" smtClean="0">
                <a:solidFill>
                  <a:schemeClr val="accent1">
                    <a:satMod val="150000"/>
                  </a:schemeClr>
                </a:solidFill>
                <a:latin typeface="Arial"/>
                <a:ea typeface="+mj-ea"/>
                <a:cs typeface="Arial"/>
              </a:rPr>
              <a:t> </a:t>
            </a:r>
            <a:r>
              <a:rPr lang="en-US" sz="2400" dirty="0" smtClean="0">
                <a:solidFill>
                  <a:schemeClr val="accent1">
                    <a:satMod val="150000"/>
                  </a:schemeClr>
                </a:solidFill>
                <a:latin typeface="Arial"/>
                <a:ea typeface="+mj-ea"/>
                <a:cs typeface="Arial"/>
              </a:rPr>
              <a:t>(Lister et al., 2013)</a:t>
            </a:r>
            <a:endParaRPr lang="en-US" sz="2400" dirty="0">
              <a:solidFill>
                <a:schemeClr val="accent1">
                  <a:satMod val="150000"/>
                </a:schemeClr>
              </a:solidFill>
              <a:latin typeface="Arial"/>
              <a:ea typeface="+mj-ea"/>
              <a:cs typeface="Arial"/>
            </a:endParaRPr>
          </a:p>
        </p:txBody>
      </p:sp>
    </p:spTree>
    <p:extLst>
      <p:ext uri="{BB962C8B-B14F-4D97-AF65-F5344CB8AC3E}">
        <p14:creationId xmlns:p14="http://schemas.microsoft.com/office/powerpoint/2010/main" val="2489165344"/>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945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1676400"/>
            <a:ext cx="4927600" cy="337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000" dirty="0" smtClean="0">
                <a:solidFill>
                  <a:schemeClr val="accent1">
                    <a:satMod val="150000"/>
                  </a:schemeClr>
                </a:solidFill>
                <a:latin typeface="Calibri"/>
                <a:ea typeface="+mj-ea"/>
                <a:cs typeface="Calibri"/>
              </a:rPr>
              <a:t>Global </a:t>
            </a:r>
            <a:r>
              <a:rPr lang="en-US" sz="3000" dirty="0" err="1" smtClean="0">
                <a:solidFill>
                  <a:schemeClr val="accent1">
                    <a:satMod val="150000"/>
                  </a:schemeClr>
                </a:solidFill>
                <a:latin typeface="Calibri"/>
                <a:ea typeface="+mj-ea"/>
                <a:cs typeface="Calibri"/>
              </a:rPr>
              <a:t>Epigenomic</a:t>
            </a:r>
            <a:r>
              <a:rPr lang="en-US" sz="3000" dirty="0" smtClean="0">
                <a:solidFill>
                  <a:schemeClr val="accent1">
                    <a:satMod val="150000"/>
                  </a:schemeClr>
                </a:solidFill>
                <a:latin typeface="Calibri"/>
                <a:ea typeface="+mj-ea"/>
                <a:cs typeface="Calibri"/>
              </a:rPr>
              <a:t> Reconfiguration During Mammalian Brain Development</a:t>
            </a:r>
            <a:r>
              <a:rPr lang="en-US" sz="3000" dirty="0" smtClean="0">
                <a:solidFill>
                  <a:schemeClr val="accent1">
                    <a:satMod val="150000"/>
                  </a:schemeClr>
                </a:solidFill>
                <a:latin typeface="Arial"/>
                <a:ea typeface="+mj-ea"/>
                <a:cs typeface="Arial"/>
              </a:rPr>
              <a:t> </a:t>
            </a:r>
            <a:r>
              <a:rPr lang="en-US" sz="2400" dirty="0" smtClean="0">
                <a:solidFill>
                  <a:schemeClr val="accent1">
                    <a:satMod val="150000"/>
                  </a:schemeClr>
                </a:solidFill>
                <a:latin typeface="Arial"/>
                <a:ea typeface="+mj-ea"/>
                <a:cs typeface="Arial"/>
              </a:rPr>
              <a:t>(Lister et al., 2013)</a:t>
            </a:r>
            <a:endParaRPr lang="en-US" sz="2400" dirty="0">
              <a:solidFill>
                <a:schemeClr val="accent1">
                  <a:satMod val="150000"/>
                </a:schemeClr>
              </a:solidFill>
              <a:latin typeface="Arial"/>
              <a:ea typeface="+mj-ea"/>
              <a:cs typeface="Arial"/>
            </a:endParaRPr>
          </a:p>
        </p:txBody>
      </p:sp>
      <p:sp>
        <p:nvSpPr>
          <p:cNvPr id="19460" name="Rectangle 8"/>
          <p:cNvSpPr>
            <a:spLocks noChangeArrowheads="1"/>
          </p:cNvSpPr>
          <p:nvPr/>
        </p:nvSpPr>
        <p:spPr bwMode="auto">
          <a:xfrm>
            <a:off x="685800" y="52578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b="1">
                <a:latin typeface="Calibri" panose="020F0502020204030204" pitchFamily="34" charset="0"/>
              </a:rPr>
              <a:t>DNA methylation </a:t>
            </a:r>
            <a:r>
              <a:rPr lang="en-US" altLang="en-US">
                <a:latin typeface="Calibri" panose="020F0502020204030204" pitchFamily="34" charset="0"/>
              </a:rPr>
              <a:t>is a stable covalent modification that persists in post-mitotic cells throughout their lifetime, helping define their cellular identity</a:t>
            </a:r>
          </a:p>
        </p:txBody>
      </p:sp>
      <p:sp>
        <p:nvSpPr>
          <p:cNvPr id="2" name="Donut 1"/>
          <p:cNvSpPr>
            <a:spLocks/>
          </p:cNvSpPr>
          <p:nvPr/>
        </p:nvSpPr>
        <p:spPr bwMode="auto">
          <a:xfrm>
            <a:off x="1016000" y="1447800"/>
            <a:ext cx="914400" cy="2209800"/>
          </a:xfrm>
          <a:custGeom>
            <a:avLst/>
            <a:gdLst>
              <a:gd name="T0" fmla="*/ 0 w 914400"/>
              <a:gd name="T1" fmla="*/ 1104900 h 2209800"/>
              <a:gd name="T2" fmla="*/ 457200 w 914400"/>
              <a:gd name="T3" fmla="*/ 0 h 2209800"/>
              <a:gd name="T4" fmla="*/ 914400 w 914400"/>
              <a:gd name="T5" fmla="*/ 1104900 h 2209800"/>
              <a:gd name="T6" fmla="*/ 457200 w 914400"/>
              <a:gd name="T7" fmla="*/ 2209800 h 2209800"/>
              <a:gd name="T8" fmla="*/ 0 w 914400"/>
              <a:gd name="T9" fmla="*/ 1104900 h 2209800"/>
              <a:gd name="T10" fmla="*/ 57104 w 914400"/>
              <a:gd name="T11" fmla="*/ 1104900 h 2209800"/>
              <a:gd name="T12" fmla="*/ 457200 w 914400"/>
              <a:gd name="T13" fmla="*/ 2152696 h 2209800"/>
              <a:gd name="T14" fmla="*/ 857296 w 914400"/>
              <a:gd name="T15" fmla="*/ 1104900 h 2209800"/>
              <a:gd name="T16" fmla="*/ 457200 w 914400"/>
              <a:gd name="T17" fmla="*/ 57104 h 2209800"/>
              <a:gd name="T18" fmla="*/ 57104 w 914400"/>
              <a:gd name="T19" fmla="*/ 1104900 h 2209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4400" h="2209800">
                <a:moveTo>
                  <a:pt x="0" y="1104900"/>
                </a:moveTo>
                <a:cubicBezTo>
                  <a:pt x="0" y="494681"/>
                  <a:pt x="204695" y="0"/>
                  <a:pt x="457200" y="0"/>
                </a:cubicBezTo>
                <a:cubicBezTo>
                  <a:pt x="709705" y="0"/>
                  <a:pt x="914400" y="494681"/>
                  <a:pt x="914400" y="1104900"/>
                </a:cubicBezTo>
                <a:cubicBezTo>
                  <a:pt x="914400" y="1715119"/>
                  <a:pt x="709705" y="2209800"/>
                  <a:pt x="457200" y="2209800"/>
                </a:cubicBezTo>
                <a:cubicBezTo>
                  <a:pt x="204695" y="2209800"/>
                  <a:pt x="0" y="1715119"/>
                  <a:pt x="0" y="1104900"/>
                </a:cubicBezTo>
                <a:close/>
                <a:moveTo>
                  <a:pt x="57104" y="1104900"/>
                </a:moveTo>
                <a:cubicBezTo>
                  <a:pt x="57104" y="1683582"/>
                  <a:pt x="236233" y="2152696"/>
                  <a:pt x="457200" y="2152696"/>
                </a:cubicBezTo>
                <a:cubicBezTo>
                  <a:pt x="678167" y="2152696"/>
                  <a:pt x="857296" y="1683582"/>
                  <a:pt x="857296" y="1104900"/>
                </a:cubicBezTo>
                <a:cubicBezTo>
                  <a:pt x="857296" y="526218"/>
                  <a:pt x="678167" y="57104"/>
                  <a:pt x="457200" y="57104"/>
                </a:cubicBezTo>
                <a:cubicBezTo>
                  <a:pt x="236233" y="57104"/>
                  <a:pt x="57104" y="526218"/>
                  <a:pt x="57104" y="1104900"/>
                </a:cubicBezTo>
                <a:close/>
              </a:path>
            </a:pathLst>
          </a:custGeom>
          <a:solidFill>
            <a:schemeClr val="tx1"/>
          </a:solidFill>
          <a:ln w="6350" cap="rnd" cmpd="sng">
            <a:solidFill>
              <a:schemeClr val="tx1"/>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3" name="TextBox 2"/>
          <p:cNvSpPr txBox="1"/>
          <p:nvPr/>
        </p:nvSpPr>
        <p:spPr>
          <a:xfrm>
            <a:off x="6400800" y="2590800"/>
            <a:ext cx="2438400" cy="1816100"/>
          </a:xfrm>
          <a:prstGeom prst="rect">
            <a:avLst/>
          </a:prstGeom>
          <a:solidFill>
            <a:schemeClr val="bg1">
              <a:lumMod val="85000"/>
            </a:schemeClr>
          </a:solidFill>
          <a:ln>
            <a:solidFill>
              <a:srgbClr val="000000"/>
            </a:solidFill>
          </a:ln>
        </p:spPr>
        <p:txBody>
          <a:bodyPr>
            <a:spAutoFit/>
          </a:bodyPr>
          <a:lstStyle/>
          <a:p>
            <a:pPr algn="ctr">
              <a:defRPr/>
            </a:pPr>
            <a:r>
              <a:rPr lang="en-US" b="1" u="sng" dirty="0">
                <a:latin typeface="Calibri"/>
                <a:ea typeface="ＭＳ Ｐゴシック" charset="0"/>
                <a:cs typeface="Calibri"/>
              </a:rPr>
              <a:t>Types</a:t>
            </a:r>
          </a:p>
          <a:p>
            <a:pPr>
              <a:defRPr/>
            </a:pPr>
            <a:endParaRPr lang="en-US" sz="1000" dirty="0">
              <a:latin typeface="Calibri"/>
              <a:ea typeface="ＭＳ Ｐゴシック" charset="0"/>
              <a:cs typeface="Calibri"/>
            </a:endParaRPr>
          </a:p>
          <a:p>
            <a:pPr>
              <a:defRPr/>
            </a:pPr>
            <a:r>
              <a:rPr lang="en-US" dirty="0">
                <a:latin typeface="Calibri"/>
                <a:ea typeface="ＭＳ Ｐゴシック" charset="0"/>
                <a:cs typeface="Calibri"/>
              </a:rPr>
              <a:t>1. </a:t>
            </a:r>
            <a:r>
              <a:rPr lang="en-US" b="1" dirty="0" err="1">
                <a:latin typeface="Calibri"/>
                <a:ea typeface="ＭＳ Ｐゴシック" charset="0"/>
                <a:cs typeface="Calibri"/>
              </a:rPr>
              <a:t>mCG</a:t>
            </a:r>
            <a:endParaRPr lang="en-US" b="1" dirty="0">
              <a:latin typeface="Calibri"/>
              <a:ea typeface="ＭＳ Ｐゴシック" charset="0"/>
              <a:cs typeface="Calibri"/>
            </a:endParaRPr>
          </a:p>
          <a:p>
            <a:pPr>
              <a:defRPr/>
            </a:pPr>
            <a:endParaRPr lang="en-US" sz="1000" dirty="0">
              <a:latin typeface="Calibri"/>
              <a:ea typeface="ＭＳ Ｐゴシック" charset="0"/>
              <a:cs typeface="Calibri"/>
            </a:endParaRPr>
          </a:p>
          <a:p>
            <a:pPr>
              <a:defRPr/>
            </a:pPr>
            <a:r>
              <a:rPr lang="en-US" dirty="0">
                <a:latin typeface="Calibri"/>
                <a:ea typeface="ＭＳ Ｐゴシック" charset="0"/>
                <a:cs typeface="Calibri"/>
              </a:rPr>
              <a:t>2. </a:t>
            </a:r>
            <a:r>
              <a:rPr lang="en-US" b="1" dirty="0" err="1">
                <a:latin typeface="Calibri"/>
                <a:ea typeface="ＭＳ Ｐゴシック" charset="0"/>
                <a:cs typeface="Calibri"/>
              </a:rPr>
              <a:t>mCH</a:t>
            </a:r>
            <a:endParaRPr lang="en-US" b="1" dirty="0">
              <a:latin typeface="Calibri"/>
              <a:ea typeface="ＭＳ Ｐゴシック" charset="0"/>
              <a:cs typeface="Calibri"/>
            </a:endParaRPr>
          </a:p>
          <a:p>
            <a:pPr>
              <a:defRPr/>
            </a:pPr>
            <a:r>
              <a:rPr lang="en-US" sz="2000" dirty="0">
                <a:latin typeface="Calibri"/>
                <a:ea typeface="ＭＳ Ｐゴシック" charset="0"/>
                <a:cs typeface="Calibri"/>
              </a:rPr>
              <a:t>(where H = A, C, or T)</a:t>
            </a:r>
          </a:p>
        </p:txBody>
      </p:sp>
    </p:spTree>
    <p:extLst>
      <p:ext uri="{BB962C8B-B14F-4D97-AF65-F5344CB8AC3E}">
        <p14:creationId xmlns:p14="http://schemas.microsoft.com/office/powerpoint/2010/main" val="3259909464"/>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8"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altLang="en-US" sz="3200" b="1" dirty="0">
                <a:solidFill>
                  <a:srgbClr val="0000FF"/>
                </a:solidFill>
                <a:latin typeface="Calibri" panose="020F0502020204030204" pitchFamily="34" charset="0"/>
              </a:rPr>
              <a:t>CH methylation accumulates </a:t>
            </a:r>
            <a:r>
              <a:rPr lang="en-US" altLang="en-US" sz="3200" dirty="0">
                <a:latin typeface="Calibri" panose="020F0502020204030204" pitchFamily="34" charset="0"/>
              </a:rPr>
              <a:t>in neurons through early childhood &amp; adolescence – becoming the dominant form of DNA methylation in mature human neurons	</a:t>
            </a:r>
            <a:r>
              <a:rPr lang="en-US" altLang="en-US" sz="3600" dirty="0">
                <a:latin typeface="Calibri" panose="020F0502020204030204" pitchFamily="34" charset="0"/>
              </a:rPr>
              <a:t/>
            </a:r>
            <a:br>
              <a:rPr lang="en-US" altLang="en-US" sz="3600" dirty="0">
                <a:latin typeface="Calibri" panose="020F0502020204030204" pitchFamily="34" charset="0"/>
              </a:rPr>
            </a:br>
            <a:endParaRPr lang="en-US" sz="3000" dirty="0">
              <a:solidFill>
                <a:schemeClr val="accent1">
                  <a:satMod val="150000"/>
                </a:schemeClr>
              </a:solidFill>
              <a:latin typeface="Calibri"/>
              <a:cs typeface="Calibri"/>
            </a:endParaRPr>
          </a:p>
        </p:txBody>
      </p:sp>
      <p:pic>
        <p:nvPicPr>
          <p:cNvPr id="21508" name="Picture 1"/>
          <p:cNvPicPr>
            <a:picLocks noChangeAspect="1"/>
          </p:cNvPicPr>
          <p:nvPr/>
        </p:nvPicPr>
        <p:blipFill>
          <a:blip r:embed="rId5">
            <a:extLst>
              <a:ext uri="{28A0092B-C50C-407E-A947-70E740481C1C}">
                <a14:useLocalDpi xmlns:a14="http://schemas.microsoft.com/office/drawing/2010/main" val="0"/>
              </a:ext>
            </a:extLst>
          </a:blip>
          <a:srcRect l="8302" t="52759" r="53625" b="28986"/>
          <a:stretch>
            <a:fillRect/>
          </a:stretch>
        </p:blipFill>
        <p:spPr bwMode="auto">
          <a:xfrm>
            <a:off x="4572000" y="3048000"/>
            <a:ext cx="4037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
          <p:cNvPicPr>
            <a:picLocks noChangeAspect="1"/>
          </p:cNvPicPr>
          <p:nvPr/>
        </p:nvPicPr>
        <p:blipFill>
          <a:blip r:embed="rId5">
            <a:extLst>
              <a:ext uri="{28A0092B-C50C-407E-A947-70E740481C1C}">
                <a14:useLocalDpi xmlns:a14="http://schemas.microsoft.com/office/drawing/2010/main" val="0"/>
              </a:ext>
            </a:extLst>
          </a:blip>
          <a:srcRect l="59885" t="2351" r="7848" b="71187"/>
          <a:stretch>
            <a:fillRect/>
          </a:stretch>
        </p:blipFill>
        <p:spPr bwMode="auto">
          <a:xfrm>
            <a:off x="-224971" y="3048000"/>
            <a:ext cx="472077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87925" y="5181600"/>
            <a:ext cx="4572000" cy="1292662"/>
          </a:xfrm>
          <a:prstGeom prst="rect">
            <a:avLst/>
          </a:prstGeom>
        </p:spPr>
        <p:txBody>
          <a:bodyPr>
            <a:spAutoFit/>
          </a:bodyPr>
          <a:lstStyle/>
          <a:p>
            <a:pPr lvl="1" eaLnBrk="1" hangingPunct="1"/>
            <a:r>
              <a:rPr lang="en-US" altLang="en-US" sz="2600" b="1" dirty="0">
                <a:latin typeface="Calibri" panose="020F0502020204030204" pitchFamily="34" charset="0"/>
              </a:rPr>
              <a:t>Demonstrates large-scale reconfiguration of neuronal epigenome!</a:t>
            </a:r>
          </a:p>
        </p:txBody>
      </p:sp>
    </p:spTree>
    <p:extLst>
      <p:ext uri="{BB962C8B-B14F-4D97-AF65-F5344CB8AC3E}">
        <p14:creationId xmlns:p14="http://schemas.microsoft.com/office/powerpoint/2010/main" val="362751172"/>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8" name="Title 6"/>
          <p:cNvSpPr>
            <a:spLocks noGrp="1"/>
          </p:cNvSpPr>
          <p:nvPr>
            <p:ph type="title"/>
          </p:nvPr>
        </p:nvSpPr>
        <p:spPr>
          <a:xfrm>
            <a:off x="76200" y="152400"/>
            <a:ext cx="8833611" cy="1157567"/>
          </a:xfrm>
        </p:spPr>
        <p:txBody>
          <a:bodyPr anchor="t">
            <a:noAutofit/>
          </a:bodyPr>
          <a:lstStyle/>
          <a:p>
            <a:pPr eaLnBrk="1" hangingPunct="1">
              <a:buFont typeface="Corbel" panose="020B0503020204020204" pitchFamily="34" charset="0"/>
              <a:buAutoNum type="arabicPeriod" startAt="2"/>
            </a:pPr>
            <a:r>
              <a:rPr lang="en-US" altLang="en-US" sz="3200" b="1" dirty="0">
                <a:solidFill>
                  <a:srgbClr val="0000FF"/>
                </a:solidFill>
                <a:latin typeface="Calibri" panose="020F0502020204030204" pitchFamily="34" charset="0"/>
              </a:rPr>
              <a:t>Inaccessible genomic regions are protected from de novo methylation</a:t>
            </a:r>
          </a:p>
        </p:txBody>
      </p:sp>
      <p:pic>
        <p:nvPicPr>
          <p:cNvPr id="25604" name="Picture 1"/>
          <p:cNvPicPr>
            <a:picLocks noChangeAspect="1"/>
          </p:cNvPicPr>
          <p:nvPr/>
        </p:nvPicPr>
        <p:blipFill>
          <a:blip r:embed="rId5">
            <a:extLst>
              <a:ext uri="{28A0092B-C50C-407E-A947-70E740481C1C}">
                <a14:useLocalDpi xmlns:a14="http://schemas.microsoft.com/office/drawing/2010/main" val="0"/>
              </a:ext>
            </a:extLst>
          </a:blip>
          <a:srcRect l="50845" t="66618" r="7715" b="339"/>
          <a:stretch>
            <a:fillRect/>
          </a:stretch>
        </p:blipFill>
        <p:spPr bwMode="auto">
          <a:xfrm>
            <a:off x="2667000" y="1600200"/>
            <a:ext cx="4648200" cy="35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p:nvSpPr>
        <p:spPr bwMode="auto">
          <a:xfrm>
            <a:off x="685800" y="4338638"/>
            <a:ext cx="81534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r>
              <a:rPr lang="en-US" altLang="en-US" sz="2600" dirty="0">
                <a:latin typeface="Calibri" panose="020F0502020204030204" pitchFamily="34" charset="0"/>
              </a:rPr>
              <a:t>A2:  </a:t>
            </a:r>
            <a:r>
              <a:rPr lang="en-US" altLang="en-US" sz="2600" b="1" dirty="0">
                <a:latin typeface="Calibri" panose="020F0502020204030204" pitchFamily="34" charset="0"/>
              </a:rPr>
              <a:t>Timing matters!</a:t>
            </a:r>
          </a:p>
          <a:p>
            <a:pPr eaLnBrk="1" hangingPunct="1"/>
            <a:r>
              <a:rPr lang="en-US" altLang="en-US" dirty="0">
                <a:latin typeface="Calibri" panose="020F0502020204030204" pitchFamily="34" charset="0"/>
              </a:rPr>
              <a:t>	</a:t>
            </a:r>
            <a:endParaRPr lang="en-US" altLang="en-US" sz="2000" dirty="0">
              <a:latin typeface="Calibri" panose="020F0502020204030204" pitchFamily="34" charset="0"/>
            </a:endParaRPr>
          </a:p>
          <a:p>
            <a:pPr eaLnBrk="1" hangingPunct="1"/>
            <a:r>
              <a:rPr lang="en-US" altLang="en-US" u="sng" dirty="0" smtClean="0">
                <a:latin typeface="Calibri" panose="020F0502020204030204" pitchFamily="34" charset="0"/>
              </a:rPr>
              <a:t>Example</a:t>
            </a:r>
            <a:r>
              <a:rPr lang="en-US" altLang="en-US" dirty="0">
                <a:latin typeface="Calibri" panose="020F0502020204030204" pitchFamily="34" charset="0"/>
              </a:rPr>
              <a:t>: Central nervous system deletion of </a:t>
            </a:r>
            <a:r>
              <a:rPr lang="en-US" altLang="en-US" i="1" dirty="0">
                <a:latin typeface="Calibri" panose="020F0502020204030204" pitchFamily="34" charset="0"/>
              </a:rPr>
              <a:t>Dnmt3a</a:t>
            </a:r>
          </a:p>
          <a:p>
            <a:pPr eaLnBrk="1" hangingPunct="1"/>
            <a:endParaRPr lang="en-US" altLang="en-US" sz="2000" i="1" dirty="0">
              <a:latin typeface="Calibri" panose="020F0502020204030204" pitchFamily="34" charset="0"/>
            </a:endParaRPr>
          </a:p>
          <a:p>
            <a:pPr eaLnBrk="1" hangingPunct="1"/>
            <a:r>
              <a:rPr lang="en-US" altLang="en-US" sz="2000" i="1" dirty="0">
                <a:solidFill>
                  <a:srgbClr val="800000"/>
                </a:solidFill>
                <a:latin typeface="Calibri" panose="020F0502020204030204" pitchFamily="34" charset="0"/>
              </a:rPr>
              <a:t>If during late gestation </a:t>
            </a:r>
            <a:r>
              <a:rPr lang="en-US" altLang="en-US" sz="2000" i="1" dirty="0">
                <a:latin typeface="Calibri" panose="020F0502020204030204" pitchFamily="34" charset="0"/>
                <a:sym typeface="Wingdings" panose="05000000000000000000" pitchFamily="2" charset="2"/>
              </a:rPr>
              <a:t> Motor deficits, premature death </a:t>
            </a:r>
            <a:r>
              <a:rPr lang="en-US" altLang="en-US" sz="2000" dirty="0">
                <a:latin typeface="Calibri" panose="020F0502020204030204" pitchFamily="34" charset="0"/>
                <a:sym typeface="Wingdings" panose="05000000000000000000" pitchFamily="2" charset="2"/>
              </a:rPr>
              <a:t></a:t>
            </a:r>
          </a:p>
          <a:p>
            <a:pPr eaLnBrk="1" hangingPunct="1"/>
            <a:r>
              <a:rPr lang="en-US" altLang="en-US" sz="2000" i="1" dirty="0">
                <a:solidFill>
                  <a:srgbClr val="008000"/>
                </a:solidFill>
                <a:latin typeface="Calibri" panose="020F0502020204030204" pitchFamily="34" charset="0"/>
                <a:sym typeface="Wingdings" panose="05000000000000000000" pitchFamily="2" charset="2"/>
              </a:rPr>
              <a:t>If during second postnatal week </a:t>
            </a:r>
            <a:r>
              <a:rPr lang="en-US" altLang="en-US" sz="2000" i="1" dirty="0">
                <a:latin typeface="Calibri" panose="020F0502020204030204" pitchFamily="34" charset="0"/>
                <a:sym typeface="Wingdings" panose="05000000000000000000" pitchFamily="2" charset="2"/>
              </a:rPr>
              <a:t> Plays critical role in establishing normal brain methylation profile and allowing healthy brain development </a:t>
            </a:r>
            <a:r>
              <a:rPr lang="en-US" altLang="en-US" sz="2000" dirty="0">
                <a:latin typeface="Calibri" panose="020F0502020204030204" pitchFamily="34" charset="0"/>
                <a:sym typeface="Wingdings" panose="05000000000000000000" pitchFamily="2" charset="2"/>
              </a:rPr>
              <a:t></a:t>
            </a:r>
          </a:p>
          <a:p>
            <a:pPr eaLnBrk="1" hangingPunct="1"/>
            <a:endParaRPr lang="en-US" altLang="en-US" dirty="0"/>
          </a:p>
        </p:txBody>
      </p:sp>
    </p:spTree>
    <p:extLst>
      <p:ext uri="{BB962C8B-B14F-4D97-AF65-F5344CB8AC3E}">
        <p14:creationId xmlns:p14="http://schemas.microsoft.com/office/powerpoint/2010/main" val="3714647143"/>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8" name="Title 6"/>
          <p:cNvSpPr>
            <a:spLocks noGrp="1"/>
          </p:cNvSpPr>
          <p:nvPr>
            <p:ph type="title"/>
          </p:nvPr>
        </p:nvSpPr>
        <p:spPr>
          <a:xfrm>
            <a:off x="76200" y="152400"/>
            <a:ext cx="8833611" cy="1157567"/>
          </a:xfrm>
        </p:spPr>
        <p:txBody>
          <a:bodyPr anchor="t">
            <a:noAutofit/>
          </a:bodyPr>
          <a:lstStyle/>
          <a:p>
            <a:pPr>
              <a:defRPr/>
            </a:pPr>
            <a:r>
              <a:rPr lang="en-US" sz="3200" b="1" dirty="0">
                <a:solidFill>
                  <a:srgbClr val="0000FF"/>
                </a:solidFill>
                <a:latin typeface="Calibri"/>
                <a:ea typeface="ＭＳ Ｐゴシック" charset="0"/>
                <a:cs typeface="Calibri"/>
              </a:rPr>
              <a:t>Neurons and glia show cell type-specific DNA methylation patterns</a:t>
            </a:r>
          </a:p>
        </p:txBody>
      </p:sp>
      <p:pic>
        <p:nvPicPr>
          <p:cNvPr id="29701" name="Picture 2"/>
          <p:cNvPicPr>
            <a:picLocks noChangeAspect="1"/>
          </p:cNvPicPr>
          <p:nvPr/>
        </p:nvPicPr>
        <p:blipFill>
          <a:blip r:embed="rId5">
            <a:extLst>
              <a:ext uri="{28A0092B-C50C-407E-A947-70E740481C1C}">
                <a14:useLocalDpi xmlns:a14="http://schemas.microsoft.com/office/drawing/2010/main" val="0"/>
              </a:ext>
            </a:extLst>
          </a:blip>
          <a:srcRect l="4131" t="3423" r="4897" b="58148"/>
          <a:stretch>
            <a:fillRect/>
          </a:stretch>
        </p:blipFill>
        <p:spPr bwMode="auto">
          <a:xfrm>
            <a:off x="152400" y="3305175"/>
            <a:ext cx="8864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09800" y="1345527"/>
            <a:ext cx="4940300" cy="1815882"/>
          </a:xfrm>
          <a:prstGeom prst="rect">
            <a:avLst/>
          </a:prstGeom>
        </p:spPr>
        <p:txBody>
          <a:bodyPr wrap="square">
            <a:spAutoFit/>
          </a:bodyPr>
          <a:lstStyle/>
          <a:p>
            <a:pPr lvl="1" algn="ctr" eaLnBrk="1" hangingPunct="1"/>
            <a:r>
              <a:rPr lang="en-US" altLang="en-US" sz="2800" dirty="0" smtClean="0">
                <a:latin typeface="Calibri" panose="020F0502020204030204" pitchFamily="34" charset="0"/>
              </a:rPr>
              <a:t>Suggests </a:t>
            </a:r>
            <a:r>
              <a:rPr lang="en-US" altLang="en-US" sz="2800" dirty="0">
                <a:latin typeface="Calibri" panose="020F0502020204030204" pitchFamily="34" charset="0"/>
              </a:rPr>
              <a:t>a role for DNA methylation in distinguishing these 2 broad classes of cortical cells!</a:t>
            </a:r>
          </a:p>
        </p:txBody>
      </p:sp>
    </p:spTree>
    <p:extLst>
      <p:ext uri="{BB962C8B-B14F-4D97-AF65-F5344CB8AC3E}">
        <p14:creationId xmlns:p14="http://schemas.microsoft.com/office/powerpoint/2010/main" val="3750857314"/>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228600" y="16764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i="1">
                <a:latin typeface="Calibri" panose="020F0502020204030204" pitchFamily="34" charset="0"/>
              </a:rPr>
              <a:t>Other Key Findings:</a:t>
            </a:r>
            <a:endParaRPr lang="en-US" altLang="en-US">
              <a:latin typeface="Calibri" panose="020F0502020204030204" pitchFamily="34" charset="0"/>
            </a:endParaRPr>
          </a:p>
        </p:txBody>
      </p:sp>
      <p:sp>
        <p:nvSpPr>
          <p:cNvPr id="8"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000" dirty="0" smtClean="0">
                <a:solidFill>
                  <a:schemeClr val="accent1">
                    <a:satMod val="150000"/>
                  </a:schemeClr>
                </a:solidFill>
                <a:latin typeface="Calibri"/>
                <a:ea typeface="+mj-ea"/>
                <a:cs typeface="Calibri"/>
              </a:rPr>
              <a:t>Global </a:t>
            </a:r>
            <a:r>
              <a:rPr lang="en-US" sz="3000" dirty="0" err="1" smtClean="0">
                <a:solidFill>
                  <a:schemeClr val="accent1">
                    <a:satMod val="150000"/>
                  </a:schemeClr>
                </a:solidFill>
                <a:latin typeface="Calibri"/>
                <a:ea typeface="+mj-ea"/>
                <a:cs typeface="Calibri"/>
              </a:rPr>
              <a:t>Epigenomic</a:t>
            </a:r>
            <a:r>
              <a:rPr lang="en-US" sz="3000" dirty="0" smtClean="0">
                <a:solidFill>
                  <a:schemeClr val="accent1">
                    <a:satMod val="150000"/>
                  </a:schemeClr>
                </a:solidFill>
                <a:latin typeface="Calibri"/>
                <a:ea typeface="+mj-ea"/>
                <a:cs typeface="Calibri"/>
              </a:rPr>
              <a:t> Reconfiguration During Mammalian Brain Development</a:t>
            </a:r>
            <a:r>
              <a:rPr lang="en-US" sz="3000" dirty="0" smtClean="0">
                <a:solidFill>
                  <a:schemeClr val="accent1">
                    <a:satMod val="150000"/>
                  </a:schemeClr>
                </a:solidFill>
                <a:latin typeface="Arial"/>
                <a:ea typeface="+mj-ea"/>
                <a:cs typeface="Arial"/>
              </a:rPr>
              <a:t> </a:t>
            </a:r>
            <a:r>
              <a:rPr lang="en-US" sz="2400" dirty="0" smtClean="0">
                <a:solidFill>
                  <a:schemeClr val="accent1">
                    <a:satMod val="150000"/>
                  </a:schemeClr>
                </a:solidFill>
                <a:latin typeface="Arial"/>
                <a:ea typeface="+mj-ea"/>
                <a:cs typeface="Arial"/>
              </a:rPr>
              <a:t>(Lister et al., 2013)</a:t>
            </a:r>
            <a:endParaRPr lang="en-US" sz="2400" dirty="0">
              <a:solidFill>
                <a:schemeClr val="accent1">
                  <a:satMod val="150000"/>
                </a:schemeClr>
              </a:solidFill>
              <a:latin typeface="Arial"/>
              <a:ea typeface="+mj-ea"/>
              <a:cs typeface="Arial"/>
            </a:endParaRPr>
          </a:p>
        </p:txBody>
      </p:sp>
      <p:sp>
        <p:nvSpPr>
          <p:cNvPr id="33796" name="Rectangle 1"/>
          <p:cNvSpPr>
            <a:spLocks noChangeArrowheads="1"/>
          </p:cNvSpPr>
          <p:nvPr/>
        </p:nvSpPr>
        <p:spPr bwMode="auto">
          <a:xfrm>
            <a:off x="457200" y="2471738"/>
            <a:ext cx="8077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Corbel" panose="020B0503020204020204" pitchFamily="34" charset="0"/>
              <a:buAutoNum type="arabicPeriod" startAt="4"/>
            </a:pPr>
            <a:r>
              <a:rPr lang="en-US" altLang="en-US" sz="2000" b="1">
                <a:latin typeface="Calibri" panose="020F0502020204030204" pitchFamily="34" charset="0"/>
              </a:rPr>
              <a:t>The mCH position is highly conserved</a:t>
            </a:r>
            <a:r>
              <a:rPr lang="en-US" altLang="en-US" sz="2000">
                <a:latin typeface="Calibri" panose="020F0502020204030204" pitchFamily="34" charset="0"/>
              </a:rPr>
              <a:t>:</a:t>
            </a:r>
          </a:p>
          <a:p>
            <a:pPr lvl="1" eaLnBrk="1" hangingPunct="1"/>
            <a:r>
              <a:rPr lang="en-US" altLang="en-US" sz="2000">
                <a:latin typeface="Calibri" panose="020F0502020204030204" pitchFamily="34" charset="0"/>
              </a:rPr>
              <a:t>Precise positioning of mCG and mCH marks (which are conserved between individuals and across humans and mice) is consistent with a functional role</a:t>
            </a:r>
          </a:p>
          <a:p>
            <a:pPr eaLnBrk="1" hangingPunct="1">
              <a:buFont typeface="Corbel" panose="020B0503020204020204" pitchFamily="34" charset="0"/>
              <a:buAutoNum type="arabicPeriod" startAt="4"/>
            </a:pPr>
            <a:endParaRPr lang="en-US" altLang="en-US" sz="2000">
              <a:latin typeface="Calibri" panose="020F0502020204030204" pitchFamily="34" charset="0"/>
            </a:endParaRPr>
          </a:p>
          <a:p>
            <a:pPr eaLnBrk="1" hangingPunct="1">
              <a:buFont typeface="Corbel" panose="020B0503020204020204" pitchFamily="34" charset="0"/>
              <a:buAutoNum type="arabicPeriod" startAt="4"/>
            </a:pPr>
            <a:r>
              <a:rPr lang="en-US" altLang="en-US" sz="2000" b="1">
                <a:latin typeface="Calibri" panose="020F0502020204030204" pitchFamily="34" charset="0"/>
              </a:rPr>
              <a:t>X chromosome shows gender-specific DNA methylation patterns</a:t>
            </a:r>
            <a:r>
              <a:rPr lang="en-US" altLang="en-US" sz="2000">
                <a:latin typeface="Calibri" panose="020F0502020204030204" pitchFamily="34" charset="0"/>
              </a:rPr>
              <a:t> </a:t>
            </a:r>
          </a:p>
        </p:txBody>
      </p:sp>
    </p:spTree>
    <p:extLst>
      <p:ext uri="{BB962C8B-B14F-4D97-AF65-F5344CB8AC3E}">
        <p14:creationId xmlns:p14="http://schemas.microsoft.com/office/powerpoint/2010/main" val="112601301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Hmmm…</a:t>
            </a:r>
            <a:endParaRPr lang="en-US" dirty="0"/>
          </a:p>
        </p:txBody>
      </p:sp>
      <p:sp>
        <p:nvSpPr>
          <p:cNvPr id="3" name="Content Placeholder 2"/>
          <p:cNvSpPr>
            <a:spLocks noGrp="1"/>
          </p:cNvSpPr>
          <p:nvPr>
            <p:ph idx="1"/>
          </p:nvPr>
        </p:nvSpPr>
        <p:spPr>
          <a:xfrm>
            <a:off x="838200" y="1752600"/>
            <a:ext cx="6934200" cy="4114800"/>
          </a:xfrm>
        </p:spPr>
        <p:txBody>
          <a:bodyPr/>
          <a:lstStyle/>
          <a:p>
            <a:r>
              <a:rPr lang="en-US" sz="2400" dirty="0" smtClean="0"/>
              <a:t>‘Mothers </a:t>
            </a:r>
            <a:r>
              <a:rPr lang="en-US" sz="2400" dirty="0"/>
              <a:t>who were </a:t>
            </a:r>
            <a:r>
              <a:rPr lang="en-US" sz="2400" dirty="0">
                <a:hlinkClick r:id="rId2"/>
              </a:rPr>
              <a:t>pregnant during a 1944 famine in the </a:t>
            </a:r>
            <a:r>
              <a:rPr lang="en-US" sz="2400" dirty="0" smtClean="0">
                <a:hlinkClick r:id="rId2"/>
              </a:rPr>
              <a:t>Netherlands</a:t>
            </a:r>
            <a:r>
              <a:rPr lang="en-US" sz="2400" dirty="0" smtClean="0"/>
              <a:t> were </a:t>
            </a:r>
            <a:r>
              <a:rPr lang="en-US" sz="2400" dirty="0"/>
              <a:t>more likely to have children—and grandchildren—prone to heart disease, diabetes, and obesity. </a:t>
            </a:r>
            <a:endParaRPr lang="en-US" sz="2400" dirty="0" smtClean="0"/>
          </a:p>
          <a:p>
            <a:r>
              <a:rPr lang="en-US" sz="2400" dirty="0" smtClean="0"/>
              <a:t>Female </a:t>
            </a:r>
            <a:r>
              <a:rPr lang="en-US" sz="2400" dirty="0"/>
              <a:t>mice that are underfed during pregnancy </a:t>
            </a:r>
            <a:r>
              <a:rPr lang="en-US" sz="2400" dirty="0" smtClean="0"/>
              <a:t>give </a:t>
            </a:r>
            <a:r>
              <a:rPr lang="en-US" sz="2400" dirty="0"/>
              <a:t>birth to pups that are more likely to develop diabetes—and their </a:t>
            </a:r>
            <a:r>
              <a:rPr lang="en-US" sz="2400" dirty="0">
                <a:hlinkClick r:id="rId3"/>
              </a:rPr>
              <a:t>male offspring have epigenetic changes in their sperm</a:t>
            </a:r>
            <a:r>
              <a:rPr lang="en-US" sz="2400" dirty="0"/>
              <a:t>. </a:t>
            </a:r>
            <a:endParaRPr lang="en-US" sz="2400" dirty="0" smtClean="0"/>
          </a:p>
          <a:p>
            <a:pPr lvl="1"/>
            <a:r>
              <a:rPr lang="en-US" sz="2000" dirty="0" smtClean="0"/>
              <a:t>The </a:t>
            </a:r>
            <a:r>
              <a:rPr lang="en-US" sz="2000" dirty="0"/>
              <a:t>offspring of those males are also prone to diabetes. </a:t>
            </a:r>
            <a:endParaRPr lang="en-US" sz="2000" dirty="0" smtClean="0"/>
          </a:p>
          <a:p>
            <a:r>
              <a:rPr lang="en-US" sz="2400" dirty="0" smtClean="0"/>
              <a:t>Male </a:t>
            </a:r>
            <a:r>
              <a:rPr lang="en-US" sz="2400" dirty="0"/>
              <a:t>rats that are overfed, when mated with healthy females, </a:t>
            </a:r>
            <a:r>
              <a:rPr lang="en-US" sz="2400" dirty="0">
                <a:hlinkClick r:id="rId4"/>
              </a:rPr>
              <a:t>also had offspring </a:t>
            </a:r>
            <a:r>
              <a:rPr lang="en-US" sz="2400" dirty="0" smtClean="0">
                <a:hlinkClick r:id="rId4"/>
              </a:rPr>
              <a:t>prone </a:t>
            </a:r>
            <a:r>
              <a:rPr lang="en-US" sz="2400" dirty="0">
                <a:hlinkClick r:id="rId4"/>
              </a:rPr>
              <a:t>to developing diabetes</a:t>
            </a:r>
            <a:r>
              <a:rPr lang="en-US" sz="2400" dirty="0"/>
              <a:t>.” </a:t>
            </a:r>
          </a:p>
          <a:p>
            <a:pPr lvl="4"/>
            <a:r>
              <a:rPr lang="en-US" sz="1200" dirty="0">
                <a:hlinkClick r:id="rId5"/>
              </a:rPr>
              <a:t>http://</a:t>
            </a:r>
            <a:r>
              <a:rPr lang="en-US" sz="1200" dirty="0" smtClean="0">
                <a:hlinkClick r:id="rId5"/>
              </a:rPr>
              <a:t>www.sciencemag.org/news/2015/12/weight-gain-and-loss-can-alter-men-s-sperm</a:t>
            </a:r>
            <a:r>
              <a:rPr lang="en-US" sz="1200" dirty="0" smtClean="0"/>
              <a:t> </a:t>
            </a:r>
            <a:endParaRPr lang="en-US" sz="12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Messinger</a:t>
            </a:r>
            <a:endParaRPr lang="en-US">
              <a:solidFill>
                <a:srgbClr val="000000"/>
              </a:solidFill>
            </a:endParaRPr>
          </a:p>
        </p:txBody>
      </p:sp>
      <p:pic>
        <p:nvPicPr>
          <p:cNvPr id="1026" name="Picture 2" descr="Hongerwin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1732722"/>
            <a:ext cx="13335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38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228600" y="16764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i="1">
                <a:latin typeface="Calibri" panose="020F0502020204030204" pitchFamily="34" charset="0"/>
              </a:rPr>
              <a:t>Discussion Qs</a:t>
            </a:r>
            <a:endParaRPr lang="en-US" altLang="en-US">
              <a:latin typeface="Calibri" panose="020F0502020204030204" pitchFamily="34" charset="0"/>
            </a:endParaRPr>
          </a:p>
        </p:txBody>
      </p:sp>
      <p:sp>
        <p:nvSpPr>
          <p:cNvPr id="35843" name="TextBox 3"/>
          <p:cNvSpPr txBox="1">
            <a:spLocks noChangeArrowheads="1"/>
          </p:cNvSpPr>
          <p:nvPr/>
        </p:nvSpPr>
        <p:spPr bwMode="auto">
          <a:xfrm>
            <a:off x="381000" y="2286000"/>
            <a:ext cx="8153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Corbel" panose="020B0503020204020204" pitchFamily="34" charset="0"/>
              <a:buAutoNum type="arabicPeriod"/>
            </a:pPr>
            <a:r>
              <a:rPr lang="en-US" altLang="en-US">
                <a:latin typeface="Calibri" panose="020F0502020204030204" pitchFamily="34" charset="0"/>
              </a:rPr>
              <a:t>What’s the bigger picture?</a:t>
            </a:r>
          </a:p>
          <a:p>
            <a:pPr eaLnBrk="1" hangingPunct="1">
              <a:buFont typeface="Corbel" panose="020B0503020204020204" pitchFamily="34" charset="0"/>
              <a:buAutoNum type="arabicPeriod"/>
            </a:pPr>
            <a:endParaRPr lang="en-US" altLang="en-US">
              <a:latin typeface="Calibri" panose="020F0502020204030204" pitchFamily="34" charset="0"/>
            </a:endParaRPr>
          </a:p>
          <a:p>
            <a:pPr eaLnBrk="1" hangingPunct="1">
              <a:buFont typeface="Corbel" panose="020B0503020204020204" pitchFamily="34" charset="0"/>
              <a:buAutoNum type="arabicPeriod"/>
            </a:pPr>
            <a:r>
              <a:rPr lang="en-US" altLang="en-US">
                <a:latin typeface="Calibri" panose="020F0502020204030204" pitchFamily="34" charset="0"/>
              </a:rPr>
              <a:t>What are the benefits of such experience-dependent epigenetic modifications contributing to the development of  a fully differentiated nervous system? Any potential drawbacks? </a:t>
            </a:r>
          </a:p>
          <a:p>
            <a:pPr eaLnBrk="1" hangingPunct="1"/>
            <a:endParaRPr lang="en-US" altLang="en-US">
              <a:latin typeface="Calibri" panose="020F0502020204030204" pitchFamily="34" charset="0"/>
            </a:endParaRPr>
          </a:p>
          <a:p>
            <a:pPr>
              <a:buFont typeface="Corbel" panose="020B0503020204020204" pitchFamily="34" charset="0"/>
              <a:buAutoNum type="arabicPeriod"/>
            </a:pPr>
            <a:r>
              <a:rPr lang="en-US" altLang="en-US">
                <a:latin typeface="Calibri" panose="020F0502020204030204" pitchFamily="34" charset="0"/>
              </a:rPr>
              <a:t>Are we any closer to a framework for testing the role of epigenome in healthy function vs. pathological disruptions of neural circuitry?</a:t>
            </a:r>
          </a:p>
          <a:p>
            <a:pPr eaLnBrk="1" hangingPunct="1">
              <a:buFont typeface="Corbel" panose="020B0503020204020204" pitchFamily="34" charset="0"/>
              <a:buAutoNum type="arabicPeriod"/>
            </a:pPr>
            <a:endParaRPr lang="en-US" altLang="en-US">
              <a:latin typeface="Calibri" panose="020F0502020204030204" pitchFamily="34" charset="0"/>
            </a:endParaRPr>
          </a:p>
        </p:txBody>
      </p:sp>
      <p:sp>
        <p:nvSpPr>
          <p:cNvPr id="8"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000" dirty="0" smtClean="0">
                <a:solidFill>
                  <a:schemeClr val="accent1">
                    <a:satMod val="150000"/>
                  </a:schemeClr>
                </a:solidFill>
                <a:latin typeface="Calibri"/>
                <a:ea typeface="+mj-ea"/>
                <a:cs typeface="Calibri"/>
              </a:rPr>
              <a:t>Global </a:t>
            </a:r>
            <a:r>
              <a:rPr lang="en-US" sz="3000" dirty="0" err="1" smtClean="0">
                <a:solidFill>
                  <a:schemeClr val="accent1">
                    <a:satMod val="150000"/>
                  </a:schemeClr>
                </a:solidFill>
                <a:latin typeface="Calibri"/>
                <a:ea typeface="+mj-ea"/>
                <a:cs typeface="Calibri"/>
              </a:rPr>
              <a:t>Epigenomic</a:t>
            </a:r>
            <a:r>
              <a:rPr lang="en-US" sz="3000" dirty="0" smtClean="0">
                <a:solidFill>
                  <a:schemeClr val="accent1">
                    <a:satMod val="150000"/>
                  </a:schemeClr>
                </a:solidFill>
                <a:latin typeface="Calibri"/>
                <a:ea typeface="+mj-ea"/>
                <a:cs typeface="Calibri"/>
              </a:rPr>
              <a:t> Reconfiguration During Mammalian Brain Development</a:t>
            </a:r>
            <a:r>
              <a:rPr lang="en-US" sz="3000" dirty="0" smtClean="0">
                <a:solidFill>
                  <a:schemeClr val="accent1">
                    <a:satMod val="150000"/>
                  </a:schemeClr>
                </a:solidFill>
                <a:latin typeface="Arial"/>
                <a:ea typeface="+mj-ea"/>
                <a:cs typeface="Arial"/>
              </a:rPr>
              <a:t> </a:t>
            </a:r>
            <a:r>
              <a:rPr lang="en-US" sz="2400" dirty="0" smtClean="0">
                <a:solidFill>
                  <a:schemeClr val="accent1">
                    <a:satMod val="150000"/>
                  </a:schemeClr>
                </a:solidFill>
                <a:latin typeface="Arial"/>
                <a:ea typeface="+mj-ea"/>
                <a:cs typeface="Arial"/>
              </a:rPr>
              <a:t>(Lister et al., 2013)</a:t>
            </a:r>
            <a:endParaRPr lang="en-US" sz="2400" dirty="0">
              <a:solidFill>
                <a:schemeClr val="accent1">
                  <a:satMod val="150000"/>
                </a:schemeClr>
              </a:solidFill>
              <a:latin typeface="Arial"/>
              <a:ea typeface="+mj-ea"/>
              <a:cs typeface="Arial"/>
            </a:endParaRPr>
          </a:p>
        </p:txBody>
      </p:sp>
    </p:spTree>
    <p:extLst>
      <p:ext uri="{BB962C8B-B14F-4D97-AF65-F5344CB8AC3E}">
        <p14:creationId xmlns:p14="http://schemas.microsoft.com/office/powerpoint/2010/main" val="4251905708"/>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smtClean="0"/>
              <a:t>A word on identity</a:t>
            </a:r>
          </a:p>
        </p:txBody>
      </p:sp>
      <p:sp>
        <p:nvSpPr>
          <p:cNvPr id="1105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solidFill>
                  <a:srgbClr val="000000"/>
                </a:solidFill>
              </a:rPr>
              <a:t>Messinger</a:t>
            </a:r>
          </a:p>
        </p:txBody>
      </p:sp>
      <p:pic>
        <p:nvPicPr>
          <p:cNvPr id="110596" name="Picture 2" descr="http://images.sciencedaily.com/2015/08/150828091354_1_900x6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1470025"/>
            <a:ext cx="4852987" cy="4852988"/>
          </a:xfrm>
          <a:noFill/>
        </p:spPr>
      </p:pic>
      <p:sp>
        <p:nvSpPr>
          <p:cNvPr id="110597" name="Rectangle 4"/>
          <p:cNvSpPr>
            <a:spLocks noChangeArrowheads="1"/>
          </p:cNvSpPr>
          <p:nvPr/>
        </p:nvSpPr>
        <p:spPr bwMode="auto">
          <a:xfrm>
            <a:off x="5638800" y="3179763"/>
            <a:ext cx="2971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 typeface="Times New Roman" panose="02020603050405020304" pitchFamily="18" charset="0"/>
              <a:buAutoNum type="arabicPeriod"/>
            </a:pPr>
            <a:r>
              <a:rPr lang="en-US" altLang="en-US" sz="1400" smtClean="0">
                <a:solidFill>
                  <a:srgbClr val="333333"/>
                </a:solidFill>
                <a:latin typeface="Helvetica Neue"/>
              </a:rPr>
              <a:t>Amy M. Boddy, Angelo Fortunato, Melissa Wilson Sayres, Athena Aktipis. </a:t>
            </a:r>
            <a:r>
              <a:rPr lang="en-US" altLang="en-US" sz="1400" b="1" smtClean="0">
                <a:solidFill>
                  <a:srgbClr val="333333"/>
                </a:solidFill>
                <a:latin typeface="Helvetica Neue"/>
              </a:rPr>
              <a:t>Fetal microchimerism and maternal health: A review and evolutionary analysis of cooperation and conflict beyond the womb</a:t>
            </a:r>
            <a:r>
              <a:rPr lang="en-US" altLang="en-US" sz="1400" smtClean="0">
                <a:solidFill>
                  <a:srgbClr val="333333"/>
                </a:solidFill>
                <a:latin typeface="Helvetica Neue"/>
              </a:rPr>
              <a:t>.</a:t>
            </a:r>
            <a:r>
              <a:rPr lang="en-US" altLang="en-US" sz="1400" i="1" smtClean="0">
                <a:solidFill>
                  <a:srgbClr val="333333"/>
                </a:solidFill>
                <a:latin typeface="Helvetica Neue"/>
              </a:rPr>
              <a:t>BioEssays</a:t>
            </a:r>
            <a:r>
              <a:rPr lang="en-US" altLang="en-US" sz="1400" smtClean="0">
                <a:solidFill>
                  <a:srgbClr val="333333"/>
                </a:solidFill>
                <a:latin typeface="Helvetica Neue"/>
              </a:rPr>
              <a:t>, 2015; DOI: </a:t>
            </a:r>
            <a:r>
              <a:rPr lang="en-US" altLang="en-US" sz="1400" smtClean="0">
                <a:solidFill>
                  <a:srgbClr val="4C7A9F"/>
                </a:solidFill>
                <a:latin typeface="Helvetica Neue"/>
                <a:hlinkClick r:id="rId3"/>
              </a:rPr>
              <a:t>10.1002/bies.201500059</a:t>
            </a:r>
            <a:endParaRPr lang="en-US" altLang="en-US" sz="1400" smtClean="0">
              <a:solidFill>
                <a:srgbClr val="333333"/>
              </a:solidFill>
              <a:latin typeface="Helvetica Neue"/>
            </a:endParaRPr>
          </a:p>
        </p:txBody>
      </p:sp>
    </p:spTree>
    <p:extLst>
      <p:ext uri="{BB962C8B-B14F-4D97-AF65-F5344CB8AC3E}">
        <p14:creationId xmlns:p14="http://schemas.microsoft.com/office/powerpoint/2010/main" val="1950807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fontScale="90000"/>
          </a:bodyPr>
          <a:lstStyle/>
          <a:p>
            <a:r>
              <a:rPr lang="en-US" sz="4000" dirty="0" smtClean="0"/>
              <a:t>Culture and Neuroscience in Developmental Psychology (Miller &amp; </a:t>
            </a:r>
            <a:r>
              <a:rPr lang="en-US" sz="4000" dirty="0" err="1" smtClean="0"/>
              <a:t>Kinsbourne</a:t>
            </a:r>
            <a:r>
              <a:rPr lang="en-US" sz="4000" dirty="0" smtClean="0"/>
              <a:t>, in press)</a:t>
            </a:r>
            <a:endParaRPr lang="en-US" sz="4000" dirty="0"/>
          </a:p>
        </p:txBody>
      </p:sp>
      <p:sp>
        <p:nvSpPr>
          <p:cNvPr id="214019" name="Rectangle 3"/>
          <p:cNvSpPr>
            <a:spLocks noGrp="1" noChangeArrowheads="1"/>
          </p:cNvSpPr>
          <p:nvPr>
            <p:ph idx="1"/>
          </p:nvPr>
        </p:nvSpPr>
        <p:spPr>
          <a:xfrm>
            <a:off x="457200" y="1646237"/>
            <a:ext cx="8229600" cy="4526280"/>
          </a:xfrm>
          <a:prstGeom prst="rect">
            <a:avLst/>
          </a:prstGeom>
        </p:spPr>
        <p:txBody>
          <a:bodyPr>
            <a:normAutofit lnSpcReduction="10000"/>
          </a:bodyPr>
          <a:lstStyle/>
          <a:p>
            <a:pPr>
              <a:lnSpc>
                <a:spcPct val="90000"/>
              </a:lnSpc>
            </a:pPr>
            <a:r>
              <a:rPr lang="en-US" sz="2800" dirty="0" smtClean="0"/>
              <a:t>Possible influences of culture on neural maturation</a:t>
            </a:r>
            <a:endParaRPr lang="en-US" sz="2800" dirty="0"/>
          </a:p>
          <a:p>
            <a:pPr lvl="1">
              <a:lnSpc>
                <a:spcPct val="90000"/>
              </a:lnSpc>
            </a:pPr>
            <a:r>
              <a:rPr lang="en-US" dirty="0" smtClean="0"/>
              <a:t>Structural differences between cultures</a:t>
            </a:r>
          </a:p>
          <a:p>
            <a:pPr lvl="1">
              <a:lnSpc>
                <a:spcPct val="90000"/>
              </a:lnSpc>
            </a:pPr>
            <a:r>
              <a:rPr lang="en-US" dirty="0" smtClean="0"/>
              <a:t>Cultural differences in patterns of utilization that mirror behavioral differences</a:t>
            </a:r>
          </a:p>
          <a:p>
            <a:pPr lvl="1">
              <a:lnSpc>
                <a:spcPct val="90000"/>
              </a:lnSpc>
            </a:pPr>
            <a:r>
              <a:rPr lang="en-US" dirty="0" smtClean="0"/>
              <a:t>Cultural differences in patterns of utilization </a:t>
            </a:r>
            <a:r>
              <a:rPr lang="en-US" i="1" dirty="0" smtClean="0"/>
              <a:t>not</a:t>
            </a:r>
            <a:r>
              <a:rPr lang="en-US" dirty="0" smtClean="0"/>
              <a:t> reflected in behavioral differences</a:t>
            </a:r>
            <a:endParaRPr lang="en-US" dirty="0"/>
          </a:p>
          <a:p>
            <a:pPr marL="0" indent="0">
              <a:lnSpc>
                <a:spcPct val="90000"/>
              </a:lnSpc>
              <a:buNone/>
            </a:pPr>
            <a:endParaRPr lang="en-US" sz="2800" dirty="0"/>
          </a:p>
          <a:p>
            <a:pPr>
              <a:lnSpc>
                <a:spcPct val="90000"/>
              </a:lnSpc>
            </a:pPr>
            <a:r>
              <a:rPr lang="en-US" sz="2800" dirty="0" smtClean="0"/>
              <a:t>Reviews of recent findings</a:t>
            </a:r>
          </a:p>
          <a:p>
            <a:pPr lvl="1">
              <a:lnSpc>
                <a:spcPct val="90000"/>
              </a:lnSpc>
            </a:pPr>
            <a:r>
              <a:rPr lang="en-US" dirty="0" smtClean="0"/>
              <a:t>Genetics as potential and influences of environment determine which of the potentials will be realized</a:t>
            </a:r>
          </a:p>
          <a:p>
            <a:pPr marL="0" indent="0">
              <a:lnSpc>
                <a:spcPct val="90000"/>
              </a:lnSpc>
              <a:buNone/>
            </a:pPr>
            <a:endParaRPr lang="en-US" sz="2800" dirty="0" smtClean="0"/>
          </a:p>
        </p:txBody>
      </p:sp>
    </p:spTree>
    <p:extLst>
      <p:ext uri="{BB962C8B-B14F-4D97-AF65-F5344CB8AC3E}">
        <p14:creationId xmlns:p14="http://schemas.microsoft.com/office/powerpoint/2010/main" val="295902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lgn="ctr"/>
            <a:r>
              <a:rPr lang="en-US" sz="4000" dirty="0"/>
              <a:t>Biological Bases of Development</a:t>
            </a:r>
          </a:p>
        </p:txBody>
      </p:sp>
      <p:sp>
        <p:nvSpPr>
          <p:cNvPr id="214019"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a:lnSpc>
                <a:spcPct val="90000"/>
              </a:lnSpc>
            </a:pPr>
            <a:r>
              <a:rPr lang="en-US" sz="2800" dirty="0"/>
              <a:t>Developmental </a:t>
            </a:r>
            <a:r>
              <a:rPr lang="en-US" sz="2800" dirty="0" smtClean="0"/>
              <a:t>Neuroscience</a:t>
            </a:r>
          </a:p>
          <a:p>
            <a:pPr marL="0" indent="0">
              <a:lnSpc>
                <a:spcPct val="90000"/>
              </a:lnSpc>
              <a:buNone/>
            </a:pPr>
            <a:endParaRPr lang="en-US" sz="2800" dirty="0"/>
          </a:p>
          <a:p>
            <a:pPr lvl="1">
              <a:lnSpc>
                <a:spcPct val="90000"/>
              </a:lnSpc>
            </a:pPr>
            <a:r>
              <a:rPr lang="en-US" sz="2400" dirty="0"/>
              <a:t>Methods</a:t>
            </a:r>
          </a:p>
          <a:p>
            <a:pPr lvl="2">
              <a:lnSpc>
                <a:spcPct val="90000"/>
              </a:lnSpc>
            </a:pPr>
            <a:r>
              <a:rPr lang="en-US" sz="2000" dirty="0"/>
              <a:t>Direct vs. indirect assessment</a:t>
            </a:r>
          </a:p>
          <a:p>
            <a:pPr lvl="1">
              <a:lnSpc>
                <a:spcPct val="90000"/>
              </a:lnSpc>
            </a:pPr>
            <a:r>
              <a:rPr lang="en-US" sz="2400" dirty="0"/>
              <a:t>Brain Development</a:t>
            </a:r>
          </a:p>
          <a:p>
            <a:pPr lvl="2">
              <a:lnSpc>
                <a:spcPct val="90000"/>
              </a:lnSpc>
            </a:pPr>
            <a:r>
              <a:rPr lang="en-US" sz="2000" dirty="0"/>
              <a:t>Pre- and Postnatal development</a:t>
            </a:r>
          </a:p>
          <a:p>
            <a:pPr lvl="3">
              <a:lnSpc>
                <a:spcPct val="90000"/>
              </a:lnSpc>
            </a:pPr>
            <a:r>
              <a:rPr lang="en-US" sz="1800" dirty="0"/>
              <a:t>Differential growth </a:t>
            </a:r>
            <a:r>
              <a:rPr lang="en-US" sz="1800" dirty="0" smtClean="0"/>
              <a:t>rates </a:t>
            </a:r>
          </a:p>
          <a:p>
            <a:pPr lvl="4">
              <a:lnSpc>
                <a:spcPct val="90000"/>
              </a:lnSpc>
            </a:pPr>
            <a:r>
              <a:rPr lang="en-US" sz="1800" dirty="0" smtClean="0"/>
              <a:t>and </a:t>
            </a:r>
            <a:r>
              <a:rPr lang="en-US" sz="1800" dirty="0"/>
              <a:t>individual differences (see Shaw et al., 2006)</a:t>
            </a:r>
          </a:p>
          <a:p>
            <a:pPr lvl="2">
              <a:lnSpc>
                <a:spcPct val="90000"/>
              </a:lnSpc>
            </a:pPr>
            <a:r>
              <a:rPr lang="en-US" sz="2000" dirty="0" smtClean="0"/>
              <a:t>Activity-dependent </a:t>
            </a:r>
            <a:r>
              <a:rPr lang="en-US" sz="2000" dirty="0"/>
              <a:t>differentiation</a:t>
            </a:r>
          </a:p>
          <a:p>
            <a:pPr lvl="2">
              <a:lnSpc>
                <a:spcPct val="90000"/>
              </a:lnSpc>
            </a:pPr>
            <a:r>
              <a:rPr lang="en-US" sz="2000" dirty="0"/>
              <a:t>Functional effects of specialization</a:t>
            </a:r>
          </a:p>
          <a:p>
            <a:pPr lvl="2">
              <a:lnSpc>
                <a:spcPct val="90000"/>
              </a:lnSpc>
            </a:pPr>
            <a:r>
              <a:rPr lang="en-US" sz="2000" dirty="0" smtClean="0"/>
              <a:t>Plasticity</a:t>
            </a:r>
          </a:p>
          <a:p>
            <a:pPr lvl="2">
              <a:lnSpc>
                <a:spcPct val="90000"/>
              </a:lnSpc>
              <a:buNone/>
            </a:pPr>
            <a:endParaRPr lang="en-US" sz="2000" dirty="0"/>
          </a:p>
        </p:txBody>
      </p:sp>
    </p:spTree>
    <p:extLst>
      <p:ext uri="{BB962C8B-B14F-4D97-AF65-F5344CB8AC3E}">
        <p14:creationId xmlns:p14="http://schemas.microsoft.com/office/powerpoint/2010/main" val="250427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457200" y="6535248"/>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eaLnBrk="1" hangingPunct="1"/>
            <a:r>
              <a:rPr lang="en-US" altLang="en-US"/>
              <a:t>A Sekar</a:t>
            </a:r>
            <a:r>
              <a:rPr lang="en-IN" altLang="en-US"/>
              <a:t> </a:t>
            </a:r>
            <a:r>
              <a:rPr lang="en-GB" altLang="zh-CN" i="1">
                <a:ea typeface="宋体" panose="02010600030101010101" pitchFamily="2" charset="-122"/>
              </a:rPr>
              <a:t>et al. Nature </a:t>
            </a:r>
            <a:r>
              <a:rPr lang="en-GB" altLang="zh-CN">
                <a:ea typeface="宋体" panose="02010600030101010101" pitchFamily="2" charset="-122"/>
              </a:rPr>
              <a:t>1</a:t>
            </a:r>
            <a:r>
              <a:rPr lang="en-GB" altLang="en-US"/>
              <a:t>–</a:t>
            </a:r>
            <a:r>
              <a:rPr lang="en-GB" altLang="zh-CN">
                <a:ea typeface="宋体" panose="02010600030101010101" pitchFamily="2" charset="-122"/>
              </a:rPr>
              <a:t>6 (2016) </a:t>
            </a:r>
            <a:r>
              <a:rPr lang="en-US" altLang="en-US"/>
              <a:t>doi:10.1038/nature16549</a:t>
            </a:r>
          </a:p>
        </p:txBody>
      </p:sp>
      <p:sp>
        <p:nvSpPr>
          <p:cNvPr id="2051" name="Text Box 8"/>
          <p:cNvSpPr txBox="1">
            <a:spLocks noChangeArrowheads="1"/>
          </p:cNvSpPr>
          <p:nvPr/>
        </p:nvSpPr>
        <p:spPr bwMode="auto">
          <a:xfrm>
            <a:off x="152400" y="6072809"/>
            <a:ext cx="839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r>
              <a:rPr lang="en-US" altLang="en-US" sz="1800" i="1" dirty="0"/>
              <a:t>C4</a:t>
            </a:r>
            <a:r>
              <a:rPr lang="en-US" altLang="en-US" sz="1800" dirty="0"/>
              <a:t> structures, </a:t>
            </a:r>
            <a:r>
              <a:rPr lang="en-US" altLang="en-US" sz="1800" i="1" dirty="0"/>
              <a:t>C4A</a:t>
            </a:r>
            <a:r>
              <a:rPr lang="en-US" altLang="en-US" sz="1800" dirty="0"/>
              <a:t> expression, and schizophrenia risk</a:t>
            </a:r>
          </a:p>
        </p:txBody>
      </p:sp>
      <p:pic>
        <p:nvPicPr>
          <p:cNvPr id="2052" name="Picture 31" descr="nature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nature16549-f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4844" y="1693805"/>
            <a:ext cx="5532118" cy="430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51840" y="145226"/>
            <a:ext cx="8077200" cy="1200329"/>
          </a:xfrm>
          <a:prstGeom prst="rect">
            <a:avLst/>
          </a:prstGeom>
        </p:spPr>
        <p:txBody>
          <a:bodyPr wrap="square">
            <a:spAutoFit/>
          </a:bodyPr>
          <a:lstStyle/>
          <a:p>
            <a:r>
              <a:rPr lang="en-US" sz="3600" smtClean="0">
                <a:solidFill>
                  <a:srgbClr val="222222"/>
                </a:solidFill>
                <a:latin typeface="arial" panose="020B0604020202020204" pitchFamily="34" charset="0"/>
              </a:rPr>
              <a:t>Schizophrenia risk from complex variation of complement component 4</a:t>
            </a:r>
            <a:endParaRPr lang="en-US" sz="3600" b="0" i="0" dirty="0">
              <a:solidFill>
                <a:srgbClr val="222222"/>
              </a:solidFill>
              <a:effectLst/>
              <a:latin typeface="arial" panose="020B0604020202020204" pitchFamily="34" charset="0"/>
            </a:endParaRPr>
          </a:p>
        </p:txBody>
      </p:sp>
      <p:sp>
        <p:nvSpPr>
          <p:cNvPr id="3" name="Rectangle 2"/>
          <p:cNvSpPr/>
          <p:nvPr/>
        </p:nvSpPr>
        <p:spPr>
          <a:xfrm>
            <a:off x="304800" y="2133600"/>
            <a:ext cx="2514600" cy="2585323"/>
          </a:xfrm>
          <a:prstGeom prst="rect">
            <a:avLst/>
          </a:prstGeom>
        </p:spPr>
        <p:txBody>
          <a:bodyPr wrap="square">
            <a:spAutoFit/>
          </a:bodyPr>
          <a:lstStyle/>
          <a:p>
            <a:r>
              <a:rPr lang="en-US" sz="2000" dirty="0" smtClean="0">
                <a:solidFill>
                  <a:srgbClr val="333333"/>
                </a:solidFill>
                <a:latin typeface="Helvetica Neue"/>
              </a:rPr>
              <a:t>schizophrenia </a:t>
            </a:r>
            <a:r>
              <a:rPr lang="en-US" sz="2000" dirty="0">
                <a:solidFill>
                  <a:srgbClr val="333333"/>
                </a:solidFill>
                <a:latin typeface="Helvetica Neue"/>
              </a:rPr>
              <a:t>is increased </a:t>
            </a:r>
            <a:r>
              <a:rPr lang="en-US" sz="2000" dirty="0" smtClean="0">
                <a:solidFill>
                  <a:srgbClr val="333333"/>
                </a:solidFill>
                <a:latin typeface="Helvetica Neue"/>
              </a:rPr>
              <a:t>with inheritance of </a:t>
            </a:r>
            <a:r>
              <a:rPr lang="en-US" sz="2000" dirty="0">
                <a:solidFill>
                  <a:srgbClr val="333333"/>
                </a:solidFill>
                <a:latin typeface="Helvetica Neue"/>
              </a:rPr>
              <a:t>specific variants in a gene related to "synaptic </a:t>
            </a:r>
            <a:r>
              <a:rPr lang="en-US" sz="2000" dirty="0" smtClean="0">
                <a:solidFill>
                  <a:srgbClr val="333333"/>
                </a:solidFill>
                <a:latin typeface="Helvetica Neue"/>
              </a:rPr>
              <a:t>pruning“</a:t>
            </a:r>
          </a:p>
          <a:p>
            <a:r>
              <a:rPr lang="en-US" sz="1400" dirty="0">
                <a:hlinkClick r:id="rId4"/>
              </a:rPr>
              <a:t>http://</a:t>
            </a:r>
            <a:r>
              <a:rPr lang="en-US" sz="1400" dirty="0" smtClean="0">
                <a:hlinkClick r:id="rId4"/>
              </a:rPr>
              <a:t>www.sciencedaily.com/releases/2016/01/160127141400.htm</a:t>
            </a:r>
            <a:r>
              <a:rPr lang="en-US" sz="1400" dirty="0" smtClean="0"/>
              <a:t> </a:t>
            </a:r>
            <a:r>
              <a:rPr lang="en-US" sz="1400" dirty="0">
                <a:solidFill>
                  <a:srgbClr val="333333"/>
                </a:solidFill>
                <a:latin typeface="Helvetica Neue"/>
              </a:rPr>
              <a:t>risk </a:t>
            </a:r>
            <a:endParaRPr lang="en-US" sz="1400" dirty="0"/>
          </a:p>
        </p:txBody>
      </p:sp>
    </p:spTree>
    <p:extLst>
      <p:ext uri="{BB962C8B-B14F-4D97-AF65-F5344CB8AC3E}">
        <p14:creationId xmlns:p14="http://schemas.microsoft.com/office/powerpoint/2010/main" val="684745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04800" y="304800"/>
            <a:ext cx="8640762"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pPr algn="ctr">
              <a:spcAft>
                <a:spcPts val="0"/>
              </a:spcAft>
            </a:pPr>
            <a:r>
              <a:rPr lang="en-US" altLang="en-US" sz="1800" i="1" dirty="0">
                <a:solidFill>
                  <a:schemeClr val="tx1"/>
                </a:solidFill>
              </a:rPr>
              <a:t>Parent-of-Origin DNA Methylation Dynamics during Mouse </a:t>
            </a:r>
            <a:r>
              <a:rPr lang="en-US" altLang="en-US" sz="1800" i="1" dirty="0" err="1" smtClean="0">
                <a:solidFill>
                  <a:schemeClr val="tx1"/>
                </a:solidFill>
              </a:rPr>
              <a:t>Development</a:t>
            </a:r>
            <a:r>
              <a:rPr lang="en-US" altLang="en-US" sz="1200" i="1" dirty="0" err="1" smtClean="0">
                <a:solidFill>
                  <a:schemeClr val="tx1"/>
                </a:solidFill>
              </a:rPr>
              <a:t>Yonatan</a:t>
            </a:r>
            <a:r>
              <a:rPr lang="en-US" altLang="en-US" sz="1200" i="1" dirty="0" smtClean="0">
                <a:solidFill>
                  <a:schemeClr val="tx1"/>
                </a:solidFill>
              </a:rPr>
              <a:t> </a:t>
            </a:r>
            <a:r>
              <a:rPr lang="en-US" altLang="en-US" sz="1200" i="1" dirty="0" err="1">
                <a:solidFill>
                  <a:schemeClr val="tx1"/>
                </a:solidFill>
              </a:rPr>
              <a:t>Stelzer</a:t>
            </a:r>
            <a:r>
              <a:rPr lang="en-US" altLang="en-US" sz="1200" i="1" dirty="0">
                <a:solidFill>
                  <a:schemeClr val="tx1"/>
                </a:solidFill>
              </a:rPr>
              <a:t>, </a:t>
            </a:r>
            <a:r>
              <a:rPr lang="en-US" altLang="en-US" sz="1200" i="1" dirty="0" err="1">
                <a:solidFill>
                  <a:schemeClr val="tx1"/>
                </a:solidFill>
              </a:rPr>
              <a:t>Hao</a:t>
            </a:r>
            <a:r>
              <a:rPr lang="en-US" altLang="en-US" sz="1200" i="1" dirty="0">
                <a:solidFill>
                  <a:schemeClr val="tx1"/>
                </a:solidFill>
              </a:rPr>
              <a:t> Wu, </a:t>
            </a:r>
            <a:r>
              <a:rPr lang="en-US" altLang="en-US" sz="1200" i="1" dirty="0" err="1">
                <a:solidFill>
                  <a:schemeClr val="tx1"/>
                </a:solidFill>
              </a:rPr>
              <a:t>Yuelin</a:t>
            </a:r>
            <a:r>
              <a:rPr lang="en-US" altLang="en-US" sz="1200" i="1" dirty="0">
                <a:solidFill>
                  <a:schemeClr val="tx1"/>
                </a:solidFill>
              </a:rPr>
              <a:t> Song, </a:t>
            </a:r>
            <a:r>
              <a:rPr lang="en-US" altLang="en-US" sz="1200" i="1" dirty="0" err="1">
                <a:solidFill>
                  <a:schemeClr val="tx1"/>
                </a:solidFill>
              </a:rPr>
              <a:t>Chikdu</a:t>
            </a:r>
            <a:r>
              <a:rPr lang="en-US" altLang="en-US" sz="1200" i="1" dirty="0">
                <a:solidFill>
                  <a:schemeClr val="tx1"/>
                </a:solidFill>
              </a:rPr>
              <a:t> S. </a:t>
            </a:r>
            <a:r>
              <a:rPr lang="en-US" altLang="en-US" sz="1200" i="1" dirty="0" err="1">
                <a:solidFill>
                  <a:schemeClr val="tx1"/>
                </a:solidFill>
              </a:rPr>
              <a:t>Shivalila</a:t>
            </a:r>
            <a:r>
              <a:rPr lang="en-US" altLang="en-US" sz="1200" i="1" dirty="0">
                <a:solidFill>
                  <a:schemeClr val="tx1"/>
                </a:solidFill>
              </a:rPr>
              <a:t>, </a:t>
            </a:r>
            <a:r>
              <a:rPr lang="en-US" altLang="en-US" sz="1200" i="1" dirty="0" err="1">
                <a:solidFill>
                  <a:schemeClr val="tx1"/>
                </a:solidFill>
              </a:rPr>
              <a:t>Styliani</a:t>
            </a:r>
            <a:r>
              <a:rPr lang="en-US" altLang="en-US" sz="1200" i="1" dirty="0">
                <a:solidFill>
                  <a:schemeClr val="tx1"/>
                </a:solidFill>
              </a:rPr>
              <a:t> </a:t>
            </a:r>
            <a:r>
              <a:rPr lang="en-US" altLang="en-US" sz="1200" i="1" dirty="0" err="1">
                <a:solidFill>
                  <a:schemeClr val="tx1"/>
                </a:solidFill>
              </a:rPr>
              <a:t>Markoulaki</a:t>
            </a:r>
            <a:r>
              <a:rPr lang="en-US" altLang="en-US" sz="1200" i="1" dirty="0">
                <a:solidFill>
                  <a:schemeClr val="tx1"/>
                </a:solidFill>
              </a:rPr>
              <a:t>, Rudolf </a:t>
            </a:r>
            <a:r>
              <a:rPr lang="en-US" altLang="en-US" sz="1200" i="1" dirty="0" err="1">
                <a:solidFill>
                  <a:schemeClr val="tx1"/>
                </a:solidFill>
              </a:rPr>
              <a:t>Jaenisch</a:t>
            </a:r>
            <a:r>
              <a:rPr lang="en-US" altLang="en-US" sz="1200" dirty="0">
                <a:solidFill>
                  <a:schemeClr val="tx1"/>
                </a:solidFill>
              </a:rPr>
              <a:t> </a:t>
            </a:r>
          </a:p>
          <a:p>
            <a:pPr algn="ctr">
              <a:spcAft>
                <a:spcPts val="0"/>
              </a:spcAft>
            </a:pPr>
            <a:r>
              <a:rPr lang="en-US" altLang="en-US" i="1" dirty="0" smtClean="0">
                <a:solidFill>
                  <a:schemeClr val="tx1"/>
                </a:solidFill>
              </a:rPr>
              <a:t>Cell </a:t>
            </a:r>
            <a:r>
              <a:rPr lang="en-US" altLang="en-US" i="1" dirty="0">
                <a:solidFill>
                  <a:schemeClr val="tx1"/>
                </a:solidFill>
              </a:rPr>
              <a:t>Reports</a:t>
            </a:r>
            <a:r>
              <a:rPr lang="en-US" altLang="en-US" dirty="0">
                <a:solidFill>
                  <a:schemeClr val="tx1"/>
                </a:solidFill>
              </a:rPr>
              <a:t> </a:t>
            </a:r>
          </a:p>
          <a:p>
            <a:pPr algn="ctr">
              <a:spcAft>
                <a:spcPts val="0"/>
              </a:spcAft>
            </a:pPr>
            <a:r>
              <a:rPr lang="en-US" altLang="en-US" dirty="0">
                <a:solidFill>
                  <a:schemeClr val="tx1"/>
                </a:solidFill>
              </a:rPr>
              <a:t>Volume 16, Issue 12, Pages 3167-3180 (September 2016) </a:t>
            </a:r>
          </a:p>
          <a:p>
            <a:pPr algn="ctr">
              <a:spcAft>
                <a:spcPts val="0"/>
              </a:spcAft>
            </a:pPr>
            <a:r>
              <a:rPr lang="en-US" altLang="en-US" sz="1050" dirty="0">
                <a:solidFill>
                  <a:schemeClr val="tx1"/>
                </a:solidFill>
              </a:rPr>
              <a:t>DOI: 10.1016/j.celrep.2016.08.066</a:t>
            </a:r>
          </a:p>
        </p:txBody>
      </p:sp>
      <p:sp>
        <p:nvSpPr>
          <p:cNvPr id="3074" name="Text Box 2"/>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a:t>Copyright © 2016 The Authors</a:t>
            </a:r>
            <a:r>
              <a:rPr lang="en-US" altLang="en-US" sz="900">
                <a:hlinkClick r:id="rId3"/>
              </a:rPr>
              <a:t> Terms and Conditions</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6213475"/>
            <a:ext cx="708025" cy="49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5"/>
          <a:stretch>
            <a:fillRect/>
          </a:stretch>
        </p:blipFill>
        <p:spPr>
          <a:xfrm>
            <a:off x="691356" y="1737014"/>
            <a:ext cx="3933825" cy="4076700"/>
          </a:xfrm>
          <a:prstGeom prst="rect">
            <a:avLst/>
          </a:prstGeom>
        </p:spPr>
      </p:pic>
      <p:sp>
        <p:nvSpPr>
          <p:cNvPr id="3" name="Rectangle 2"/>
          <p:cNvSpPr/>
          <p:nvPr/>
        </p:nvSpPr>
        <p:spPr>
          <a:xfrm>
            <a:off x="4652890" y="1931750"/>
            <a:ext cx="4320381" cy="3785652"/>
          </a:xfrm>
          <a:prstGeom prst="rect">
            <a:avLst/>
          </a:prstGeom>
        </p:spPr>
        <p:txBody>
          <a:bodyPr wrap="square">
            <a:spAutoFit/>
          </a:bodyPr>
          <a:lstStyle/>
          <a:p>
            <a:r>
              <a:rPr lang="en-US" sz="2000" dirty="0" smtClean="0"/>
              <a:t>Using a recently established DNA methylation reporter, </a:t>
            </a:r>
            <a:r>
              <a:rPr lang="en-US" sz="2000" dirty="0" err="1" smtClean="0"/>
              <a:t>Stelzer</a:t>
            </a:r>
            <a:r>
              <a:rPr lang="en-US" sz="2000" dirty="0" smtClean="0"/>
              <a:t> et al. study parent-specific methylation dynamics at the Dlk1-Dio3 imprinted control region. Reporter activity uncovered tissue- and cell-dependent signatures through mouse development and in adult tissues, suggesting that dynamic methylation changes regulate imprinted gene expression in pre- and postnatal animals.</a:t>
            </a:r>
            <a:endParaRPr lang="en-US" sz="2000" dirty="0"/>
          </a:p>
        </p:txBody>
      </p:sp>
    </p:spTree>
    <p:extLst>
      <p:ext uri="{BB962C8B-B14F-4D97-AF65-F5344CB8AC3E}">
        <p14:creationId xmlns:p14="http://schemas.microsoft.com/office/powerpoint/2010/main" val="1908568056"/>
      </p:ext>
    </p:extLst>
  </p:cSld>
  <p:clrMapOvr>
    <a:masterClrMapping/>
  </p:clrMapOvr>
  <p:transition>
    <p:wipe dir="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41" y="-542641"/>
            <a:ext cx="4759359" cy="3352800"/>
          </a:xfrm>
        </p:spPr>
        <p:txBody>
          <a:bodyPr/>
          <a:lstStyle/>
          <a:p>
            <a:r>
              <a:rPr lang="en-US" sz="2400" dirty="0" smtClean="0"/>
              <a:t>“[S]</a:t>
            </a:r>
            <a:r>
              <a:rPr lang="en-US" sz="2400" dirty="0" err="1" smtClean="0"/>
              <a:t>urgery</a:t>
            </a:r>
            <a:r>
              <a:rPr lang="en-US" sz="2400" dirty="0" smtClean="0"/>
              <a:t>-induced </a:t>
            </a:r>
            <a:r>
              <a:rPr lang="en-US" sz="2400" dirty="0"/>
              <a:t>weight loss was associated with a dramatic remodeling of sperm DNA methylation, notably at genetic locations implicated in the central control of </a:t>
            </a:r>
            <a:r>
              <a:rPr lang="en-US" sz="2400" dirty="0" smtClean="0"/>
              <a:t>appetite.”</a:t>
            </a:r>
            <a:endParaRPr lang="en-US" sz="2400" dirty="0"/>
          </a:p>
        </p:txBody>
      </p:sp>
      <p:pic>
        <p:nvPicPr>
          <p:cNvPr id="5" name="Content Placeholder 4"/>
          <p:cNvPicPr>
            <a:picLocks noGrp="1" noChangeAspect="1"/>
          </p:cNvPicPr>
          <p:nvPr>
            <p:ph idx="1"/>
          </p:nvPr>
        </p:nvPicPr>
        <p:blipFill>
          <a:blip r:embed="rId2"/>
          <a:stretch>
            <a:fillRect/>
          </a:stretch>
        </p:blipFill>
        <p:spPr>
          <a:xfrm>
            <a:off x="-1" y="2224759"/>
            <a:ext cx="5787975" cy="3925640"/>
          </a:xfrm>
          <a:prstGeom prst="rect">
            <a:avLst/>
          </a:prstGeom>
        </p:spPr>
      </p:pic>
      <p:sp>
        <p:nvSpPr>
          <p:cNvPr id="4" name="Footer Placeholder 3"/>
          <p:cNvSpPr>
            <a:spLocks noGrp="1"/>
          </p:cNvSpPr>
          <p:nvPr>
            <p:ph type="ftr" sz="quarter" idx="11"/>
          </p:nvPr>
        </p:nvSpPr>
        <p:spPr/>
        <p:txBody>
          <a:bodyPr/>
          <a:lstStyle/>
          <a:p>
            <a:pPr>
              <a:defRPr/>
            </a:pPr>
            <a:r>
              <a:rPr lang="en-US" dirty="0" smtClean="0">
                <a:solidFill>
                  <a:srgbClr val="000000"/>
                </a:solidFill>
              </a:rPr>
              <a:t>Messinger</a:t>
            </a:r>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5124839" y="-6626"/>
            <a:ext cx="4019161" cy="4045226"/>
          </a:xfrm>
          <a:prstGeom prst="rect">
            <a:avLst/>
          </a:prstGeom>
        </p:spPr>
      </p:pic>
      <p:sp>
        <p:nvSpPr>
          <p:cNvPr id="7" name="Rectangle 6"/>
          <p:cNvSpPr/>
          <p:nvPr/>
        </p:nvSpPr>
        <p:spPr>
          <a:xfrm>
            <a:off x="5943600" y="5221043"/>
            <a:ext cx="3352800" cy="1015663"/>
          </a:xfrm>
          <a:prstGeom prst="rect">
            <a:avLst/>
          </a:prstGeom>
        </p:spPr>
        <p:txBody>
          <a:bodyPr wrap="square">
            <a:spAutoFit/>
          </a:bodyPr>
          <a:lstStyle/>
          <a:p>
            <a:pPr marR="0"/>
            <a:r>
              <a:rPr lang="en-US" sz="1000" dirty="0">
                <a:latin typeface="Segoe UI" panose="020B0502040204020203" pitchFamily="34" charset="0"/>
              </a:rPr>
              <a:t>Donkin, I., </a:t>
            </a:r>
            <a:r>
              <a:rPr lang="en-US" sz="1000" dirty="0" err="1">
                <a:latin typeface="Segoe UI" panose="020B0502040204020203" pitchFamily="34" charset="0"/>
              </a:rPr>
              <a:t>Versteyhe</a:t>
            </a:r>
            <a:r>
              <a:rPr lang="en-US" sz="1000" dirty="0">
                <a:latin typeface="Segoe UI" panose="020B0502040204020203" pitchFamily="34" charset="0"/>
              </a:rPr>
              <a:t>, S., </a:t>
            </a:r>
            <a:r>
              <a:rPr lang="en-US" sz="1000" dirty="0" err="1">
                <a:latin typeface="Segoe UI" panose="020B0502040204020203" pitchFamily="34" charset="0"/>
              </a:rPr>
              <a:t>Ingerslev</a:t>
            </a:r>
            <a:r>
              <a:rPr lang="en-US" sz="1000" dirty="0">
                <a:latin typeface="Segoe UI" panose="020B0502040204020203" pitchFamily="34" charset="0"/>
              </a:rPr>
              <a:t>, L. R., Qian, K., </a:t>
            </a:r>
            <a:r>
              <a:rPr lang="en-US" sz="1000" dirty="0" err="1">
                <a:latin typeface="Segoe UI" panose="020B0502040204020203" pitchFamily="34" charset="0"/>
              </a:rPr>
              <a:t>Mechta</a:t>
            </a:r>
            <a:r>
              <a:rPr lang="en-US" sz="1000" dirty="0">
                <a:latin typeface="Segoe UI" panose="020B0502040204020203" pitchFamily="34" charset="0"/>
              </a:rPr>
              <a:t>, M., </a:t>
            </a:r>
            <a:r>
              <a:rPr lang="en-US" sz="1000" dirty="0" err="1">
                <a:latin typeface="Segoe UI" panose="020B0502040204020203" pitchFamily="34" charset="0"/>
              </a:rPr>
              <a:t>Nordkap</a:t>
            </a:r>
            <a:r>
              <a:rPr lang="en-US" sz="1000" dirty="0">
                <a:latin typeface="Segoe UI" panose="020B0502040204020203" pitchFamily="34" charset="0"/>
              </a:rPr>
              <a:t>, L., . . . Barres, R. (2015). Obesity and Bariatric Surgery Drive Epigenetic Variation of Spermatozoa in Humans. </a:t>
            </a:r>
            <a:r>
              <a:rPr lang="en-US" sz="1000" i="1" dirty="0">
                <a:latin typeface="Segoe UI" panose="020B0502040204020203" pitchFamily="34" charset="0"/>
              </a:rPr>
              <a:t>Cell </a:t>
            </a:r>
            <a:r>
              <a:rPr lang="en-US" sz="1000" i="1" dirty="0" err="1">
                <a:latin typeface="Segoe UI" panose="020B0502040204020203" pitchFamily="34" charset="0"/>
              </a:rPr>
              <a:t>Metab</a:t>
            </a:r>
            <a:r>
              <a:rPr lang="en-US" sz="1000" i="1" dirty="0">
                <a:latin typeface="Segoe UI" panose="020B0502040204020203" pitchFamily="34" charset="0"/>
              </a:rPr>
              <a:t>. </a:t>
            </a:r>
            <a:r>
              <a:rPr lang="en-US" sz="1000" i="1" dirty="0" err="1">
                <a:latin typeface="Segoe UI" panose="020B0502040204020203" pitchFamily="34" charset="0"/>
              </a:rPr>
              <a:t>doi</a:t>
            </a:r>
            <a:r>
              <a:rPr lang="en-US" sz="1000" i="1" dirty="0">
                <a:latin typeface="Segoe UI" panose="020B0502040204020203" pitchFamily="34" charset="0"/>
              </a:rPr>
              <a:t>: 10.1016/j.cmet.2015.11.004</a:t>
            </a:r>
          </a:p>
          <a:p>
            <a:pPr marR="0"/>
            <a:r>
              <a:rPr lang="en-US" sz="1000" dirty="0">
                <a:latin typeface="Segoe UI" panose="020B0502040204020203" pitchFamily="34" charset="0"/>
              </a:rPr>
              <a:t>	</a:t>
            </a:r>
          </a:p>
        </p:txBody>
      </p:sp>
    </p:spTree>
    <p:extLst>
      <p:ext uri="{BB962C8B-B14F-4D97-AF65-F5344CB8AC3E}">
        <p14:creationId xmlns:p14="http://schemas.microsoft.com/office/powerpoint/2010/main" val="521516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t>Obesity is a heritable disorder, with children of obese fathers at higher risk of developing obesity. Environmental factors epigenetically influence somatic tissues, but the contribution of these factors to the establishment of epigenetic patterns in human gametes is unknown. Here, we hypothesized that weight loss remodels the epigenetic signature of spermatozoa in human obesity. Comprehensive profiling of the epigenome of sperm from lean and obese men showed similar histone positioning, but small noncoding RNA expression and DNA methylation patterns were markedly different. In a separate cohort of morbidly obese men, surgery-induced weight loss was associated with a dramatic remodeling of sperm DNA methylation, notably at genetic locations implicated in the central control of appetite. Our data provide evidence that the epigenome of human spermatozoa dynamically changes under environmental pressure and offers insight into how </a:t>
            </a:r>
            <a:r>
              <a:rPr lang="en-US" sz="2000" dirty="0" smtClean="0"/>
              <a:t>obesity may </a:t>
            </a:r>
            <a:r>
              <a:rPr lang="en-US" sz="2000" dirty="0"/>
              <a:t>propagate metabolic dysfunction to the next generation.</a:t>
            </a:r>
          </a:p>
        </p:txBody>
      </p:sp>
      <p:sp>
        <p:nvSpPr>
          <p:cNvPr id="4" name="Footer Placeholder 3"/>
          <p:cNvSpPr>
            <a:spLocks noGrp="1"/>
          </p:cNvSpPr>
          <p:nvPr>
            <p:ph type="ftr" sz="quarter" idx="11"/>
          </p:nvPr>
        </p:nvSpPr>
        <p:spPr/>
        <p:txBody>
          <a:bodyPr/>
          <a:lstStyle/>
          <a:p>
            <a:pPr>
              <a:defRPr/>
            </a:pPr>
            <a:r>
              <a:rPr lang="en-US" smtClean="0">
                <a:solidFill>
                  <a:srgbClr val="000000"/>
                </a:solidFill>
              </a:rPr>
              <a:t>Messinger</a:t>
            </a:r>
            <a:endParaRPr lang="en-US">
              <a:solidFill>
                <a:srgbClr val="000000"/>
              </a:solidFill>
            </a:endParaRPr>
          </a:p>
        </p:txBody>
      </p:sp>
    </p:spTree>
    <p:extLst>
      <p:ext uri="{BB962C8B-B14F-4D97-AF65-F5344CB8AC3E}">
        <p14:creationId xmlns:p14="http://schemas.microsoft.com/office/powerpoint/2010/main" val="1846573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Which is better?</a:t>
            </a:r>
          </a:p>
        </p:txBody>
      </p:sp>
      <p:sp>
        <p:nvSpPr>
          <p:cNvPr id="96259" name="Content Placeholder 2"/>
          <p:cNvSpPr>
            <a:spLocks noGrp="1"/>
          </p:cNvSpPr>
          <p:nvPr>
            <p:ph idx="1"/>
          </p:nvPr>
        </p:nvSpPr>
        <p:spPr/>
        <p:txBody>
          <a:bodyPr/>
          <a:lstStyle/>
          <a:p>
            <a:endParaRPr lang="en-US" altLang="en-US" smtClean="0"/>
          </a:p>
        </p:txBody>
      </p:sp>
      <p:sp>
        <p:nvSpPr>
          <p:cNvPr id="96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smtClean="0">
                <a:solidFill>
                  <a:srgbClr val="000000"/>
                </a:solidFill>
              </a:rPr>
              <a:t>Messinger</a:t>
            </a:r>
          </a:p>
        </p:txBody>
      </p:sp>
      <p:pic>
        <p:nvPicPr>
          <p:cNvPr id="9626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496" y="1785144"/>
            <a:ext cx="37338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626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752600"/>
            <a:ext cx="37338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96263" name="Picture 8" descr="FIGURE 2."/>
          <p:cNvPicPr>
            <a:picLocks noChangeAspect="1" noChangeArrowheads="1"/>
          </p:cNvPicPr>
          <p:nvPr/>
        </p:nvPicPr>
        <p:blipFill>
          <a:blip r:embed="rId7">
            <a:extLst>
              <a:ext uri="{28A0092B-C50C-407E-A947-70E740481C1C}">
                <a14:useLocalDpi xmlns:a14="http://schemas.microsoft.com/office/drawing/2010/main" val="0"/>
              </a:ext>
            </a:extLst>
          </a:blip>
          <a:srcRect b="50000"/>
          <a:stretch>
            <a:fillRect/>
          </a:stretch>
        </p:blipFill>
        <p:spPr bwMode="auto">
          <a:xfrm>
            <a:off x="-4648200" y="4883150"/>
            <a:ext cx="38608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619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62600" y="1752600"/>
            <a:ext cx="3048000" cy="4114800"/>
          </a:xfrm>
        </p:spPr>
        <p:txBody>
          <a:bodyPr/>
          <a:lstStyle/>
          <a:p>
            <a:pPr marL="0" indent="0">
              <a:buNone/>
            </a:pPr>
            <a:r>
              <a:rPr lang="en-US" sz="1800" dirty="0">
                <a:solidFill>
                  <a:srgbClr val="000000"/>
                </a:solidFill>
                <a:latin typeface="Times New Roman" panose="02020603050405020304" pitchFamily="18" charset="0"/>
              </a:rPr>
              <a:t> Genetically identical adult viable yellow agouti (</a:t>
            </a:r>
            <a:r>
              <a:rPr lang="en-US" sz="1800" i="1" dirty="0" err="1">
                <a:solidFill>
                  <a:srgbClr val="000000"/>
                </a:solidFill>
                <a:latin typeface="Times New Roman" panose="02020603050405020304" pitchFamily="18" charset="0"/>
              </a:rPr>
              <a:t>A</a:t>
            </a:r>
            <a:r>
              <a:rPr lang="en-US" sz="1800" i="1" baseline="30000" dirty="0" err="1">
                <a:solidFill>
                  <a:srgbClr val="000000"/>
                </a:solidFill>
                <a:latin typeface="Times New Roman" panose="02020603050405020304" pitchFamily="18" charset="0"/>
              </a:rPr>
              <a:t>vy</a:t>
            </a:r>
            <a:r>
              <a:rPr lang="en-US" sz="1800" dirty="0">
                <a:solidFill>
                  <a:srgbClr val="000000"/>
                </a:solidFill>
                <a:latin typeface="Times New Roman" panose="02020603050405020304" pitchFamily="18" charset="0"/>
              </a:rPr>
              <a:t>) mice representing the five coat color phenotypes. Yellow mice are </a:t>
            </a:r>
            <a:r>
              <a:rPr lang="en-US" sz="1800" dirty="0" err="1">
                <a:solidFill>
                  <a:srgbClr val="000000"/>
                </a:solidFill>
                <a:latin typeface="Times New Roman" panose="02020603050405020304" pitchFamily="18" charset="0"/>
              </a:rPr>
              <a:t>hypomethylated</a:t>
            </a:r>
            <a:r>
              <a:rPr lang="en-US" sz="1800" dirty="0">
                <a:solidFill>
                  <a:srgbClr val="000000"/>
                </a:solidFill>
                <a:latin typeface="Times New Roman" panose="02020603050405020304" pitchFamily="18" charset="0"/>
              </a:rPr>
              <a:t> at the transposable element upstream of the </a:t>
            </a:r>
            <a:r>
              <a:rPr lang="en-US" sz="1800" i="1" dirty="0">
                <a:solidFill>
                  <a:srgbClr val="000000"/>
                </a:solidFill>
                <a:latin typeface="Times New Roman" panose="02020603050405020304" pitchFamily="18" charset="0"/>
              </a:rPr>
              <a:t>Agouti</a:t>
            </a:r>
            <a:r>
              <a:rPr lang="en-US" sz="1800" dirty="0">
                <a:solidFill>
                  <a:srgbClr val="000000"/>
                </a:solidFill>
                <a:latin typeface="Times New Roman" panose="02020603050405020304" pitchFamily="18" charset="0"/>
              </a:rPr>
              <a:t> gene allowing maximal ectopic expression, whereas </a:t>
            </a:r>
            <a:r>
              <a:rPr lang="en-US" sz="1800" dirty="0" err="1">
                <a:solidFill>
                  <a:srgbClr val="000000"/>
                </a:solidFill>
                <a:latin typeface="Times New Roman" panose="02020603050405020304" pitchFamily="18" charset="0"/>
              </a:rPr>
              <a:t>hypermethylation</a:t>
            </a:r>
            <a:r>
              <a:rPr lang="en-US" sz="1800" dirty="0">
                <a:solidFill>
                  <a:srgbClr val="000000"/>
                </a:solidFill>
                <a:latin typeface="Times New Roman" panose="02020603050405020304" pitchFamily="18" charset="0"/>
              </a:rPr>
              <a:t> of this site silences ectopic agouti expression in the </a:t>
            </a:r>
            <a:r>
              <a:rPr lang="en-US" sz="1800" dirty="0" err="1">
                <a:solidFill>
                  <a:srgbClr val="000000"/>
                </a:solidFill>
                <a:latin typeface="Times New Roman" panose="02020603050405020304" pitchFamily="18" charset="0"/>
              </a:rPr>
              <a:t>pseudoagouti</a:t>
            </a:r>
            <a:r>
              <a:rPr lang="en-US" sz="1800" dirty="0">
                <a:solidFill>
                  <a:srgbClr val="000000"/>
                </a:solidFill>
                <a:latin typeface="Times New Roman" panose="02020603050405020304" pitchFamily="18" charset="0"/>
              </a:rPr>
              <a:t> animals. Mice that are predominately yellow are also clearly more obese than brown mice. Reprinted from </a:t>
            </a:r>
            <a:r>
              <a:rPr lang="en-US" sz="1800" dirty="0" err="1">
                <a:solidFill>
                  <a:srgbClr val="000000"/>
                </a:solidFill>
                <a:latin typeface="Times New Roman" panose="02020603050405020304" pitchFamily="18" charset="0"/>
              </a:rPr>
              <a:t>Dolinoy</a:t>
            </a:r>
            <a:r>
              <a:rPr lang="en-US" sz="1800" dirty="0">
                <a:solidFill>
                  <a:srgbClr val="000000"/>
                </a:solidFill>
                <a:latin typeface="Times New Roman" panose="02020603050405020304" pitchFamily="18" charset="0"/>
              </a:rPr>
              <a:t> et al. (2007)</a:t>
            </a:r>
            <a:r>
              <a:rPr lang="en-US" sz="1800" baseline="30000" dirty="0">
                <a:solidFill>
                  <a:srgbClr val="642A8F"/>
                </a:solidFill>
                <a:latin typeface="Times New Roman" panose="02020603050405020304" pitchFamily="18" charset="0"/>
                <a:hlinkClick r:id="rId3"/>
              </a:rPr>
              <a:t>11</a:t>
            </a:r>
            <a:r>
              <a:rPr lang="en-US" sz="1800" dirty="0">
                <a:solidFill>
                  <a:srgbClr val="000000"/>
                </a:solidFill>
                <a:latin typeface="Times New Roman" panose="02020603050405020304" pitchFamily="18" charset="0"/>
              </a:rPr>
              <a:t>with permission.</a:t>
            </a:r>
          </a:p>
          <a:p>
            <a:r>
              <a:rPr lang="en-US" sz="1200" dirty="0"/>
              <a:t/>
            </a:r>
            <a:br>
              <a:rPr lang="en-US" sz="1200" dirty="0"/>
            </a:br>
            <a:endParaRPr lang="en-US" sz="20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Messinger</a:t>
            </a:r>
            <a:endParaRPr lang="en-US">
              <a:solidFill>
                <a:srgbClr val="000000"/>
              </a:solidFill>
            </a:endParaRPr>
          </a:p>
        </p:txBody>
      </p:sp>
      <p:pic>
        <p:nvPicPr>
          <p:cNvPr id="2050" name="Picture 2" descr="An external file that holds a picture, illustration, etc.&#10;Object name is nihms65765f1.jpg"/>
          <p:cNvPicPr>
            <a:picLocks noChangeAspect="1" noChangeArrowheads="1"/>
          </p:cNvPicPr>
          <p:nvPr/>
        </p:nvPicPr>
        <p:blipFill rotWithShape="1">
          <a:blip r:embed="rId4">
            <a:extLst>
              <a:ext uri="{28A0092B-C50C-407E-A947-70E740481C1C}">
                <a14:useLocalDpi xmlns:a14="http://schemas.microsoft.com/office/drawing/2010/main" val="0"/>
              </a:ext>
            </a:extLst>
          </a:blip>
          <a:srcRect t="33541"/>
          <a:stretch/>
        </p:blipFill>
        <p:spPr bwMode="auto">
          <a:xfrm>
            <a:off x="533400" y="1524000"/>
            <a:ext cx="48768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3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Agouti gene</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Messinger</a:t>
            </a:r>
            <a:endParaRPr lang="en-US">
              <a:solidFill>
                <a:srgbClr val="000000"/>
              </a:solidFill>
            </a:endParaRPr>
          </a:p>
        </p:txBody>
      </p:sp>
      <p:pic>
        <p:nvPicPr>
          <p:cNvPr id="3080" name="Picture 8" descr="Image result for agouti m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0337" y="-2971800"/>
            <a:ext cx="404812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1600200" y="1602581"/>
            <a:ext cx="6503776" cy="4565651"/>
          </a:xfrm>
          <a:prstGeom prst="rect">
            <a:avLst/>
          </a:prstGeom>
        </p:spPr>
      </p:pic>
      <p:sp>
        <p:nvSpPr>
          <p:cNvPr id="10" name="Title 1"/>
          <p:cNvSpPr txBox="1">
            <a:spLocks/>
          </p:cNvSpPr>
          <p:nvPr/>
        </p:nvSpPr>
        <p:spPr bwMode="auto">
          <a:xfrm>
            <a:off x="5410200" y="5999163"/>
            <a:ext cx="3581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r>
              <a:rPr lang="en-US" sz="1600" kern="0" smtClean="0"/>
              <a:t>http://hudsonalpha.org/wp-content/uploads/2014/04/epigenetics.pdf</a:t>
            </a:r>
            <a:endParaRPr lang="en-US" sz="1600" kern="0" dirty="0"/>
          </a:p>
        </p:txBody>
      </p:sp>
    </p:spTree>
    <p:extLst>
      <p:ext uri="{BB962C8B-B14F-4D97-AF65-F5344CB8AC3E}">
        <p14:creationId xmlns:p14="http://schemas.microsoft.com/office/powerpoint/2010/main" val="112588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945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8400" y="1676400"/>
            <a:ext cx="4927600" cy="337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itle 6"/>
          <p:cNvSpPr>
            <a:spLocks noGrp="1"/>
          </p:cNvSpPr>
          <p:nvPr>
            <p:ph type="title"/>
          </p:nvPr>
        </p:nvSpPr>
        <p:spPr>
          <a:xfrm>
            <a:off x="76200" y="152400"/>
            <a:ext cx="8833611" cy="1157567"/>
          </a:xfrm>
        </p:spPr>
        <p:txBody>
          <a:bodyPr anchor="t">
            <a:noAutofit/>
          </a:bodyPr>
          <a:lstStyle/>
          <a:p>
            <a:pPr algn="ctr" eaLnBrk="1" fontAlgn="auto" hangingPunct="1">
              <a:spcAft>
                <a:spcPts val="0"/>
              </a:spcAft>
              <a:defRPr/>
            </a:pPr>
            <a:r>
              <a:rPr lang="en-US" sz="3000" dirty="0" smtClean="0">
                <a:solidFill>
                  <a:schemeClr val="accent1">
                    <a:satMod val="150000"/>
                  </a:schemeClr>
                </a:solidFill>
                <a:latin typeface="Calibri"/>
                <a:ea typeface="+mj-ea"/>
                <a:cs typeface="Calibri"/>
              </a:rPr>
              <a:t>Global </a:t>
            </a:r>
            <a:r>
              <a:rPr lang="en-US" sz="3000" dirty="0" err="1" smtClean="0">
                <a:solidFill>
                  <a:schemeClr val="accent1">
                    <a:satMod val="150000"/>
                  </a:schemeClr>
                </a:solidFill>
                <a:latin typeface="Calibri"/>
                <a:ea typeface="+mj-ea"/>
                <a:cs typeface="Calibri"/>
              </a:rPr>
              <a:t>Epigenomic</a:t>
            </a:r>
            <a:r>
              <a:rPr lang="en-US" sz="3000" dirty="0" smtClean="0">
                <a:solidFill>
                  <a:schemeClr val="accent1">
                    <a:satMod val="150000"/>
                  </a:schemeClr>
                </a:solidFill>
                <a:latin typeface="Calibri"/>
                <a:ea typeface="+mj-ea"/>
                <a:cs typeface="Calibri"/>
              </a:rPr>
              <a:t> Reconfiguration During Mammalian Brain Development</a:t>
            </a:r>
            <a:r>
              <a:rPr lang="en-US" sz="3000" dirty="0" smtClean="0">
                <a:solidFill>
                  <a:schemeClr val="accent1">
                    <a:satMod val="150000"/>
                  </a:schemeClr>
                </a:solidFill>
                <a:latin typeface="Arial"/>
                <a:ea typeface="+mj-ea"/>
                <a:cs typeface="Arial"/>
              </a:rPr>
              <a:t> </a:t>
            </a:r>
            <a:r>
              <a:rPr lang="en-US" sz="2400" dirty="0" smtClean="0">
                <a:solidFill>
                  <a:schemeClr val="accent1">
                    <a:satMod val="150000"/>
                  </a:schemeClr>
                </a:solidFill>
                <a:latin typeface="Arial"/>
                <a:ea typeface="+mj-ea"/>
                <a:cs typeface="Arial"/>
              </a:rPr>
              <a:t>(Lister et al., 2013)</a:t>
            </a:r>
            <a:endParaRPr lang="en-US" sz="2400" dirty="0">
              <a:solidFill>
                <a:schemeClr val="accent1">
                  <a:satMod val="150000"/>
                </a:schemeClr>
              </a:solidFill>
              <a:latin typeface="Arial"/>
              <a:ea typeface="+mj-ea"/>
              <a:cs typeface="Arial"/>
            </a:endParaRPr>
          </a:p>
        </p:txBody>
      </p:sp>
      <p:sp>
        <p:nvSpPr>
          <p:cNvPr id="19460" name="Rectangle 8"/>
          <p:cNvSpPr>
            <a:spLocks noChangeArrowheads="1"/>
          </p:cNvSpPr>
          <p:nvPr/>
        </p:nvSpPr>
        <p:spPr bwMode="auto">
          <a:xfrm>
            <a:off x="685800" y="52578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b="1">
                <a:latin typeface="Calibri" panose="020F0502020204030204" pitchFamily="34" charset="0"/>
              </a:rPr>
              <a:t>DNA methylation </a:t>
            </a:r>
            <a:r>
              <a:rPr lang="en-US" altLang="en-US">
                <a:latin typeface="Calibri" panose="020F0502020204030204" pitchFamily="34" charset="0"/>
              </a:rPr>
              <a:t>is a stable covalent modification that persists in post-mitotic cells throughout their lifetime, helping define their cellular identity</a:t>
            </a:r>
          </a:p>
        </p:txBody>
      </p:sp>
      <p:sp>
        <p:nvSpPr>
          <p:cNvPr id="2" name="Donut 1"/>
          <p:cNvSpPr>
            <a:spLocks/>
          </p:cNvSpPr>
          <p:nvPr/>
        </p:nvSpPr>
        <p:spPr bwMode="auto">
          <a:xfrm>
            <a:off x="1016000" y="1447800"/>
            <a:ext cx="914400" cy="2209800"/>
          </a:xfrm>
          <a:custGeom>
            <a:avLst/>
            <a:gdLst>
              <a:gd name="T0" fmla="*/ 0 w 914400"/>
              <a:gd name="T1" fmla="*/ 1104900 h 2209800"/>
              <a:gd name="T2" fmla="*/ 457200 w 914400"/>
              <a:gd name="T3" fmla="*/ 0 h 2209800"/>
              <a:gd name="T4" fmla="*/ 914400 w 914400"/>
              <a:gd name="T5" fmla="*/ 1104900 h 2209800"/>
              <a:gd name="T6" fmla="*/ 457200 w 914400"/>
              <a:gd name="T7" fmla="*/ 2209800 h 2209800"/>
              <a:gd name="T8" fmla="*/ 0 w 914400"/>
              <a:gd name="T9" fmla="*/ 1104900 h 2209800"/>
              <a:gd name="T10" fmla="*/ 57104 w 914400"/>
              <a:gd name="T11" fmla="*/ 1104900 h 2209800"/>
              <a:gd name="T12" fmla="*/ 457200 w 914400"/>
              <a:gd name="T13" fmla="*/ 2152696 h 2209800"/>
              <a:gd name="T14" fmla="*/ 857296 w 914400"/>
              <a:gd name="T15" fmla="*/ 1104900 h 2209800"/>
              <a:gd name="T16" fmla="*/ 457200 w 914400"/>
              <a:gd name="T17" fmla="*/ 57104 h 2209800"/>
              <a:gd name="T18" fmla="*/ 57104 w 914400"/>
              <a:gd name="T19" fmla="*/ 1104900 h 2209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4400" h="2209800">
                <a:moveTo>
                  <a:pt x="0" y="1104900"/>
                </a:moveTo>
                <a:cubicBezTo>
                  <a:pt x="0" y="494681"/>
                  <a:pt x="204695" y="0"/>
                  <a:pt x="457200" y="0"/>
                </a:cubicBezTo>
                <a:cubicBezTo>
                  <a:pt x="709705" y="0"/>
                  <a:pt x="914400" y="494681"/>
                  <a:pt x="914400" y="1104900"/>
                </a:cubicBezTo>
                <a:cubicBezTo>
                  <a:pt x="914400" y="1715119"/>
                  <a:pt x="709705" y="2209800"/>
                  <a:pt x="457200" y="2209800"/>
                </a:cubicBezTo>
                <a:cubicBezTo>
                  <a:pt x="204695" y="2209800"/>
                  <a:pt x="0" y="1715119"/>
                  <a:pt x="0" y="1104900"/>
                </a:cubicBezTo>
                <a:close/>
                <a:moveTo>
                  <a:pt x="57104" y="1104900"/>
                </a:moveTo>
                <a:cubicBezTo>
                  <a:pt x="57104" y="1683582"/>
                  <a:pt x="236233" y="2152696"/>
                  <a:pt x="457200" y="2152696"/>
                </a:cubicBezTo>
                <a:cubicBezTo>
                  <a:pt x="678167" y="2152696"/>
                  <a:pt x="857296" y="1683582"/>
                  <a:pt x="857296" y="1104900"/>
                </a:cubicBezTo>
                <a:cubicBezTo>
                  <a:pt x="857296" y="526218"/>
                  <a:pt x="678167" y="57104"/>
                  <a:pt x="457200" y="57104"/>
                </a:cubicBezTo>
                <a:cubicBezTo>
                  <a:pt x="236233" y="57104"/>
                  <a:pt x="57104" y="526218"/>
                  <a:pt x="57104" y="1104900"/>
                </a:cubicBezTo>
                <a:close/>
              </a:path>
            </a:pathLst>
          </a:custGeom>
          <a:solidFill>
            <a:schemeClr val="tx1"/>
          </a:solidFill>
          <a:ln w="6350" cap="rnd" cmpd="sng">
            <a:solidFill>
              <a:schemeClr val="tx1"/>
            </a:solidFill>
            <a:prstDash val="solid"/>
            <a:round/>
            <a:headEnd/>
            <a:tailEnd/>
          </a:ln>
          <a:effectLst>
            <a:outerShdw blurRad="39000" dist="25400" dir="5400000" rotWithShape="0">
              <a:srgbClr val="000000">
                <a:alpha val="37999"/>
              </a:srgbClr>
            </a:outerShdw>
          </a:effectLst>
        </p:spPr>
        <p:txBody>
          <a:bodyPr anchor="ctr"/>
          <a:lstStyle/>
          <a:p>
            <a:endParaRPr lang="en-US"/>
          </a:p>
        </p:txBody>
      </p:sp>
      <p:sp>
        <p:nvSpPr>
          <p:cNvPr id="3" name="TextBox 2"/>
          <p:cNvSpPr txBox="1"/>
          <p:nvPr/>
        </p:nvSpPr>
        <p:spPr>
          <a:xfrm>
            <a:off x="6400800" y="2590800"/>
            <a:ext cx="2438400" cy="1816100"/>
          </a:xfrm>
          <a:prstGeom prst="rect">
            <a:avLst/>
          </a:prstGeom>
          <a:solidFill>
            <a:schemeClr val="bg1">
              <a:lumMod val="85000"/>
            </a:schemeClr>
          </a:solidFill>
          <a:ln>
            <a:solidFill>
              <a:srgbClr val="000000"/>
            </a:solidFill>
          </a:ln>
        </p:spPr>
        <p:txBody>
          <a:bodyPr>
            <a:spAutoFit/>
          </a:bodyPr>
          <a:lstStyle/>
          <a:p>
            <a:pPr algn="ctr">
              <a:defRPr/>
            </a:pPr>
            <a:r>
              <a:rPr lang="en-US" b="1" u="sng" dirty="0">
                <a:latin typeface="Calibri"/>
                <a:ea typeface="ＭＳ Ｐゴシック" charset="0"/>
                <a:cs typeface="Calibri"/>
              </a:rPr>
              <a:t>Types</a:t>
            </a:r>
          </a:p>
          <a:p>
            <a:pPr>
              <a:defRPr/>
            </a:pPr>
            <a:endParaRPr lang="en-US" sz="1000" dirty="0">
              <a:latin typeface="Calibri"/>
              <a:ea typeface="ＭＳ Ｐゴシック" charset="0"/>
              <a:cs typeface="Calibri"/>
            </a:endParaRPr>
          </a:p>
          <a:p>
            <a:pPr>
              <a:defRPr/>
            </a:pPr>
            <a:r>
              <a:rPr lang="en-US" dirty="0">
                <a:latin typeface="Calibri"/>
                <a:ea typeface="ＭＳ Ｐゴシック" charset="0"/>
                <a:cs typeface="Calibri"/>
              </a:rPr>
              <a:t>1. </a:t>
            </a:r>
            <a:r>
              <a:rPr lang="en-US" b="1" dirty="0" err="1">
                <a:latin typeface="Calibri"/>
                <a:ea typeface="ＭＳ Ｐゴシック" charset="0"/>
                <a:cs typeface="Calibri"/>
              </a:rPr>
              <a:t>mCG</a:t>
            </a:r>
            <a:endParaRPr lang="en-US" b="1" dirty="0">
              <a:latin typeface="Calibri"/>
              <a:ea typeface="ＭＳ Ｐゴシック" charset="0"/>
              <a:cs typeface="Calibri"/>
            </a:endParaRPr>
          </a:p>
          <a:p>
            <a:pPr>
              <a:defRPr/>
            </a:pPr>
            <a:endParaRPr lang="en-US" sz="1000" dirty="0">
              <a:latin typeface="Calibri"/>
              <a:ea typeface="ＭＳ Ｐゴシック" charset="0"/>
              <a:cs typeface="Calibri"/>
            </a:endParaRPr>
          </a:p>
          <a:p>
            <a:pPr>
              <a:defRPr/>
            </a:pPr>
            <a:r>
              <a:rPr lang="en-US" dirty="0">
                <a:latin typeface="Calibri"/>
                <a:ea typeface="ＭＳ Ｐゴシック" charset="0"/>
                <a:cs typeface="Calibri"/>
              </a:rPr>
              <a:t>2. </a:t>
            </a:r>
            <a:r>
              <a:rPr lang="en-US" b="1" dirty="0" err="1">
                <a:latin typeface="Calibri"/>
                <a:ea typeface="ＭＳ Ｐゴシック" charset="0"/>
                <a:cs typeface="Calibri"/>
              </a:rPr>
              <a:t>mCH</a:t>
            </a:r>
            <a:endParaRPr lang="en-US" b="1" dirty="0">
              <a:latin typeface="Calibri"/>
              <a:ea typeface="ＭＳ Ｐゴシック" charset="0"/>
              <a:cs typeface="Calibri"/>
            </a:endParaRPr>
          </a:p>
          <a:p>
            <a:pPr>
              <a:defRPr/>
            </a:pPr>
            <a:r>
              <a:rPr lang="en-US" sz="2000" dirty="0">
                <a:latin typeface="Calibri"/>
                <a:ea typeface="ＭＳ Ｐゴシック" charset="0"/>
                <a:cs typeface="Calibri"/>
              </a:rPr>
              <a:t>(where H = A, C, or T)</a:t>
            </a:r>
          </a:p>
        </p:txBody>
      </p:sp>
    </p:spTree>
    <p:extLst>
      <p:ext uri="{BB962C8B-B14F-4D97-AF65-F5344CB8AC3E}">
        <p14:creationId xmlns:p14="http://schemas.microsoft.com/office/powerpoint/2010/main" val="3847718223"/>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theme/theme1.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10.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11.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12.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2.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3.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4.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5.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6.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7.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8.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9.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
  <TotalTime>3199</TotalTime>
  <Words>1876</Words>
  <Application>Microsoft Office PowerPoint</Application>
  <PresentationFormat>On-screen Show (4:3)</PresentationFormat>
  <Paragraphs>220</Paragraphs>
  <Slides>35</Slides>
  <Notes>22</Notes>
  <HiddenSlides>12</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ＭＳ Ｐゴシック</vt:lpstr>
      <vt:lpstr>ＭＳ Ｐゴシック</vt:lpstr>
      <vt:lpstr>宋体</vt:lpstr>
      <vt:lpstr>Arial</vt:lpstr>
      <vt:lpstr>Arial</vt:lpstr>
      <vt:lpstr>Calibri</vt:lpstr>
      <vt:lpstr>Corbel</vt:lpstr>
      <vt:lpstr>Helvetica Neue</vt:lpstr>
      <vt:lpstr>Monotype Sorts</vt:lpstr>
      <vt:lpstr>Segoe UI</vt:lpstr>
      <vt:lpstr>Times New Roman</vt:lpstr>
      <vt:lpstr>Wingdings</vt:lpstr>
      <vt:lpstr>Professional</vt:lpstr>
      <vt:lpstr>1_Professional</vt:lpstr>
      <vt:lpstr>Epigenetics</vt:lpstr>
      <vt:lpstr>PowerPoint Presentation</vt:lpstr>
      <vt:lpstr>Hmmm…</vt:lpstr>
      <vt:lpstr>“[S]urgery-induced weight loss was associated with a dramatic remodeling of sperm DNA methylation, notably at genetic locations implicated in the central control of appetite.”</vt:lpstr>
      <vt:lpstr>PowerPoint Presentation</vt:lpstr>
      <vt:lpstr>Which is better?</vt:lpstr>
      <vt:lpstr>PowerPoint Presentation</vt:lpstr>
      <vt:lpstr>Agouti gene</vt:lpstr>
      <vt:lpstr>Global Epigenomic Reconfiguration During Mammalian Brain Development (Lister et al., 2013)</vt:lpstr>
      <vt:lpstr>What is Epigenetics?</vt:lpstr>
      <vt:lpstr>Contextual Determinants of Gene Function</vt:lpstr>
      <vt:lpstr>Environmental Influences on Gene Activity</vt:lpstr>
      <vt:lpstr>Epigenetics in Rodents</vt:lpstr>
      <vt:lpstr>PowerPoint Presentation</vt:lpstr>
      <vt:lpstr>PowerPoint Presentation</vt:lpstr>
      <vt:lpstr>PowerPoint Presentation</vt:lpstr>
      <vt:lpstr>PowerPoint Presentation</vt:lpstr>
      <vt:lpstr>DNA methylation pattern</vt:lpstr>
      <vt:lpstr>Dynamic DNA methylation </vt:lpstr>
      <vt:lpstr>DNA methylation adaption are system wide and involve multiple gene circuitries </vt:lpstr>
      <vt:lpstr>The Epigenetic Explanation of the Stress-Vulnerability Model</vt:lpstr>
      <vt:lpstr>Why some books are read and others not?  How could epigenetics play a role in your research? </vt:lpstr>
      <vt:lpstr>Goals</vt:lpstr>
      <vt:lpstr>Global Epigenomic Reconfiguration During Mammalian Brain Development (Lister et al., 2013)</vt:lpstr>
      <vt:lpstr>Global Epigenomic Reconfiguration During Mammalian Brain Development (Lister et al., 2013)</vt:lpstr>
      <vt:lpstr>CH methylation accumulates in neurons through early childhood &amp; adolescence – becoming the dominant form of DNA methylation in mature human neurons  </vt:lpstr>
      <vt:lpstr>Inaccessible genomic regions are protected from de novo methylation</vt:lpstr>
      <vt:lpstr>Neurons and glia show cell type-specific DNA methylation patterns</vt:lpstr>
      <vt:lpstr>Global Epigenomic Reconfiguration During Mammalian Brain Development (Lister et al., 2013)</vt:lpstr>
      <vt:lpstr>Global Epigenomic Reconfiguration During Mammalian Brain Development (Lister et al., 2013)</vt:lpstr>
      <vt:lpstr>A word on identity</vt:lpstr>
      <vt:lpstr>Culture and Neuroscience in Developmental Psychology (Miller &amp; Kinsbourne, in press)</vt:lpstr>
      <vt:lpstr>Biological Bases of Development</vt:lpstr>
      <vt:lpstr>PowerPoint Presentation</vt:lpstr>
      <vt:lpstr>PowerPoint Presentation</vt:lpstr>
    </vt:vector>
  </TitlesOfParts>
  <Company>University of Miami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195</cp:revision>
  <cp:lastPrinted>2016-01-27T23:30:45Z</cp:lastPrinted>
  <dcterms:created xsi:type="dcterms:W3CDTF">2007-01-11T16:44:21Z</dcterms:created>
  <dcterms:modified xsi:type="dcterms:W3CDTF">2016-09-22T14:28:14Z</dcterms:modified>
</cp:coreProperties>
</file>