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8.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2" r:id="rId1"/>
  </p:sldMasterIdLst>
  <p:notesMasterIdLst>
    <p:notesMasterId r:id="rId63"/>
  </p:notesMasterIdLst>
  <p:handoutMasterIdLst>
    <p:handoutMasterId r:id="rId64"/>
  </p:handoutMasterIdLst>
  <p:sldIdLst>
    <p:sldId id="256" r:id="rId2"/>
    <p:sldId id="427" r:id="rId3"/>
    <p:sldId id="428" r:id="rId4"/>
    <p:sldId id="429" r:id="rId5"/>
    <p:sldId id="504" r:id="rId6"/>
    <p:sldId id="503" r:id="rId7"/>
    <p:sldId id="430" r:id="rId8"/>
    <p:sldId id="431" r:id="rId9"/>
    <p:sldId id="432" r:id="rId10"/>
    <p:sldId id="433" r:id="rId11"/>
    <p:sldId id="496" r:id="rId12"/>
    <p:sldId id="436" r:id="rId13"/>
    <p:sldId id="434" r:id="rId14"/>
    <p:sldId id="435" r:id="rId15"/>
    <p:sldId id="437" r:id="rId16"/>
    <p:sldId id="438" r:id="rId17"/>
    <p:sldId id="439" r:id="rId18"/>
    <p:sldId id="440" r:id="rId19"/>
    <p:sldId id="442" r:id="rId20"/>
    <p:sldId id="443" r:id="rId21"/>
    <p:sldId id="444" r:id="rId22"/>
    <p:sldId id="445" r:id="rId23"/>
    <p:sldId id="446" r:id="rId24"/>
    <p:sldId id="447" r:id="rId25"/>
    <p:sldId id="450" r:id="rId26"/>
    <p:sldId id="349" r:id="rId27"/>
    <p:sldId id="350" r:id="rId28"/>
    <p:sldId id="351" r:id="rId29"/>
    <p:sldId id="352" r:id="rId30"/>
    <p:sldId id="353" r:id="rId31"/>
    <p:sldId id="356" r:id="rId32"/>
    <p:sldId id="355" r:id="rId33"/>
    <p:sldId id="374" r:id="rId34"/>
    <p:sldId id="375" r:id="rId35"/>
    <p:sldId id="376" r:id="rId36"/>
    <p:sldId id="492" r:id="rId37"/>
    <p:sldId id="377" r:id="rId38"/>
    <p:sldId id="378" r:id="rId39"/>
    <p:sldId id="493" r:id="rId40"/>
    <p:sldId id="379" r:id="rId41"/>
    <p:sldId id="380" r:id="rId42"/>
    <p:sldId id="381" r:id="rId43"/>
    <p:sldId id="354" r:id="rId44"/>
    <p:sldId id="494" r:id="rId45"/>
    <p:sldId id="382" r:id="rId46"/>
    <p:sldId id="383" r:id="rId47"/>
    <p:sldId id="384" r:id="rId48"/>
    <p:sldId id="385" r:id="rId49"/>
    <p:sldId id="386" r:id="rId50"/>
    <p:sldId id="387" r:id="rId51"/>
    <p:sldId id="388" r:id="rId52"/>
    <p:sldId id="495" r:id="rId53"/>
    <p:sldId id="497" r:id="rId54"/>
    <p:sldId id="498" r:id="rId55"/>
    <p:sldId id="499" r:id="rId56"/>
    <p:sldId id="500" r:id="rId57"/>
    <p:sldId id="501" r:id="rId58"/>
    <p:sldId id="502" r:id="rId59"/>
    <p:sldId id="505" r:id="rId60"/>
    <p:sldId id="506" r:id="rId61"/>
    <p:sldId id="491" r:id="rId62"/>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80114" autoAdjust="0"/>
  </p:normalViewPr>
  <p:slideViewPr>
    <p:cSldViewPr>
      <p:cViewPr varScale="1">
        <p:scale>
          <a:sx n="70" d="100"/>
          <a:sy n="70" d="100"/>
        </p:scale>
        <p:origin x="48" y="1325"/>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lisa:Dropbox:Wedding%20Planning:Wedding%20Music%20Ideas_Marmie.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lisa:Dropbox:Wedding%20Planning:Wedding%20Music%20Ideas_Marmie.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0"/>
          <c:showSerName val="0"/>
          <c:showPercent val="0"/>
          <c:showBubbleSize val="0"/>
          <c:showLeaderLines val="0"/>
        </c:dLbls>
        <c:firstSliceAng val="0"/>
      </c:pieChart>
    </c:plotArea>
    <c:legend>
      <c:legendPos val="r"/>
      <c:layout>
        <c:manualLayout>
          <c:xMode val="edge"/>
          <c:yMode val="edge"/>
          <c:x val="0.57687108822935595"/>
          <c:y val="0.14242563429571301"/>
          <c:w val="0.40603489467662701"/>
          <c:h val="0.71514873140857405"/>
        </c:manualLayout>
      </c:layout>
      <c:overlay val="0"/>
      <c:txPr>
        <a:bodyPr/>
        <a:lstStyle/>
        <a:p>
          <a:pPr>
            <a:defRPr sz="1800"/>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cat>
            <c:strRef>
              <c:f>[Workbook1]Sheet1!$B$3:$B$6</c:f>
              <c:strCache>
                <c:ptCount val="4"/>
                <c:pt idx="0">
                  <c:v>African-American</c:v>
                </c:pt>
                <c:pt idx="1">
                  <c:v>Asian-American</c:v>
                </c:pt>
                <c:pt idx="2">
                  <c:v>Hispanic-American</c:v>
                </c:pt>
                <c:pt idx="3">
                  <c:v>European-American</c:v>
                </c:pt>
              </c:strCache>
            </c:strRef>
          </c:cat>
          <c:val>
            <c:numRef>
              <c:f>[Workbook1]Sheet1!$C$3:$C$6</c:f>
              <c:numCache>
                <c:formatCode>General</c:formatCode>
                <c:ptCount val="4"/>
                <c:pt idx="0">
                  <c:v>16.7</c:v>
                </c:pt>
                <c:pt idx="1">
                  <c:v>16.7</c:v>
                </c:pt>
                <c:pt idx="2">
                  <c:v>33.299999999999997</c:v>
                </c:pt>
                <c:pt idx="3">
                  <c:v>33.299999999999997</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7687108822935595"/>
          <c:y val="0.14242563429571301"/>
          <c:w val="0.40603489467662701"/>
          <c:h val="0.71514873140857405"/>
        </c:manualLayout>
      </c:layout>
      <c:overlay val="0"/>
      <c:txPr>
        <a:bodyPr/>
        <a:lstStyle/>
        <a:p>
          <a:pPr>
            <a:defRPr sz="1800"/>
          </a:pPr>
          <a:endParaRPr lang="en-US"/>
        </a:p>
      </c:txPr>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png"/><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86019" name="Rectangle 3"/>
          <p:cNvSpPr>
            <a:spLocks noGrp="1" noChangeArrowheads="1"/>
          </p:cNvSpPr>
          <p:nvPr>
            <p:ph type="dt" sz="quarter"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86020" name="Rectangle 4"/>
          <p:cNvSpPr>
            <a:spLocks noGrp="1" noChangeArrowheads="1"/>
          </p:cNvSpPr>
          <p:nvPr>
            <p:ph type="ftr" sz="quarter" idx="2"/>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86021" name="Rectangle 5"/>
          <p:cNvSpPr>
            <a:spLocks noGrp="1" noChangeArrowheads="1"/>
          </p:cNvSpPr>
          <p:nvPr>
            <p:ph type="sldNum" sz="quarter" idx="3"/>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1E050C36-5ED4-4259-8601-C3EB4AF6E5CC}" type="slidenum">
              <a:rPr lang="en-US"/>
              <a:pPr/>
              <a:t>‹#›</a:t>
            </a:fld>
            <a:endParaRPr lang="en-US"/>
          </a:p>
        </p:txBody>
      </p:sp>
    </p:spTree>
    <p:extLst>
      <p:ext uri="{BB962C8B-B14F-4D97-AF65-F5344CB8AC3E}">
        <p14:creationId xmlns:p14="http://schemas.microsoft.com/office/powerpoint/2010/main" val="4093249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61443" name="Rectangle 3"/>
          <p:cNvSpPr>
            <a:spLocks noGrp="1" noChangeArrowheads="1"/>
          </p:cNvSpPr>
          <p:nvPr>
            <p:ph type="dt"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614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701362" y="4416510"/>
            <a:ext cx="5607679" cy="418322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46" name="Rectangle 6"/>
          <p:cNvSpPr>
            <a:spLocks noGrp="1" noChangeArrowheads="1"/>
          </p:cNvSpPr>
          <p:nvPr>
            <p:ph type="ftr" sz="quarter" idx="4"/>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61447" name="Rectangle 7"/>
          <p:cNvSpPr>
            <a:spLocks noGrp="1" noChangeArrowheads="1"/>
          </p:cNvSpPr>
          <p:nvPr>
            <p:ph type="sldNum" sz="quarter" idx="5"/>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A8B732B4-A220-4D64-89E5-594291243225}" type="slidenum">
              <a:rPr lang="en-US"/>
              <a:pPr/>
              <a:t>‹#›</a:t>
            </a:fld>
            <a:endParaRPr lang="en-US"/>
          </a:p>
        </p:txBody>
      </p:sp>
    </p:spTree>
    <p:extLst>
      <p:ext uri="{BB962C8B-B14F-4D97-AF65-F5344CB8AC3E}">
        <p14:creationId xmlns:p14="http://schemas.microsoft.com/office/powerpoint/2010/main" val="2631452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a:t>
            </a:fld>
            <a:endParaRPr lang="en-US"/>
          </a:p>
        </p:txBody>
      </p:sp>
    </p:spTree>
    <p:extLst>
      <p:ext uri="{BB962C8B-B14F-4D97-AF65-F5344CB8AC3E}">
        <p14:creationId xmlns:p14="http://schemas.microsoft.com/office/powerpoint/2010/main" val="2000490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B51ADE29-0B08-442B-949B-82B7FA38C6CE}" type="slidenum">
              <a:rPr lang="en-US" altLang="en-US" sz="1200">
                <a:solidFill>
                  <a:prstClr val="black"/>
                </a:solidFill>
              </a:rPr>
              <a:pPr/>
              <a:t>10</a:t>
            </a:fld>
            <a:endParaRPr lang="en-US" altLang="en-US" sz="1200">
              <a:solidFill>
                <a:prstClr val="black"/>
              </a:solidFill>
            </a:endParaRPr>
          </a:p>
        </p:txBody>
      </p:sp>
    </p:spTree>
    <p:extLst>
      <p:ext uri="{BB962C8B-B14F-4D97-AF65-F5344CB8AC3E}">
        <p14:creationId xmlns:p14="http://schemas.microsoft.com/office/powerpoint/2010/main" val="3716217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909CED20-60F2-4171-A0D0-A87F14A0EC8D}" type="slidenum">
              <a:rPr lang="en-US" altLang="en-US" sz="1200" smtClean="0"/>
              <a:pPr/>
              <a:t>11</a:t>
            </a:fld>
            <a:endParaRPr lang="en-US" altLang="en-US" sz="1200"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543093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233880A9-8164-4898-BAFB-C4F281E14C69}" type="slidenum">
              <a:rPr lang="en-US" altLang="en-US" sz="1200">
                <a:solidFill>
                  <a:prstClr val="black"/>
                </a:solidFill>
              </a:rPr>
              <a:pPr/>
              <a:t>12</a:t>
            </a:fld>
            <a:endParaRPr lang="en-US" altLang="en-US" sz="1200">
              <a:solidFill>
                <a:prstClr val="black"/>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10493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DBC22477-C480-4803-85A6-9D606AD61CF0}" type="slidenum">
              <a:rPr lang="en-US" altLang="en-US" sz="1200">
                <a:solidFill>
                  <a:prstClr val="black"/>
                </a:solidFill>
              </a:rPr>
              <a:pPr/>
              <a:t>13</a:t>
            </a:fld>
            <a:endParaRPr lang="en-US" altLang="en-US" sz="1200">
              <a:solidFill>
                <a:prstClr val="black"/>
              </a:solidFill>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243637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BCDC25D9-2C32-457E-BC3E-44FFF3C734C7}" type="slidenum">
              <a:rPr lang="en-US" altLang="en-US" sz="1200">
                <a:solidFill>
                  <a:prstClr val="black"/>
                </a:solidFill>
              </a:rPr>
              <a:pPr/>
              <a:t>14</a:t>
            </a:fld>
            <a:endParaRPr lang="en-US" altLang="en-US" sz="1200">
              <a:solidFill>
                <a:prstClr val="black"/>
              </a:solidFill>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098719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E1570E18-E586-4DF6-B7DF-85C00A19AF8D}" type="slidenum">
              <a:rPr lang="en-US" altLang="en-US" sz="1200">
                <a:solidFill>
                  <a:prstClr val="black"/>
                </a:solidFill>
              </a:rPr>
              <a:pPr/>
              <a:t>15</a:t>
            </a:fld>
            <a:endParaRPr lang="en-US" altLang="en-US" sz="1200">
              <a:solidFill>
                <a:prstClr val="black"/>
              </a:solidFill>
            </a:endParaRPr>
          </a:p>
        </p:txBody>
      </p:sp>
    </p:spTree>
    <p:extLst>
      <p:ext uri="{BB962C8B-B14F-4D97-AF65-F5344CB8AC3E}">
        <p14:creationId xmlns:p14="http://schemas.microsoft.com/office/powerpoint/2010/main" val="4248673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DE00DF95-9D42-4E0F-A34E-7139E2B85920}" type="slidenum">
              <a:rPr lang="en-US" altLang="en-US" sz="1200">
                <a:solidFill>
                  <a:prstClr val="black"/>
                </a:solidFill>
              </a:rPr>
              <a:pPr/>
              <a:t>16</a:t>
            </a:fld>
            <a:endParaRPr lang="en-US" altLang="en-US" sz="1200">
              <a:solidFill>
                <a:prstClr val="black"/>
              </a:solidFill>
            </a:endParaRPr>
          </a:p>
        </p:txBody>
      </p:sp>
    </p:spTree>
    <p:extLst>
      <p:ext uri="{BB962C8B-B14F-4D97-AF65-F5344CB8AC3E}">
        <p14:creationId xmlns:p14="http://schemas.microsoft.com/office/powerpoint/2010/main" val="432059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7699A4A6-8993-4113-8144-50671576E036}" type="slidenum">
              <a:rPr lang="en-US" altLang="en-US" sz="1200">
                <a:solidFill>
                  <a:prstClr val="black"/>
                </a:solidFill>
              </a:rPr>
              <a:pPr/>
              <a:t>17</a:t>
            </a:fld>
            <a:endParaRPr lang="en-US" altLang="en-US" sz="1200">
              <a:solidFill>
                <a:prstClr val="black"/>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862292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0A08247A-75B3-458B-8DA1-72C13D6A6DAF}" type="slidenum">
              <a:rPr lang="en-US" altLang="en-US" sz="1200">
                <a:solidFill>
                  <a:prstClr val="black"/>
                </a:solidFill>
              </a:rPr>
              <a:pPr/>
              <a:t>18</a:t>
            </a:fld>
            <a:endParaRPr lang="en-US" altLang="en-US" sz="1200">
              <a:solidFill>
                <a:prstClr val="black"/>
              </a:solidFill>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690669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D97229-37D4-4675-9C4B-2A36E8205EF2}" type="slidenum">
              <a:rPr lang="en-US"/>
              <a:pPr/>
              <a:t>19</a:t>
            </a:fld>
            <a:endParaRPr lang="en-US"/>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21615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EA11734B-0AED-4C53-8FF3-89D90D10F0EC}" type="slidenum">
              <a:rPr lang="en-US" altLang="en-US" sz="1200" smtClean="0"/>
              <a:pPr/>
              <a:t>2</a:t>
            </a:fld>
            <a:endParaRPr lang="en-US" altLang="en-US" sz="1200"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508824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784B8B05-CC5B-4629-957C-64AD8E16E3C8}" type="slidenum">
              <a:rPr lang="en-US" altLang="en-US" sz="1200" smtClean="0"/>
              <a:pPr/>
              <a:t>20</a:t>
            </a:fld>
            <a:endParaRPr lang="en-US" altLang="en-US" sz="1200"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424838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A41D6F-E4F8-4D1E-90A6-D287EAC5FB83}" type="slidenum">
              <a:rPr lang="en-US"/>
              <a:pPr/>
              <a:t>21</a:t>
            </a:fld>
            <a:endParaRPr lang="en-US"/>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07861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A27635-A35C-4BCB-8E61-1C719FF8B81E}" type="slidenum">
              <a:rPr lang="en-US"/>
              <a:pPr/>
              <a:t>22</a:t>
            </a:fld>
            <a:endParaRPr lang="en-US"/>
          </a:p>
        </p:txBody>
      </p:sp>
      <p:sp>
        <p:nvSpPr>
          <p:cNvPr id="490498" name="Rectangle 2"/>
          <p:cNvSpPr>
            <a:spLocks noGrp="1" noRot="1" noChangeAspect="1" noChangeArrowheads="1" noTextEdit="1"/>
          </p:cNvSpPr>
          <p:nvPr>
            <p:ph type="sldImg"/>
          </p:nvPr>
        </p:nvSpPr>
        <p:spPr>
          <a:ln/>
        </p:spPr>
      </p:sp>
      <p:sp>
        <p:nvSpPr>
          <p:cNvPr id="490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8962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9864C8-FA8B-4E54-A2F1-2C39FD2AE4EB}" type="slidenum">
              <a:rPr lang="en-US"/>
              <a:pPr/>
              <a:t>23</a:t>
            </a:fld>
            <a:endParaRPr lang="en-US"/>
          </a:p>
        </p:txBody>
      </p:sp>
      <p:sp>
        <p:nvSpPr>
          <p:cNvPr id="492546" name="Rectangle 2"/>
          <p:cNvSpPr>
            <a:spLocks noGrp="1" noRot="1" noChangeAspect="1" noChangeArrowheads="1" noTextEdit="1"/>
          </p:cNvSpPr>
          <p:nvPr>
            <p:ph type="sldImg"/>
          </p:nvPr>
        </p:nvSpPr>
        <p:spPr>
          <a:ln/>
        </p:spPr>
      </p:sp>
      <p:sp>
        <p:nvSpPr>
          <p:cNvPr id="492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42908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E85C5E-A879-4EA8-AE40-5010B4AF54C9}" type="slidenum">
              <a:rPr lang="en-US"/>
              <a:pPr/>
              <a:t>24</a:t>
            </a:fld>
            <a:endParaRPr lang="en-US"/>
          </a:p>
        </p:txBody>
      </p:sp>
      <p:sp>
        <p:nvSpPr>
          <p:cNvPr id="494594" name="Rectangle 2"/>
          <p:cNvSpPr>
            <a:spLocks noGrp="1" noRot="1" noChangeAspect="1" noChangeArrowheads="1" noTextEdit="1"/>
          </p:cNvSpPr>
          <p:nvPr>
            <p:ph type="sldImg"/>
          </p:nvPr>
        </p:nvSpPr>
        <p:spPr>
          <a:ln/>
        </p:spPr>
      </p:sp>
      <p:sp>
        <p:nvSpPr>
          <p:cNvPr id="4945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51393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4FC65ABA-D032-4388-80D0-E39DCEA00FB7}" type="slidenum">
              <a:rPr lang="en-US" altLang="en-US" sz="1200" smtClean="0"/>
              <a:pPr/>
              <a:t>25</a:t>
            </a:fld>
            <a:endParaRPr lang="en-US" altLang="en-US" sz="1200"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15377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701528-EA55-4DCF-9882-DB76CDE4651C}" type="slidenum">
              <a:rPr lang="en-US" smtClean="0">
                <a:latin typeface="Times New Roman" pitchFamily="18" charset="0"/>
                <a:ea typeface="ＭＳ Ｐゴシック" pitchFamily="34" charset="-128"/>
              </a:rPr>
              <a:pPr fontAlgn="base">
                <a:spcBef>
                  <a:spcPct val="0"/>
                </a:spcBef>
                <a:spcAft>
                  <a:spcPct val="0"/>
                </a:spcAft>
                <a:defRPr/>
              </a:pPr>
              <a:t>26</a:t>
            </a:fld>
            <a:endParaRPr lang="en-US" smtClean="0">
              <a:latin typeface="Times New Roman" pitchFamily="18" charset="0"/>
              <a:ea typeface="ＭＳ Ｐゴシック" pitchFamily="34" charset="-128"/>
            </a:endParaRPr>
          </a:p>
        </p:txBody>
      </p:sp>
      <p:sp>
        <p:nvSpPr>
          <p:cNvPr id="245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443328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27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C8B0835-0812-4598-A7C4-78F0A012B6BB}" type="slidenum">
              <a:rPr lang="en-US">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7558270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3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FDA623-7493-4FA1-AD3D-6A5B59F09275}" type="slidenum">
              <a:rPr lang="en-US" smtClean="0">
                <a:latin typeface="Times New Roman" pitchFamily="18" charset="0"/>
                <a:ea typeface="ＭＳ Ｐゴシック" pitchFamily="34" charset="-128"/>
              </a:rPr>
              <a:pPr fontAlgn="base">
                <a:spcBef>
                  <a:spcPct val="0"/>
                </a:spcBef>
                <a:spcAft>
                  <a:spcPct val="0"/>
                </a:spcAft>
                <a:defRPr/>
              </a:pPr>
              <a:t>28</a:t>
            </a:fld>
            <a:endParaRPr 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3974017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68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6962ED-0AAE-4AD8-AB2F-843E850116A9}" type="slidenum">
              <a:rPr lang="en-US" smtClean="0"/>
              <a:pPr fontAlgn="base">
                <a:spcBef>
                  <a:spcPct val="0"/>
                </a:spcBef>
                <a:spcAft>
                  <a:spcPct val="0"/>
                </a:spcAft>
                <a:defRPr/>
              </a:pPr>
              <a:t>29</a:t>
            </a:fld>
            <a:endParaRPr lang="en-US" smtClean="0"/>
          </a:p>
        </p:txBody>
      </p:sp>
    </p:spTree>
    <p:extLst>
      <p:ext uri="{BB962C8B-B14F-4D97-AF65-F5344CB8AC3E}">
        <p14:creationId xmlns:p14="http://schemas.microsoft.com/office/powerpoint/2010/main" val="1813466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B30BA717-51ED-4BE2-B033-6C5239D65033}" type="slidenum">
              <a:rPr lang="en-US" altLang="en-US" sz="1200" smtClean="0"/>
              <a:pPr/>
              <a:t>3</a:t>
            </a:fld>
            <a:endParaRPr lang="en-US" altLang="en-US" sz="120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005961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68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28F6AB-0C88-477C-A1D8-832211ED5B88}" type="slidenum">
              <a:rPr lang="en-US" smtClean="0"/>
              <a:pPr fontAlgn="base">
                <a:spcBef>
                  <a:spcPct val="0"/>
                </a:spcBef>
                <a:spcAft>
                  <a:spcPct val="0"/>
                </a:spcAft>
                <a:defRPr/>
              </a:pPr>
              <a:t>30</a:t>
            </a:fld>
            <a:endParaRPr lang="en-US" smtClean="0"/>
          </a:p>
        </p:txBody>
      </p:sp>
    </p:spTree>
    <p:extLst>
      <p:ext uri="{BB962C8B-B14F-4D97-AF65-F5344CB8AC3E}">
        <p14:creationId xmlns:p14="http://schemas.microsoft.com/office/powerpoint/2010/main" val="1437942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Isre icon</a:t>
            </a:r>
          </a:p>
        </p:txBody>
      </p:sp>
      <p:sp>
        <p:nvSpPr>
          <p:cNvPr id="208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C27F236-D103-4B6E-AAEC-0AFCDCA9B460}" type="slidenum">
              <a:rPr lang="en-US">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3341055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Following early research by 19</a:t>
            </a:r>
            <a:r>
              <a:rPr lang="en-US" altLang="en-US" baseline="30000" smtClean="0">
                <a:latin typeface="Arial" panose="020B0604020202020204" pitchFamily="34" charset="0"/>
              </a:rPr>
              <a:t>th</a:t>
            </a:r>
            <a:r>
              <a:rPr lang="en-US" altLang="en-US" smtClean="0">
                <a:latin typeface="Arial" panose="020B0604020202020204" pitchFamily="34" charset="0"/>
              </a:rPr>
              <a:t> century French neurologist Duchenne de Boulogne (who identified two types of smiles), Darwin highlighted the role of eye constriction (orbicularis oculi, pars orbitalis) in facial expressions of positive emotion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Duchenne Smile: Engages multiple facial muscles and elicits wrinkling around the eyes</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DC33C85-C0D7-4FC7-B4B2-1E8A43F38BBF}" type="slidenum">
              <a:rPr lang="en-US" altLang="en-US" sz="1200">
                <a:solidFill>
                  <a:srgbClr val="000000"/>
                </a:solidFill>
              </a:rPr>
              <a:pPr eaLnBrk="1" hangingPunct="1"/>
              <a:t>34</a:t>
            </a:fld>
            <a:endParaRPr lang="en-US" altLang="en-US" sz="1200">
              <a:solidFill>
                <a:srgbClr val="000000"/>
              </a:solidFill>
            </a:endParaRPr>
          </a:p>
        </p:txBody>
      </p:sp>
    </p:spTree>
    <p:extLst>
      <p:ext uri="{BB962C8B-B14F-4D97-AF65-F5344CB8AC3E}">
        <p14:creationId xmlns:p14="http://schemas.microsoft.com/office/powerpoint/2010/main" val="3568071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Cry Face = Open-mouth expression with lateral lip stretching</a:t>
            </a: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F885286-5A5E-424D-AB82-4B4B11196C3C}" type="slidenum">
              <a:rPr lang="en-US" altLang="en-US" sz="1200">
                <a:solidFill>
                  <a:srgbClr val="000000"/>
                </a:solidFill>
              </a:rPr>
              <a:pPr eaLnBrk="1" hangingPunct="1"/>
              <a:t>35</a:t>
            </a:fld>
            <a:endParaRPr lang="en-US" altLang="en-US" sz="1200">
              <a:solidFill>
                <a:srgbClr val="000000"/>
              </a:solidFill>
            </a:endParaRPr>
          </a:p>
        </p:txBody>
      </p:sp>
    </p:spTree>
    <p:extLst>
      <p:ext uri="{BB962C8B-B14F-4D97-AF65-F5344CB8AC3E}">
        <p14:creationId xmlns:p14="http://schemas.microsoft.com/office/powerpoint/2010/main" val="2229640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buFontTx/>
              <a:buChar char="•"/>
            </a:pPr>
            <a:r>
              <a:rPr lang="en-US" altLang="en-US" sz="1400" b="1" smtClean="0">
                <a:latin typeface="Calibri" panose="020F0502020204030204" pitchFamily="34" charset="0"/>
              </a:rPr>
              <a:t>Fixation Duration: </a:t>
            </a:r>
            <a:r>
              <a:rPr lang="en-US" altLang="en-US" smtClean="0">
                <a:latin typeface="Calibri" panose="020F0502020204030204" pitchFamily="34" charset="0"/>
              </a:rPr>
              <a:t>Time between saccadic eye movements when eyes are relatively stable</a:t>
            </a:r>
          </a:p>
          <a:p>
            <a:pPr eaLnBrk="1" hangingPunct="1">
              <a:buFontTx/>
              <a:buChar char="•"/>
            </a:pPr>
            <a:endParaRPr lang="en-US" altLang="en-US" smtClean="0">
              <a:latin typeface="Calibri" panose="020F0502020204030204" pitchFamily="34" charset="0"/>
            </a:endParaRPr>
          </a:p>
          <a:p>
            <a:pPr eaLnBrk="1" hangingPunct="1">
              <a:buFontTx/>
              <a:buChar char="•"/>
            </a:pPr>
            <a:r>
              <a:rPr lang="en-US" altLang="en-US" smtClean="0">
                <a:latin typeface="Calibri" panose="020F0502020204030204" pitchFamily="34" charset="0"/>
              </a:rPr>
              <a:t> Infant attention correlates with attention in toddlerhood/preadolescence</a:t>
            </a:r>
          </a:p>
          <a:p>
            <a:pPr eaLnBrk="1" hangingPunct="1">
              <a:buFontTx/>
              <a:buChar char="•"/>
            </a:pPr>
            <a:r>
              <a:rPr lang="en-US" altLang="en-US" smtClean="0">
                <a:latin typeface="Calibri" panose="020F0502020204030204" pitchFamily="34" charset="0"/>
              </a:rPr>
              <a:t> Infant attention correlates with IQ at age 11</a:t>
            </a:r>
          </a:p>
          <a:p>
            <a:pPr eaLnBrk="1" hangingPunct="1"/>
            <a:endParaRPr lang="en-US" altLang="en-US" smtClean="0">
              <a:latin typeface="Arial" panose="020B0604020202020204" pitchFamily="34" charset="0"/>
            </a:endParaRP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2D2616F-54EF-4C51-A2E7-4FEF1749C815}" type="slidenum">
              <a:rPr lang="en-US" altLang="en-US" sz="1200">
                <a:solidFill>
                  <a:srgbClr val="000000"/>
                </a:solidFill>
              </a:rPr>
              <a:pPr eaLnBrk="1" hangingPunct="1"/>
              <a:t>36</a:t>
            </a:fld>
            <a:endParaRPr lang="en-US" altLang="en-US" sz="1200">
              <a:solidFill>
                <a:srgbClr val="000000"/>
              </a:solidFill>
            </a:endParaRPr>
          </a:p>
        </p:txBody>
      </p:sp>
    </p:spTree>
    <p:extLst>
      <p:ext uri="{BB962C8B-B14F-4D97-AF65-F5344CB8AC3E}">
        <p14:creationId xmlns:p14="http://schemas.microsoft.com/office/powerpoint/2010/main" val="3748034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sz="1400" b="1" smtClean="0">
                <a:latin typeface="Calibri" panose="020F0502020204030204" pitchFamily="34" charset="0"/>
              </a:rPr>
              <a:t>Fixation Duration: </a:t>
            </a:r>
            <a:r>
              <a:rPr lang="en-US" altLang="en-US" smtClean="0">
                <a:latin typeface="Calibri" panose="020F0502020204030204" pitchFamily="34" charset="0"/>
              </a:rPr>
              <a:t>Time between saccadic eye movements when eyes are relatively stable</a:t>
            </a:r>
          </a:p>
          <a:p>
            <a:pPr eaLnBrk="1" hangingPunct="1">
              <a:buFontTx/>
              <a:buChar char="•"/>
            </a:pPr>
            <a:endParaRPr lang="en-US" altLang="en-US" smtClean="0">
              <a:latin typeface="Calibri" panose="020F0502020204030204" pitchFamily="34" charset="0"/>
            </a:endParaRPr>
          </a:p>
          <a:p>
            <a:pPr eaLnBrk="1" hangingPunct="1">
              <a:buFontTx/>
              <a:buChar char="•"/>
            </a:pPr>
            <a:r>
              <a:rPr lang="en-US" altLang="en-US" smtClean="0">
                <a:latin typeface="Calibri" panose="020F0502020204030204" pitchFamily="34" charset="0"/>
              </a:rPr>
              <a:t> Infant attention correlates with attention in toddlerhood/preadolescence</a:t>
            </a:r>
          </a:p>
          <a:p>
            <a:pPr eaLnBrk="1" hangingPunct="1">
              <a:buFontTx/>
              <a:buChar char="•"/>
            </a:pPr>
            <a:r>
              <a:rPr lang="en-US" altLang="en-US" smtClean="0">
                <a:latin typeface="Calibri" panose="020F0502020204030204" pitchFamily="34" charset="0"/>
              </a:rPr>
              <a:t> Infant attention correlates with IQ at age 11</a:t>
            </a:r>
          </a:p>
          <a:p>
            <a:pPr eaLnBrk="1" hangingPunct="1"/>
            <a:endParaRPr lang="en-US" altLang="en-US" smtClean="0">
              <a:latin typeface="Arial" panose="020B0604020202020204" pitchFamily="34" charset="0"/>
            </a:endParaRP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2D2616F-54EF-4C51-A2E7-4FEF1749C815}" type="slidenum">
              <a:rPr lang="en-US" altLang="en-US" sz="1200">
                <a:solidFill>
                  <a:srgbClr val="000000"/>
                </a:solidFill>
              </a:rPr>
              <a:pPr eaLnBrk="1" hangingPunct="1"/>
              <a:t>37</a:t>
            </a:fld>
            <a:endParaRPr lang="en-US" altLang="en-US" sz="1200">
              <a:solidFill>
                <a:srgbClr val="000000"/>
              </a:solidFill>
            </a:endParaRPr>
          </a:p>
        </p:txBody>
      </p:sp>
    </p:spTree>
    <p:extLst>
      <p:ext uri="{BB962C8B-B14F-4D97-AF65-F5344CB8AC3E}">
        <p14:creationId xmlns:p14="http://schemas.microsoft.com/office/powerpoint/2010/main" val="695511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Play elicits more positive emotion (i.e. higher proportions of infant smiling) than the Still-Face; the Still- Face elicits more negative emotion (i.e. a higher proportion of cry- face expressions) than Play. Based on these findings, we reasoned that smiles during Play would be more emotionally positive than smiles in the Still-Face, and that cry-faces in the Still-Face would be more emotionally negative than cry-faces during Play. Accordingly, we hypothesized that a greater proportion of smiles would involve eye constriction during Play than during the Still- Face; and that a greater proportion of cry-faces would involve eye constriction during the Still-Face than during Play. </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In the current dataset and others [26], however, the strength of eye constriction covaries with the strength of smiles and cry-faces [9]. Consequently, we expected the Duchenne marker to be associated with both stronger smiles and cry-faces. </a:t>
            </a:r>
          </a:p>
          <a:p>
            <a:pPr eaLnBrk="1" hangingPunct="1"/>
            <a:endParaRPr lang="en-US" altLang="en-US" smtClean="0">
              <a:latin typeface="Arial" panose="020B0604020202020204" pitchFamily="34" charset="0"/>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AF1A989-2DEC-4881-9AD3-8AAADDBBCD15}" type="slidenum">
              <a:rPr lang="en-US" altLang="en-US" sz="1200">
                <a:solidFill>
                  <a:srgbClr val="000000"/>
                </a:solidFill>
              </a:rPr>
              <a:pPr eaLnBrk="1" hangingPunct="1"/>
              <a:t>38</a:t>
            </a:fld>
            <a:endParaRPr lang="en-US" altLang="en-US" sz="1200">
              <a:solidFill>
                <a:srgbClr val="000000"/>
              </a:solidFill>
            </a:endParaRPr>
          </a:p>
        </p:txBody>
      </p:sp>
    </p:spTree>
    <p:extLst>
      <p:ext uri="{BB962C8B-B14F-4D97-AF65-F5344CB8AC3E}">
        <p14:creationId xmlns:p14="http://schemas.microsoft.com/office/powerpoint/2010/main" val="3385038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smtClean="0">
                <a:latin typeface="Arial" panose="020B0604020202020204" pitchFamily="34" charset="0"/>
              </a:rPr>
              <a:t>Participants. </a:t>
            </a:r>
            <a:r>
              <a:rPr lang="en-US" altLang="en-US" smtClean="0">
                <a:latin typeface="Arial" panose="020B0604020202020204" pitchFamily="34" charset="0"/>
              </a:rPr>
              <a:t>Twelve six-month-olds and their parents (11 mothers, 1 father) were video-recorded in the FFSF [9] to elicit a range of negative and positive infant emotional expressions. Play lasted three minutes and the Still-Face lasted two minutes. The six- month-olds (M = 6.20, SD = 0.43) were 66.7% male and ethnically diverse (16.7% African American; 16.7% Asian American, 33.3% Hispanic American, and 33.3% European American). </a:t>
            </a: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A1C5EFD-A0F5-4250-BDF5-B427D7BBBCD7}" type="slidenum">
              <a:rPr lang="en-US" altLang="en-US" sz="1200">
                <a:solidFill>
                  <a:srgbClr val="000000"/>
                </a:solidFill>
              </a:rPr>
              <a:pPr eaLnBrk="1" hangingPunct="1"/>
              <a:t>39</a:t>
            </a:fld>
            <a:endParaRPr lang="en-US" altLang="en-US" sz="1200">
              <a:solidFill>
                <a:srgbClr val="000000"/>
              </a:solidFill>
            </a:endParaRPr>
          </a:p>
        </p:txBody>
      </p:sp>
    </p:spTree>
    <p:extLst>
      <p:ext uri="{BB962C8B-B14F-4D97-AF65-F5344CB8AC3E}">
        <p14:creationId xmlns:p14="http://schemas.microsoft.com/office/powerpoint/2010/main" val="6701589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rPr>
              <a:t>Participants. </a:t>
            </a:r>
            <a:r>
              <a:rPr lang="en-US" altLang="en-US" smtClean="0">
                <a:latin typeface="Arial" panose="020B0604020202020204" pitchFamily="34" charset="0"/>
              </a:rPr>
              <a:t>Twelve six-month-olds and their parents (11 mothers, 1 father) were video-recorded in the FFSF [9] to elicit a range of negative and positive infant emotional expressions. Play lasted three minutes and the Still-Face lasted two minutes. The six- month-olds (M = 6.20, SD = 0.43) were 66.7% male and ethnically diverse (16.7% African American; 16.7% Asian American, 33.3% Hispanic American, and 33.3% European American). </a:t>
            </a: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A1C5EFD-A0F5-4250-BDF5-B427D7BBBCD7}" type="slidenum">
              <a:rPr lang="en-US" altLang="en-US" sz="1200">
                <a:solidFill>
                  <a:srgbClr val="000000"/>
                </a:solidFill>
              </a:rPr>
              <a:pPr eaLnBrk="1" hangingPunct="1"/>
              <a:t>40</a:t>
            </a:fld>
            <a:endParaRPr lang="en-US" altLang="en-US" sz="1200">
              <a:solidFill>
                <a:srgbClr val="000000"/>
              </a:solidFill>
            </a:endParaRPr>
          </a:p>
        </p:txBody>
      </p:sp>
    </p:spTree>
    <p:extLst>
      <p:ext uri="{BB962C8B-B14F-4D97-AF65-F5344CB8AC3E}">
        <p14:creationId xmlns:p14="http://schemas.microsoft.com/office/powerpoint/2010/main" val="6891768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Figure 1. Time in smiling and cry-faces as a proportion of time in each episode of the Face-to-Face/Still-Face (FFSF). </a:t>
            </a:r>
            <a:r>
              <a:rPr lang="en-US" altLang="en-US" smtClean="0">
                <a:latin typeface="Arial" panose="020B0604020202020204" pitchFamily="34" charset="0"/>
              </a:rPr>
              <a:t>Error bars indicate standard errors of the mean. The images are of smiles and of cry-faces without eye constriction. The images are from a six-month-old in the FFSF in the current study. Written informed consent, as outlined in the PLOS consent form, was obtained for publication of these images.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We posited that eye constriction would be differentially distributed with smiles and cry-faces during the FFSF. To lay the groundwork for testing this hypothesis, we used repeated- measures ANOVAs to ascertain </a:t>
            </a:r>
            <a:r>
              <a:rPr lang="en-US" altLang="en-US" b="1" smtClean="0">
                <a:latin typeface="Arial" panose="020B0604020202020204" pitchFamily="34" charset="0"/>
              </a:rPr>
              <a:t>whether there were still-face effects in the overall levels of smiles and cry-faces in the FFSF. </a:t>
            </a:r>
          </a:p>
          <a:p>
            <a:pPr eaLnBrk="1" hangingPunct="1"/>
            <a:endParaRPr lang="en-US" altLang="en-US" b="1" smtClean="0">
              <a:latin typeface="Arial" panose="020B0604020202020204" pitchFamily="34" charset="0"/>
            </a:endParaRPr>
          </a:p>
          <a:p>
            <a:pPr eaLnBrk="1" hangingPunct="1"/>
            <a:r>
              <a:rPr lang="en-US" altLang="en-US" b="1" smtClean="0">
                <a:latin typeface="Arial" panose="020B0604020202020204" pitchFamily="34" charset="0"/>
              </a:rPr>
              <a:t>Smiles and cry-faces were distributed differentially in the Play and Still-Face episodes of the FFSF, </a:t>
            </a:r>
            <a:r>
              <a:rPr lang="en-US" altLang="en-US" smtClean="0">
                <a:latin typeface="Arial" panose="020B0604020202020204" pitchFamily="34" charset="0"/>
              </a:rPr>
              <a:t>F (2, 22) = 7.24, p,.01, gp2 = .40 (see Figure 1). The mean proportion of time involving smiling declined from Play (M = .13, SD = .08) to the Still-Face (M = .02, SD = .03), F (1, 11) = 17.10, p,.01, gp2 = .61. The mean proportion of time involving cry-faces increased from Play (M = .11, SD = .25) to the Still-Face (M = .32, SD = .29), F (1, 11) = 4.97, p,.05, gp2 = .31.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These overall still-face effects are the background against which we test whether the proportion of smiles involving eye constriction and the proportion of cry-faces involving eye constriction vary systematically over the course of the FFSF. </a:t>
            </a: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FAD7C5C-6BA0-42C9-AB01-6D4580AC1F49}" type="slidenum">
              <a:rPr lang="en-US" altLang="en-US" sz="1200">
                <a:solidFill>
                  <a:srgbClr val="000000"/>
                </a:solidFill>
              </a:rPr>
              <a:pPr eaLnBrk="1" hangingPunct="1"/>
              <a:t>41</a:t>
            </a:fld>
            <a:endParaRPr lang="en-US" altLang="en-US" sz="1200">
              <a:solidFill>
                <a:srgbClr val="000000"/>
              </a:solidFill>
            </a:endParaRPr>
          </a:p>
        </p:txBody>
      </p:sp>
    </p:spTree>
    <p:extLst>
      <p:ext uri="{BB962C8B-B14F-4D97-AF65-F5344CB8AC3E}">
        <p14:creationId xmlns:p14="http://schemas.microsoft.com/office/powerpoint/2010/main" val="1139423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6ABDCD-D282-4815-BE6E-E78AFAFB6A9A}" type="slidenum">
              <a:rPr lang="en-US"/>
              <a:pPr/>
              <a:t>4</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4971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rPr>
              <a:t>Figure 2. Eye constriction (the Duchenne marker) is differentially associated with smiles and cry-faces in the Face-to-Face/ Still-Face (FFSF). </a:t>
            </a:r>
            <a:r>
              <a:rPr lang="en-US" altLang="en-US" smtClean="0">
                <a:latin typeface="Arial" panose="020B0604020202020204" pitchFamily="34" charset="0"/>
              </a:rPr>
              <a:t>Mean proportions of smiles and of cry-faces occurring with eye constriction. Error bars indicate standard errors of the mean. The images are of smiles and cry-faces with eye constriction. The images are from a six-month-old in the FFSF in the current study. Written informed consent, as outlined in the PLOS consent form, was obtained for publication of these images. </a:t>
            </a:r>
          </a:p>
          <a:p>
            <a:endParaRPr lang="en-US" altLang="en-US" smtClean="0">
              <a:latin typeface="Arial" panose="020B0604020202020204" pitchFamily="34" charset="0"/>
            </a:endParaRPr>
          </a:p>
          <a:p>
            <a:r>
              <a:rPr lang="en-US" altLang="en-US" smtClean="0">
                <a:latin typeface="Arial" panose="020B0604020202020204" pitchFamily="34" charset="0"/>
              </a:rPr>
              <a:t>A repeated-measures ANOVA indicated that proportions of smiling and cry-faces that involved eye constriction were differentially distributed over episodes of the FFSF, F (2, 22) = 11.28, p,.001, gp2 = .51 (see Figure 2). A higher proportion of smiles involved eye constriction during Play (M = .64, SD = .30) than did smiles during the Still-Face (M = .34, SD = .38), F (1, 11) = 6.70, p = .03, gp2 = .38. A higher proportion of cry-faces involved eye constriction during the Still-Face (M = .70, SD = .38) than during Play (M = .36, SD = .39), F (1, 11) = 11.43, p,.01, gp2 = .51. </a:t>
            </a:r>
          </a:p>
          <a:p>
            <a:endParaRPr lang="en-US" altLang="en-US" smtClean="0">
              <a:latin typeface="Arial" panose="020B0604020202020204" pitchFamily="34" charset="0"/>
            </a:endParaRPr>
          </a:p>
          <a:p>
            <a:r>
              <a:rPr lang="en-US" altLang="en-US" smtClean="0">
                <a:latin typeface="Arial" panose="020B0604020202020204" pitchFamily="34" charset="0"/>
              </a:rPr>
              <a:t>These results provide evidence in support of the hypothesis. In a positive-emotion eliciting context, smiling was more likely to be accompanied by eye constriction. In a negative- emotion eliciting context, cry-faces were more likely to be accompanied by eye constriction. </a:t>
            </a: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AB78792-F31E-47C9-AAEA-08EB4C86A8B0}" type="slidenum">
              <a:rPr lang="en-US" altLang="en-US" sz="1200">
                <a:solidFill>
                  <a:srgbClr val="000000"/>
                </a:solidFill>
              </a:rPr>
              <a:pPr eaLnBrk="1" hangingPunct="1"/>
              <a:t>42</a:t>
            </a:fld>
            <a:endParaRPr lang="en-US" altLang="en-US" sz="1200">
              <a:solidFill>
                <a:srgbClr val="000000"/>
              </a:solidFill>
            </a:endParaRPr>
          </a:p>
        </p:txBody>
      </p:sp>
    </p:spTree>
    <p:extLst>
      <p:ext uri="{BB962C8B-B14F-4D97-AF65-F5344CB8AC3E}">
        <p14:creationId xmlns:p14="http://schemas.microsoft.com/office/powerpoint/2010/main" val="1866519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97F9E49D-27F4-457F-8830-3ADEA3369477}" type="slidenum">
              <a:rPr lang="en-US" smtClean="0"/>
              <a:pPr>
                <a:defRPr/>
              </a:pPr>
              <a:t>43</a:t>
            </a:fld>
            <a:endParaRPr lang="en-US"/>
          </a:p>
        </p:txBody>
      </p:sp>
    </p:spTree>
    <p:extLst>
      <p:ext uri="{BB962C8B-B14F-4D97-AF65-F5344CB8AC3E}">
        <p14:creationId xmlns:p14="http://schemas.microsoft.com/office/powerpoint/2010/main" val="10528524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latin typeface="Arial" panose="020B0604020202020204" pitchFamily="34" charset="0"/>
              </a:rPr>
              <a:t>The results indicate that when infants are engaged in play with a parent, their smiles are more emotionally positive than when they are trying to elicit a response from a non- responsive parent. Likewise, when infants are stymied by their non-responsive parent, their distress expressions are more emotionally negative than distress expressions that occur during play. Finally, the Duchenne marker, eye constriction, accompa- nied both stronger smiles and stronger cry-faces. </a:t>
            </a:r>
          </a:p>
          <a:p>
            <a:endParaRPr lang="en-US" altLang="en-US" smtClean="0">
              <a:latin typeface="Arial" panose="020B0604020202020204" pitchFamily="34" charset="0"/>
            </a:endParaRPr>
          </a:p>
          <a:p>
            <a:r>
              <a:rPr lang="en-US" altLang="en-US" smtClean="0">
                <a:latin typeface="Arial" panose="020B0604020202020204" pitchFamily="34" charset="0"/>
              </a:rPr>
              <a:t>Study 1 results add to a growing body of research suggesting that smiling with eye constriction is stronger and more likely to occur in situations that elicit positive emotion than smiles without eye constriction [5,6,34]. Early distress expressions that involved eye constriction also tended to be stronger and were more likely to occur in periods intended to elicit negative emotion than distress expressions without eye constriction. To ascertain the generality with which infants respond to strong elicitors of negative emotion with cry-faces involving eye constriction, we next examined responses to naturally occurring vaccination injections. </a:t>
            </a:r>
          </a:p>
          <a:p>
            <a:endParaRPr lang="en-US" altLang="en-US" smtClean="0">
              <a:latin typeface="Arial" panose="020B0604020202020204" pitchFamily="34"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3309B4A-6FA3-4EE7-89BB-142B55E9E32B}" type="slidenum">
              <a:rPr lang="en-US" altLang="en-US" sz="1200">
                <a:solidFill>
                  <a:srgbClr val="000000"/>
                </a:solidFill>
              </a:rPr>
              <a:pPr eaLnBrk="1" hangingPunct="1"/>
              <a:t>44</a:t>
            </a:fld>
            <a:endParaRPr lang="en-US" altLang="en-US" sz="1200">
              <a:solidFill>
                <a:srgbClr val="000000"/>
              </a:solidFill>
            </a:endParaRPr>
          </a:p>
        </p:txBody>
      </p:sp>
    </p:spTree>
    <p:extLst>
      <p:ext uri="{BB962C8B-B14F-4D97-AF65-F5344CB8AC3E}">
        <p14:creationId xmlns:p14="http://schemas.microsoft.com/office/powerpoint/2010/main" val="4185846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The results indicate that when infants are engaged in play with a parent, their smiles are more emotionally positive than when they are trying to elicit a response from a non- responsive parent. Likewise, when infants are stymied by their non-responsive parent, their distress expressions are more emotionally negative than distress expressions that occur during play. Finally, the Duchenne marker, eye constriction, accompa- nied both stronger smiles and stronger cry-faces. </a:t>
            </a:r>
          </a:p>
          <a:p>
            <a:endParaRPr lang="en-US" altLang="en-US" smtClean="0">
              <a:latin typeface="Arial" panose="020B0604020202020204" pitchFamily="34" charset="0"/>
            </a:endParaRPr>
          </a:p>
          <a:p>
            <a:r>
              <a:rPr lang="en-US" altLang="en-US" smtClean="0">
                <a:latin typeface="Arial" panose="020B0604020202020204" pitchFamily="34" charset="0"/>
              </a:rPr>
              <a:t>Study 1 results add to a growing body of research suggesting that smiling with eye constriction is stronger and more likely to occur in situations that elicit positive emotion than smiles without eye constriction [5,6,34]. Early distress expressions that involved eye constriction also tended to be stronger and were more likely to occur in periods intended to elicit negative emotion than distress expressions without eye constriction. To ascertain the generality with which infants respond to strong elicitors of negative emotion with cry-faces involving eye constriction, we next examined responses to naturally occurring vaccination injections. </a:t>
            </a:r>
          </a:p>
          <a:p>
            <a:endParaRPr lang="en-US" altLang="en-US" smtClean="0">
              <a:latin typeface="Arial" panose="020B0604020202020204" pitchFamily="34"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3309B4A-6FA3-4EE7-89BB-142B55E9E32B}" type="slidenum">
              <a:rPr lang="en-US" altLang="en-US" sz="1200">
                <a:solidFill>
                  <a:srgbClr val="000000"/>
                </a:solidFill>
              </a:rPr>
              <a:pPr eaLnBrk="1" hangingPunct="1"/>
              <a:t>45</a:t>
            </a:fld>
            <a:endParaRPr lang="en-US" altLang="en-US" sz="1200">
              <a:solidFill>
                <a:srgbClr val="000000"/>
              </a:solidFill>
            </a:endParaRPr>
          </a:p>
        </p:txBody>
      </p:sp>
    </p:spTree>
    <p:extLst>
      <p:ext uri="{BB962C8B-B14F-4D97-AF65-F5344CB8AC3E}">
        <p14:creationId xmlns:p14="http://schemas.microsoft.com/office/powerpoint/2010/main" val="41012549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sz="1400" b="1" smtClean="0">
                <a:latin typeface="Calibri" panose="020F0502020204030204" pitchFamily="34" charset="0"/>
              </a:rPr>
              <a:t>Fixation Duration: </a:t>
            </a:r>
            <a:r>
              <a:rPr lang="en-US" altLang="en-US" smtClean="0">
                <a:latin typeface="Calibri" panose="020F0502020204030204" pitchFamily="34" charset="0"/>
              </a:rPr>
              <a:t>Time between saccadic eye movements when eyes are relatively stable</a:t>
            </a:r>
          </a:p>
          <a:p>
            <a:pPr eaLnBrk="1" hangingPunct="1">
              <a:buFontTx/>
              <a:buChar char="•"/>
            </a:pPr>
            <a:endParaRPr lang="en-US" altLang="en-US" smtClean="0">
              <a:latin typeface="Calibri" panose="020F0502020204030204" pitchFamily="34" charset="0"/>
            </a:endParaRPr>
          </a:p>
          <a:p>
            <a:pPr eaLnBrk="1" hangingPunct="1">
              <a:buFontTx/>
              <a:buChar char="•"/>
            </a:pPr>
            <a:r>
              <a:rPr lang="en-US" altLang="en-US" smtClean="0">
                <a:latin typeface="Calibri" panose="020F0502020204030204" pitchFamily="34" charset="0"/>
              </a:rPr>
              <a:t> Infant attention correlates with attention in toddlerhood/preadolescence</a:t>
            </a:r>
          </a:p>
          <a:p>
            <a:pPr eaLnBrk="1" hangingPunct="1">
              <a:buFontTx/>
              <a:buChar char="•"/>
            </a:pPr>
            <a:r>
              <a:rPr lang="en-US" altLang="en-US" smtClean="0">
                <a:latin typeface="Calibri" panose="020F0502020204030204" pitchFamily="34" charset="0"/>
              </a:rPr>
              <a:t> Infant attention correlates with IQ at age 11</a:t>
            </a:r>
          </a:p>
          <a:p>
            <a:pPr eaLnBrk="1" hangingPunct="1"/>
            <a:endParaRPr lang="en-US" altLang="en-US" smtClean="0">
              <a:latin typeface="Arial" panose="020B0604020202020204" pitchFamily="34" charset="0"/>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DAC019C-4CD2-49B4-8F87-4FD784B4A422}" type="slidenum">
              <a:rPr lang="en-US" altLang="en-US" sz="1200">
                <a:solidFill>
                  <a:srgbClr val="000000"/>
                </a:solidFill>
              </a:rPr>
              <a:pPr eaLnBrk="1" hangingPunct="1"/>
              <a:t>46</a:t>
            </a:fld>
            <a:endParaRPr lang="en-US" altLang="en-US" sz="1200">
              <a:solidFill>
                <a:srgbClr val="000000"/>
              </a:solidFill>
            </a:endParaRPr>
          </a:p>
        </p:txBody>
      </p:sp>
    </p:spTree>
    <p:extLst>
      <p:ext uri="{BB962C8B-B14F-4D97-AF65-F5344CB8AC3E}">
        <p14:creationId xmlns:p14="http://schemas.microsoft.com/office/powerpoint/2010/main" val="13298125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rPr>
              <a:t>Participants. </a:t>
            </a:r>
            <a:r>
              <a:rPr lang="en-US" altLang="en-US" smtClean="0">
                <a:latin typeface="Arial" panose="020B0604020202020204" pitchFamily="34" charset="0"/>
              </a:rPr>
              <a:t>Twelve six-month-olds and their parents (11 mothers, 1 father) were video-recorded in the FFSF [9] to elicit a range of negative and positive infant emotional expressions. Play lasted three minutes and the Still-Face lasted two minutes. The six- month-olds (M = 6.20, SD = 0.43) were 66.7% male and ethnically diverse (16.7% African American; 16.7% Asian American, 33.3% Hispanic American, and 33.3% European American). </a:t>
            </a:r>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75D0E378-D556-4822-BE3F-DA745C338663}" type="slidenum">
              <a:rPr lang="en-US" altLang="en-US" sz="1200">
                <a:solidFill>
                  <a:srgbClr val="000000"/>
                </a:solidFill>
              </a:rPr>
              <a:pPr eaLnBrk="1" hangingPunct="1"/>
              <a:t>47</a:t>
            </a:fld>
            <a:endParaRPr lang="en-US" altLang="en-US" sz="1200">
              <a:solidFill>
                <a:srgbClr val="000000"/>
              </a:solidFill>
            </a:endParaRPr>
          </a:p>
        </p:txBody>
      </p:sp>
    </p:spTree>
    <p:extLst>
      <p:ext uri="{BB962C8B-B14F-4D97-AF65-F5344CB8AC3E}">
        <p14:creationId xmlns:p14="http://schemas.microsoft.com/office/powerpoint/2010/main" val="17824063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rPr>
              <a:t>Results: </a:t>
            </a:r>
            <a:r>
              <a:rPr lang="en-US" altLang="en-US" smtClean="0">
                <a:latin typeface="Arial" panose="020B0604020202020204" pitchFamily="34" charset="0"/>
              </a:rPr>
              <a:t>We determined the overall proportion of time involving cry-face expressions after injections and tested whether this proportion varied with age. The mean proportion of time involving cry-faces was.50. There was not a significant difference in the proportion of time involving cry-faces at 6 months (M = .43, SD = .25) compared to 12 months (M=.56, SD=.24), F (1, 22)=1.71, p=.20. We next examined the proportion of time in which cry-faces were accompanied by eye constriction. The mean proportion of time in cry-faces which involved eye constriction was.87. There were no differences in the proportion of cry-faces involving eye constriction at 6 (M=.82, SD=.28) and 12 months (M=.92, SD=.07), F (1, 21) = 1.43, p = .24. These results indicate that in an intense negative-emotion eliciting context, cry-faces were likely to be accompanied by eye constriction at both 6 and 12 months of age. That is, the overwhelming majority of cry-faces occurring in response to a painful elicitor of negative emotion involved the Duchenne marker. </a:t>
            </a:r>
          </a:p>
          <a:p>
            <a:endParaRPr lang="en-US" altLang="en-US" b="1" smtClean="0">
              <a:latin typeface="Arial" panose="020B0604020202020204" pitchFamily="34" charset="0"/>
            </a:endParaRPr>
          </a:p>
          <a:p>
            <a:r>
              <a:rPr lang="en-US" altLang="en-US" b="1" smtClean="0">
                <a:latin typeface="Arial" panose="020B0604020202020204" pitchFamily="34" charset="0"/>
              </a:rPr>
              <a:t>Discussion: </a:t>
            </a:r>
            <a:r>
              <a:rPr lang="en-US" altLang="en-US" smtClean="0">
                <a:latin typeface="Arial" panose="020B0604020202020204" pitchFamily="34" charset="0"/>
              </a:rPr>
              <a:t>Study 2 vaccination findings extend the Study 1 FFSF cry-face results to a naturalistic elicitor of intense negative emotion. Immediately following vaccination injections, the overwhelming majority of cry-faces involved eye constriction at both 6 and 12 months. These results provide an anatomically specific documen- tation of infant eye constriction responses to painful injections In response to this elicitor of intense negative emotion, infants combined a cry-face expression with eye constriction, the same Duchenne marker they combine with smiling during the elicitation of intense positive emotion during play. These cry-faces involving eye constriction, termed Duchenne distress expressions (see Fridlund) [35], were the predominant responses both to parents’ abruptly ceasing playful interaction and to a noxious stimulus. </a:t>
            </a:r>
          </a:p>
          <a:p>
            <a:endParaRPr lang="en-US" altLang="en-US" smtClean="0">
              <a:latin typeface="Arial" panose="020B0604020202020204" pitchFamily="34" charset="0"/>
            </a:endParaRP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740D0CE-5C48-4301-9787-AB1DA159F049}" type="slidenum">
              <a:rPr lang="en-US" altLang="en-US" sz="1200">
                <a:solidFill>
                  <a:srgbClr val="000000"/>
                </a:solidFill>
              </a:rPr>
              <a:pPr eaLnBrk="1" hangingPunct="1"/>
              <a:t>48</a:t>
            </a:fld>
            <a:endParaRPr lang="en-US" altLang="en-US" sz="1200">
              <a:solidFill>
                <a:srgbClr val="000000"/>
              </a:solidFill>
            </a:endParaRPr>
          </a:p>
        </p:txBody>
      </p:sp>
    </p:spTree>
    <p:extLst>
      <p:ext uri="{BB962C8B-B14F-4D97-AF65-F5344CB8AC3E}">
        <p14:creationId xmlns:p14="http://schemas.microsoft.com/office/powerpoint/2010/main" val="28107064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Ultimately these findings support the contention of Darwin and others that a given facial action may have a consistent function in a variety of facial expressions [36,37,38]. </a:t>
            </a:r>
          </a:p>
          <a:p>
            <a:endParaRPr lang="en-US" altLang="en-US" smtClean="0">
              <a:latin typeface="Arial" panose="020B0604020202020204" pitchFamily="34" charset="0"/>
            </a:endParaRPr>
          </a:p>
          <a:p>
            <a:r>
              <a:rPr lang="en-US" altLang="en-US" smtClean="0">
                <a:latin typeface="Arial" panose="020B0604020202020204" pitchFamily="34" charset="0"/>
              </a:rPr>
              <a:t>Eye constriction (obicularis occuli pars orbitalis), the Duchenne marker, reduces but does not completely occlude the visual field. This suggests that the Duchenne marker may regulate exposure to intense emotional stimuli [34], and may also increase the expresser’s attention to his or her own internal emotional state [8]. Duchenne smiling and Duchenne distress appear to serve, respectively, to communicate intense positive engagement and an intense need for comfort. Smiling and the cry-face expression are the infant’s most commonly used facial configurations, suggesting the importance of eye constriction to early emotion expression and communication [12,13]. </a:t>
            </a:r>
          </a:p>
          <a:p>
            <a:endParaRPr lang="en-US" altLang="en-US" smtClean="0">
              <a:latin typeface="Arial" panose="020B0604020202020204" pitchFamily="34" charset="0"/>
            </a:endParaRPr>
          </a:p>
          <a:p>
            <a:r>
              <a:rPr lang="en-US" altLang="en-US" smtClean="0">
                <a:latin typeface="Arial" panose="020B0604020202020204" pitchFamily="34" charset="0"/>
              </a:rPr>
              <a:t>In adults, the role of eye constriction is well documented in Duchenne smiling [3,4,7]. Eye constriction is also a key element of the adult pain configuration [21,22], and may index the intensity of this expression which, when it is maximally displayed, is an adult analog of the infant cry-face. The same expressive configuration is present during other intense experiences such as orgasm [39], suggesting that eye constriction is associated with the intensity of facial expressions of extreme positive and negative valence in adults. </a:t>
            </a:r>
          </a:p>
          <a:p>
            <a:pPr eaLnBrk="1" hangingPunct="1"/>
            <a:endParaRPr lang="en-US" altLang="en-US" smtClean="0">
              <a:latin typeface="Arial" panose="020B0604020202020204" pitchFamily="34" charset="0"/>
            </a:endParaRPr>
          </a:p>
        </p:txBody>
      </p:sp>
      <p:sp>
        <p:nvSpPr>
          <p:cNvPr id="39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B0F17B6-A695-4F0F-A8A2-FE96A7250A73}" type="slidenum">
              <a:rPr lang="en-US" altLang="en-US" sz="1200">
                <a:solidFill>
                  <a:srgbClr val="000000"/>
                </a:solidFill>
              </a:rPr>
              <a:pPr eaLnBrk="1" hangingPunct="1"/>
              <a:t>49</a:t>
            </a:fld>
            <a:endParaRPr lang="en-US" altLang="en-US" sz="1200">
              <a:solidFill>
                <a:srgbClr val="000000"/>
              </a:solidFill>
            </a:endParaRPr>
          </a:p>
        </p:txBody>
      </p:sp>
    </p:spTree>
    <p:extLst>
      <p:ext uri="{BB962C8B-B14F-4D97-AF65-F5344CB8AC3E}">
        <p14:creationId xmlns:p14="http://schemas.microsoft.com/office/powerpoint/2010/main" val="18264261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From an evolutionary perspective, eye constriction provides a parsimonious means for indexing the intensity of both positive and negative emotions. However, an evolutionary focus on the function of facial movements for the organism in its environment suggests that eye constriction will not have an identical role in all (adult) expressions of negative emotion [22]. </a:t>
            </a:r>
          </a:p>
          <a:p>
            <a:endParaRPr lang="en-US" altLang="en-US" smtClean="0">
              <a:latin typeface="Arial" panose="020B0604020202020204" pitchFamily="34" charset="0"/>
            </a:endParaRPr>
          </a:p>
          <a:p>
            <a:pPr>
              <a:buFontTx/>
              <a:buChar char="•"/>
            </a:pPr>
            <a:r>
              <a:rPr lang="en-US" altLang="en-US" smtClean="0">
                <a:latin typeface="Arial" panose="020B0604020202020204" pitchFamily="34" charset="0"/>
              </a:rPr>
              <a:t>Facial expressions of </a:t>
            </a:r>
            <a:r>
              <a:rPr lang="en-US" altLang="en-US" b="1" smtClean="0">
                <a:latin typeface="Arial" panose="020B0604020202020204" pitchFamily="34" charset="0"/>
              </a:rPr>
              <a:t>fear, </a:t>
            </a:r>
            <a:r>
              <a:rPr lang="en-US" altLang="en-US" smtClean="0">
                <a:latin typeface="Arial" panose="020B0604020202020204" pitchFamily="34" charset="0"/>
              </a:rPr>
              <a:t>for example, may serve to enhance sensory input, widening the visual field to facilitate quick defensive reactions [40]. </a:t>
            </a:r>
          </a:p>
          <a:p>
            <a:pPr>
              <a:buFontTx/>
              <a:buChar char="•"/>
            </a:pPr>
            <a:r>
              <a:rPr lang="en-US" altLang="en-US" b="1" smtClean="0">
                <a:latin typeface="Arial" panose="020B0604020202020204" pitchFamily="34" charset="0"/>
              </a:rPr>
              <a:t>Anger </a:t>
            </a:r>
            <a:r>
              <a:rPr lang="en-US" altLang="en-US" smtClean="0">
                <a:latin typeface="Arial" panose="020B0604020202020204" pitchFamily="34" charset="0"/>
              </a:rPr>
              <a:t>configurations in adults also involve eye opening (AU5) [15], which is likely to facilitate and communicate potential aggression to the target [35,41]. This suggests that the intensity of fear and anger might be indexed by eye opening rather than eye constriction. </a:t>
            </a:r>
          </a:p>
          <a:p>
            <a:pPr>
              <a:buFontTx/>
              <a:buChar char="•"/>
            </a:pPr>
            <a:r>
              <a:rPr lang="en-US" altLang="en-US" b="1" smtClean="0">
                <a:latin typeface="Arial" panose="020B0604020202020204" pitchFamily="34" charset="0"/>
              </a:rPr>
              <a:t>Disgust, </a:t>
            </a:r>
            <a:r>
              <a:rPr lang="en-US" altLang="en-US" smtClean="0">
                <a:latin typeface="Arial" panose="020B0604020202020204" pitchFamily="34" charset="0"/>
              </a:rPr>
              <a:t>by contrast, is characterized by rejecting sensory input through eye and nostril constriction [40]. Eye constriction might index the intensity of disgust, and of sadness, which may also involve a narrowing of the visual field in adults, but this remains a topic for future research. </a:t>
            </a:r>
          </a:p>
          <a:p>
            <a:endParaRPr lang="en-US" altLang="en-US" smtClean="0">
              <a:latin typeface="Arial" panose="020B0604020202020204" pitchFamily="34" charset="0"/>
            </a:endParaRPr>
          </a:p>
          <a:p>
            <a:r>
              <a:rPr lang="en-US" altLang="en-US" smtClean="0">
                <a:latin typeface="Arial" panose="020B0604020202020204" pitchFamily="34" charset="0"/>
              </a:rPr>
              <a:t>Ultimately, the current focus on the </a:t>
            </a:r>
            <a:r>
              <a:rPr lang="en-US" altLang="en-US" b="1" smtClean="0">
                <a:latin typeface="Arial" panose="020B0604020202020204" pitchFamily="34" charset="0"/>
              </a:rPr>
              <a:t>general functions of facial actions </a:t>
            </a:r>
            <a:r>
              <a:rPr lang="en-US" altLang="en-US" smtClean="0">
                <a:latin typeface="Arial" panose="020B0604020202020204" pitchFamily="34" charset="0"/>
              </a:rPr>
              <a:t>across a range of expressions (see Susskind et al.) [40] is likely to produce new insights into both expression-specific and pan-expression features of expressive action. </a:t>
            </a:r>
          </a:p>
          <a:p>
            <a:endParaRPr lang="en-US" altLang="en-US" smtClean="0">
              <a:latin typeface="Arial" panose="020B0604020202020204" pitchFamily="34" charset="0"/>
            </a:endParaRPr>
          </a:p>
          <a:p>
            <a:r>
              <a:rPr lang="en-US" altLang="en-US" smtClean="0">
                <a:latin typeface="Arial" panose="020B0604020202020204" pitchFamily="34" charset="0"/>
              </a:rPr>
              <a:t>The face is one modality of emotional expression. Aviezer, Trope, and Todorov found that other modalities of expression such as </a:t>
            </a:r>
            <a:r>
              <a:rPr lang="en-US" altLang="en-US" b="1" smtClean="0">
                <a:latin typeface="Arial" panose="020B0604020202020204" pitchFamily="34" charset="0"/>
              </a:rPr>
              <a:t>body posture </a:t>
            </a:r>
            <a:r>
              <a:rPr lang="en-US" altLang="en-US" smtClean="0">
                <a:latin typeface="Arial" panose="020B0604020202020204" pitchFamily="34" charset="0"/>
              </a:rPr>
              <a:t>carry more weight than the face when adults rate the valence of still images of other adults during positive and negative events [42]. Nevertheless the facial expressions in response to both positive and negative events (e.g., winning or losing a match point during a tennis match) exhibited in Aviezer et al.’s figures (Figures 1–4) [42] all involved eye constriction and/ or eye shutting, potentially underlining the role of these actions in communicating intense positive and negative emotional valence. </a:t>
            </a:r>
          </a:p>
          <a:p>
            <a:pPr eaLnBrk="1" hangingPunct="1"/>
            <a:endParaRPr lang="en-US" altLang="en-US" smtClean="0">
              <a:latin typeface="Arial" panose="020B0604020202020204" pitchFamily="34" charset="0"/>
            </a:endParaRP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CEF9EC5-235D-4C35-B2FA-D64EF97E74C4}" type="slidenum">
              <a:rPr lang="en-US" altLang="en-US" sz="1200">
                <a:solidFill>
                  <a:srgbClr val="000000"/>
                </a:solidFill>
              </a:rPr>
              <a:pPr eaLnBrk="1" hangingPunct="1"/>
              <a:t>50</a:t>
            </a:fld>
            <a:endParaRPr lang="en-US" altLang="en-US" sz="1200">
              <a:solidFill>
                <a:srgbClr val="000000"/>
              </a:solidFill>
            </a:endParaRPr>
          </a:p>
        </p:txBody>
      </p:sp>
    </p:spTree>
    <p:extLst>
      <p:ext uri="{BB962C8B-B14F-4D97-AF65-F5344CB8AC3E}">
        <p14:creationId xmlns:p14="http://schemas.microsoft.com/office/powerpoint/2010/main" val="23452066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a:ln/>
        </p:spPr>
      </p:sp>
      <p:sp>
        <p:nvSpPr>
          <p:cNvPr id="37890"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eaLnBrk="1" hangingPunct="1">
              <a:buFontTx/>
              <a:buAutoNum type="arabicPeriod"/>
            </a:pPr>
            <a:r>
              <a:rPr lang="en-US" altLang="en-US" smtClean="0">
                <a:latin typeface="Arial" panose="020B0604020202020204" pitchFamily="34" charset="0"/>
              </a:rPr>
              <a:t>More time-points/extend beyond 6 and 12 months to examine developmental trajectory; compare to adults</a:t>
            </a:r>
          </a:p>
          <a:p>
            <a:pPr marL="228600" indent="-228600" eaLnBrk="1" hangingPunct="1"/>
            <a:r>
              <a:rPr lang="en-US" altLang="en-US" smtClean="0">
                <a:latin typeface="Arial" panose="020B0604020202020204" pitchFamily="34" charset="0"/>
              </a:rPr>
              <a:t>If studying children or adults, use self-report likert scale to match self-reported intensity with coded intensity</a:t>
            </a:r>
          </a:p>
          <a:p>
            <a:pPr marL="228600" indent="-228600" eaLnBrk="1" hangingPunct="1"/>
            <a:endParaRPr lang="en-US" altLang="en-US" smtClean="0">
              <a:latin typeface="Arial" panose="020B0604020202020204" pitchFamily="34" charset="0"/>
            </a:endParaRPr>
          </a:p>
          <a:p>
            <a:pPr marL="228600" indent="-228600" eaLnBrk="1" hangingPunct="1"/>
            <a:r>
              <a:rPr lang="en-US" altLang="en-US" smtClean="0">
                <a:latin typeface="Arial" panose="020B0604020202020204" pitchFamily="34" charset="0"/>
              </a:rPr>
              <a:t>2. No change across development? Or only within the 1</a:t>
            </a:r>
            <a:r>
              <a:rPr lang="en-US" altLang="en-US" baseline="30000" smtClean="0">
                <a:latin typeface="Arial" panose="020B0604020202020204" pitchFamily="34" charset="0"/>
              </a:rPr>
              <a:t>st</a:t>
            </a:r>
            <a:r>
              <a:rPr lang="en-US" altLang="en-US" smtClean="0">
                <a:latin typeface="Arial" panose="020B0604020202020204" pitchFamily="34" charset="0"/>
              </a:rPr>
              <a:t> 12 months? Do we change in the proportion of intense expressions as we age?</a:t>
            </a:r>
          </a:p>
          <a:p>
            <a:pPr marL="228600" indent="-228600" eaLnBrk="1" hangingPunct="1"/>
            <a:endParaRPr lang="en-US" altLang="en-US" smtClean="0">
              <a:latin typeface="Arial" panose="020B0604020202020204" pitchFamily="34" charset="0"/>
            </a:endParaRPr>
          </a:p>
          <a:p>
            <a:pPr marL="228600" indent="-228600" eaLnBrk="1" hangingPunct="1"/>
            <a:r>
              <a:rPr lang="en-US" altLang="en-US" smtClean="0">
                <a:latin typeface="Arial" panose="020B0604020202020204" pitchFamily="34" charset="0"/>
              </a:rPr>
              <a:t>3. Other possible social functions? Communication beyond internal state – for a smile: trustworthiness, appeasement, friendliness?</a:t>
            </a:r>
          </a:p>
          <a:p>
            <a:pPr marL="228600" indent="-228600" eaLnBrk="1" hangingPunct="1"/>
            <a:r>
              <a:rPr lang="en-US" altLang="en-US" smtClean="0">
                <a:latin typeface="Arial" panose="020B0604020202020204" pitchFamily="34" charset="0"/>
              </a:rPr>
              <a:t>What about Duchenne distress? Are we more likely to help or offer comfort?</a:t>
            </a: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3FAD0A5-013C-4754-BAF6-E80C3125CBCF}" type="slidenum">
              <a:rPr lang="en-US" altLang="en-US" sz="1200">
                <a:solidFill>
                  <a:srgbClr val="000000"/>
                </a:solidFill>
              </a:rPr>
              <a:pPr eaLnBrk="1" hangingPunct="1"/>
              <a:t>51</a:t>
            </a:fld>
            <a:endParaRPr lang="en-US" altLang="en-US" sz="1200">
              <a:solidFill>
                <a:srgbClr val="000000"/>
              </a:solidFill>
            </a:endParaRPr>
          </a:p>
        </p:txBody>
      </p:sp>
    </p:spTree>
    <p:extLst>
      <p:ext uri="{BB962C8B-B14F-4D97-AF65-F5344CB8AC3E}">
        <p14:creationId xmlns:p14="http://schemas.microsoft.com/office/powerpoint/2010/main" val="890915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7FC37FEF-AE23-4C39-9720-D3E8C03CBA06}" type="slidenum">
              <a:rPr lang="en-US" altLang="en-US" sz="1200" smtClean="0"/>
              <a:pPr/>
              <a:t>5</a:t>
            </a:fld>
            <a:endParaRPr lang="en-US" altLang="en-US" sz="1200"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4768309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endParaRPr lang="en-US" altLang="en-US" sz="1000" dirty="0" smtClean="0">
              <a:latin typeface="Arial" panose="020B0604020202020204" pitchFamily="34" charset="0"/>
            </a:endParaRPr>
          </a:p>
          <a:p>
            <a:pPr marL="228600" indent="-228600" eaLnBrk="1" hangingPunct="1"/>
            <a:r>
              <a:rPr lang="en-US" altLang="en-US" sz="1000" dirty="0" smtClean="0">
                <a:latin typeface="Arial" panose="020B0604020202020204" pitchFamily="34" charset="0"/>
              </a:rPr>
              <a:t>2. Communication beyond internal state – for a smile: trustworthiness, appeasement, friendliness?</a:t>
            </a:r>
          </a:p>
          <a:p>
            <a:pPr marL="228600" indent="-228600" eaLnBrk="1" hangingPunct="1"/>
            <a:r>
              <a:rPr lang="en-US" altLang="en-US" sz="1000" dirty="0" smtClean="0">
                <a:latin typeface="Arial" panose="020B0604020202020204" pitchFamily="34" charset="0"/>
              </a:rPr>
              <a:t>What about </a:t>
            </a:r>
            <a:r>
              <a:rPr lang="en-US" altLang="en-US" sz="1000" dirty="0" err="1" smtClean="0">
                <a:latin typeface="Arial" panose="020B0604020202020204" pitchFamily="34" charset="0"/>
              </a:rPr>
              <a:t>Duchenne</a:t>
            </a:r>
            <a:r>
              <a:rPr lang="en-US" altLang="en-US" sz="1000" dirty="0" smtClean="0">
                <a:latin typeface="Arial" panose="020B0604020202020204" pitchFamily="34" charset="0"/>
              </a:rPr>
              <a:t> distress? Are we more likely to help or offer comfort?</a:t>
            </a:r>
          </a:p>
          <a:p>
            <a:pPr marL="228600" indent="-228600" eaLnBrk="1" hangingPunct="1"/>
            <a:endParaRPr lang="en-US" altLang="en-US" sz="1000" dirty="0" smtClean="0">
              <a:latin typeface="Arial" panose="020B0604020202020204" pitchFamily="34" charset="0"/>
            </a:endParaRPr>
          </a:p>
          <a:p>
            <a:r>
              <a:rPr lang="en-US" altLang="en-US" sz="1000" dirty="0" smtClean="0">
                <a:latin typeface="Arial" panose="020B0604020202020204" pitchFamily="34" charset="0"/>
              </a:rPr>
              <a:t>3. From an evolutionary perspective, eye constriction provides a parsimonious means for indexing the intensity of both positive and negative emotions. However, an evolutionary focus on the function of facial movements for the organism in its environment suggests that eye constriction will not have an identical role in all (adult) expressions of negative emotion [22]. </a:t>
            </a:r>
          </a:p>
          <a:p>
            <a:endParaRPr lang="en-US" altLang="en-US" sz="1000" dirty="0" smtClean="0">
              <a:latin typeface="Arial" panose="020B0604020202020204" pitchFamily="34" charset="0"/>
            </a:endParaRPr>
          </a:p>
          <a:p>
            <a:pPr>
              <a:buFontTx/>
              <a:buChar char="•"/>
            </a:pPr>
            <a:r>
              <a:rPr lang="en-US" altLang="en-US" sz="1000" dirty="0" smtClean="0">
                <a:latin typeface="Arial" panose="020B0604020202020204" pitchFamily="34" charset="0"/>
              </a:rPr>
              <a:t>Facial expressions of </a:t>
            </a:r>
            <a:r>
              <a:rPr lang="en-US" altLang="en-US" sz="1000" b="1" dirty="0" smtClean="0">
                <a:latin typeface="Arial" panose="020B0604020202020204" pitchFamily="34" charset="0"/>
              </a:rPr>
              <a:t>fear, </a:t>
            </a:r>
            <a:r>
              <a:rPr lang="en-US" altLang="en-US" sz="1000" dirty="0" smtClean="0">
                <a:latin typeface="Arial" panose="020B0604020202020204" pitchFamily="34" charset="0"/>
              </a:rPr>
              <a:t>for example, may serve to enhance sensory input, widening the visual field to facilitate quick defensive reactions [40]. </a:t>
            </a:r>
          </a:p>
          <a:p>
            <a:pPr>
              <a:buFontTx/>
              <a:buChar char="•"/>
            </a:pPr>
            <a:r>
              <a:rPr lang="en-US" altLang="en-US" sz="1000" b="1" dirty="0" smtClean="0">
                <a:latin typeface="Arial" panose="020B0604020202020204" pitchFamily="34" charset="0"/>
              </a:rPr>
              <a:t>Anger </a:t>
            </a:r>
            <a:r>
              <a:rPr lang="en-US" altLang="en-US" sz="1000" dirty="0" smtClean="0">
                <a:latin typeface="Arial" panose="020B0604020202020204" pitchFamily="34" charset="0"/>
              </a:rPr>
              <a:t>configurations in adults also involve eye opening (AU5) [15], which is likely to facilitate and communicate potential aggression to the target [35,41]. This suggests that the intensity of fear and anger might be indexed by eye opening rather than eye constriction. </a:t>
            </a:r>
          </a:p>
          <a:p>
            <a:pPr>
              <a:buFontTx/>
              <a:buChar char="•"/>
            </a:pPr>
            <a:r>
              <a:rPr lang="en-US" altLang="en-US" sz="1000" b="1" dirty="0" smtClean="0">
                <a:latin typeface="Arial" panose="020B0604020202020204" pitchFamily="34" charset="0"/>
              </a:rPr>
              <a:t>Disgust, </a:t>
            </a:r>
            <a:r>
              <a:rPr lang="en-US" altLang="en-US" sz="1000" dirty="0" smtClean="0">
                <a:latin typeface="Arial" panose="020B0604020202020204" pitchFamily="34" charset="0"/>
              </a:rPr>
              <a:t>by contrast, is characterized by rejecting sensory input through eye and nostril constriction [40]. Eye constriction might index the intensity of disgust, and of sadness, which may also involve a narrowing of the visual field in adults, but this remains a topic for future research. </a:t>
            </a:r>
          </a:p>
          <a:p>
            <a:pPr marL="228600" indent="-228600" eaLnBrk="1" hangingPunct="1"/>
            <a:endParaRPr lang="en-US" altLang="en-US" sz="1000" dirty="0" smtClean="0">
              <a:latin typeface="Arial" panose="020B0604020202020204" pitchFamily="34" charset="0"/>
            </a:endParaRPr>
          </a:p>
          <a:p>
            <a:endParaRPr lang="en-US" sz="1000"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52</a:t>
            </a:fld>
            <a:endParaRPr lang="en-US"/>
          </a:p>
        </p:txBody>
      </p:sp>
    </p:spTree>
    <p:extLst>
      <p:ext uri="{BB962C8B-B14F-4D97-AF65-F5344CB8AC3E}">
        <p14:creationId xmlns:p14="http://schemas.microsoft.com/office/powerpoint/2010/main" val="19032139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86CEAA4-AF9C-417A-A03A-305C0E258011}" type="slidenum">
              <a:rPr lang="en-US" altLang="en-US"/>
              <a:pPr>
                <a:spcBef>
                  <a:spcPct val="0"/>
                </a:spcBef>
              </a:pPr>
              <a:t>53</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9895995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030CB6-9F44-4DAB-BCB9-0F862E70897B}" type="slidenum">
              <a:rPr lang="en-US" altLang="en-US"/>
              <a:pPr>
                <a:spcBef>
                  <a:spcPct val="0"/>
                </a:spcBef>
              </a:pPr>
              <a:t>54</a:t>
            </a:fld>
            <a:endParaRPr lang="en-US" alt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5990869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1EF748-CBC1-4DBC-B515-23C6CBB9356E}" type="slidenum">
              <a:rPr lang="en-US" altLang="en-US"/>
              <a:pPr>
                <a:spcBef>
                  <a:spcPct val="0"/>
                </a:spcBef>
              </a:pPr>
              <a:t>55</a:t>
            </a:fld>
            <a:endParaRPr lang="en-US" alt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8174432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5D050EC-BF28-4275-A3B5-E09373435E98}" type="slidenum">
              <a:rPr lang="en-US" altLang="en-US"/>
              <a:pPr>
                <a:spcBef>
                  <a:spcPct val="0"/>
                </a:spcBef>
              </a:pPr>
              <a:t>56</a:t>
            </a:fld>
            <a:endParaRPr lang="en-US" alt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5420881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B3E227-FA0E-4DA1-9EA8-496F2E59453C}" type="slidenum">
              <a:rPr lang="en-US" altLang="en-US"/>
              <a:pPr>
                <a:spcBef>
                  <a:spcPct val="0"/>
                </a:spcBef>
              </a:pPr>
              <a:t>57</a:t>
            </a:fld>
            <a:endParaRPr lang="en-US" alt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3101039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FA5C4B1-C0D4-40DD-B914-4E856FB0FA67}" type="slidenum">
              <a:rPr lang="en-US" altLang="en-US"/>
              <a:pPr>
                <a:spcBef>
                  <a:spcPct val="0"/>
                </a:spcBef>
              </a:pPr>
              <a:t>58</a:t>
            </a:fld>
            <a:endParaRPr lang="en-US" alt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80</a:t>
            </a:r>
            <a:r>
              <a:rPr lang="en-US" altLang="en-US" baseline="30000" smtClean="0">
                <a:latin typeface="Arial" panose="020B0604020202020204" pitchFamily="34" charset="0"/>
              </a:rPr>
              <a:t>th</a:t>
            </a:r>
            <a:r>
              <a:rPr lang="en-US" altLang="en-US" smtClean="0">
                <a:latin typeface="Arial" panose="020B0604020202020204" pitchFamily="34" charset="0"/>
              </a:rPr>
              <a:t>%ile. Higher % of their own expressions</a:t>
            </a:r>
          </a:p>
        </p:txBody>
      </p:sp>
    </p:spTree>
    <p:extLst>
      <p:ext uri="{BB962C8B-B14F-4D97-AF65-F5344CB8AC3E}">
        <p14:creationId xmlns:p14="http://schemas.microsoft.com/office/powerpoint/2010/main" val="13472846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1C0515B-E2D0-4163-A37A-AA55B6876B8B}" type="slidenum">
              <a:rPr lang="en-US" altLang="en-US"/>
              <a:pPr>
                <a:spcBef>
                  <a:spcPct val="0"/>
                </a:spcBef>
              </a:pPr>
              <a:t>59</a:t>
            </a:fld>
            <a:endParaRPr lang="en-US" alt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0154268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12D033E7-CB0E-42E1-88C0-3E463A945D40}" type="slidenum">
              <a:rPr lang="en-US" altLang="en-US" sz="1200" smtClean="0"/>
              <a:pPr/>
              <a:t>61</a:t>
            </a:fld>
            <a:endParaRPr lang="en-US" altLang="en-US" sz="1200"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260118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CDF2E4CA-554F-4EC0-A00E-1B5209122A30}" type="slidenum">
              <a:rPr lang="en-US" altLang="en-US" sz="1200" smtClean="0"/>
              <a:pPr/>
              <a:t>6</a:t>
            </a:fld>
            <a:endParaRPr lang="en-US" altLang="en-US" sz="1200"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272016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F2212CBF-EF32-4011-A721-2FD15369EEA5}" type="slidenum">
              <a:rPr lang="en-US" altLang="en-US" sz="1200">
                <a:solidFill>
                  <a:prstClr val="black"/>
                </a:solidFill>
              </a:rPr>
              <a:pPr/>
              <a:t>7</a:t>
            </a:fld>
            <a:endParaRPr lang="en-US" altLang="en-US" sz="1200">
              <a:solidFill>
                <a:prstClr val="black"/>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743094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FAC40EBB-D525-4F0E-A3E2-66D632607C45}" type="slidenum">
              <a:rPr lang="en-US" altLang="en-US" sz="1200">
                <a:solidFill>
                  <a:prstClr val="black"/>
                </a:solidFill>
              </a:rPr>
              <a:pPr/>
              <a:t>8</a:t>
            </a:fld>
            <a:endParaRPr lang="en-US" altLang="en-US" sz="1200">
              <a:solidFill>
                <a:prstClr val="black"/>
              </a:solidFill>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104290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A50A9897-F61E-4C5B-9A4A-4CE460D4B8B7}" type="slidenum">
              <a:rPr lang="en-US" altLang="en-US" sz="1200">
                <a:solidFill>
                  <a:prstClr val="black"/>
                </a:solidFill>
              </a:rPr>
              <a:pPr/>
              <a:t>9</a:t>
            </a:fld>
            <a:endParaRPr lang="en-US" altLang="en-US" sz="1200">
              <a:solidFill>
                <a:prstClr val="black"/>
              </a:solidFill>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461156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50838"/>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98500" y="1665288"/>
            <a:ext cx="7772400" cy="4114800"/>
          </a:xfrm>
        </p:spPr>
        <p:txBody>
          <a:bodyPr/>
          <a:lstStyle/>
          <a:p>
            <a:pPr lvl="0"/>
            <a:endParaRPr lang="en-US" noProof="0" smtClean="0"/>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r>
              <a:rPr lang="en-US"/>
              <a:t>Messinger</a:t>
            </a:r>
          </a:p>
        </p:txBody>
      </p:sp>
      <p:sp>
        <p:nvSpPr>
          <p:cNvPr id="6" name="Rectangle 12"/>
          <p:cNvSpPr>
            <a:spLocks noGrp="1" noChangeArrowheads="1"/>
          </p:cNvSpPr>
          <p:nvPr>
            <p:ph type="sldNum" sz="quarter" idx="12"/>
          </p:nvPr>
        </p:nvSpPr>
        <p:spPr>
          <a:ln/>
        </p:spPr>
        <p:txBody>
          <a:bodyPr/>
          <a:lstStyle>
            <a:lvl1pPr>
              <a:defRPr/>
            </a:lvl1pPr>
          </a:lstStyle>
          <a:p>
            <a:pPr>
              <a:defRPr/>
            </a:pPr>
            <a:fld id="{792451A1-274C-495B-B81B-1199D06A9FEA}" type="slidenum">
              <a:rPr lang="en-US" altLang="en-US"/>
              <a:pPr>
                <a:defRPr/>
              </a:pPr>
              <a:t>‹#›</a:t>
            </a:fld>
            <a:endParaRPr lang="en-US" altLang="en-US"/>
          </a:p>
        </p:txBody>
      </p:sp>
    </p:spTree>
    <p:extLst>
      <p:ext uri="{BB962C8B-B14F-4D97-AF65-F5344CB8AC3E}">
        <p14:creationId xmlns:p14="http://schemas.microsoft.com/office/powerpoint/2010/main" val="3552535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50838"/>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98500" y="1665288"/>
            <a:ext cx="7772400" cy="4114800"/>
          </a:xfrm>
        </p:spPr>
        <p:txBody>
          <a:bodyPr/>
          <a:lstStyle/>
          <a:p>
            <a:pPr lvl="0"/>
            <a:endParaRPr lang="en-US" noProof="0" smtClean="0"/>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r>
              <a:rPr lang="en-US"/>
              <a:t>Messinger</a:t>
            </a:r>
          </a:p>
        </p:txBody>
      </p:sp>
      <p:sp>
        <p:nvSpPr>
          <p:cNvPr id="6" name="Rectangle 12"/>
          <p:cNvSpPr>
            <a:spLocks noGrp="1" noChangeArrowheads="1"/>
          </p:cNvSpPr>
          <p:nvPr>
            <p:ph type="sldNum" sz="quarter" idx="12"/>
          </p:nvPr>
        </p:nvSpPr>
        <p:spPr>
          <a:ln/>
        </p:spPr>
        <p:txBody>
          <a:bodyPr/>
          <a:lstStyle>
            <a:lvl1pPr>
              <a:defRPr/>
            </a:lvl1pPr>
          </a:lstStyle>
          <a:p>
            <a:pPr>
              <a:defRPr/>
            </a:pPr>
            <a:fld id="{7F1DEB95-53E1-45E7-8839-09DC0438671F}" type="slidenum">
              <a:rPr lang="en-US" altLang="en-US"/>
              <a:pPr>
                <a:defRPr/>
              </a:pPr>
              <a:t>‹#›</a:t>
            </a:fld>
            <a:endParaRPr lang="en-US" altLang="en-US"/>
          </a:p>
        </p:txBody>
      </p:sp>
    </p:spTree>
    <p:extLst>
      <p:ext uri="{BB962C8B-B14F-4D97-AF65-F5344CB8AC3E}">
        <p14:creationId xmlns:p14="http://schemas.microsoft.com/office/powerpoint/2010/main" val="936327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A8BF006-A872-4FBD-BC7A-CF0DF1F168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www.youtube.com/watch?v=szLjXta0Szw" TargetMode="External"/><Relationship Id="rId3" Type="http://schemas.openxmlformats.org/officeDocument/2006/relationships/hyperlink" Target="http://www.youtube.com/watch?v=akPVtObBUOk&amp;feature=related" TargetMode="External"/><Relationship Id="rId7" Type="http://schemas.openxmlformats.org/officeDocument/2006/relationships/hyperlink" Target="http://www.youtube.com/watch?feature=fvwp&amp;NR=1&amp;v=H-1me_wsuyk"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youtube.com/watch?v=fASp42ZvjIM&amp;feature=fvwrel" TargetMode="External"/><Relationship Id="rId11" Type="http://schemas.openxmlformats.org/officeDocument/2006/relationships/hyperlink" Target="http://www.youtube.com/watch?v=NS8rZb79-As&amp;feature=related" TargetMode="External"/><Relationship Id="rId5" Type="http://schemas.openxmlformats.org/officeDocument/2006/relationships/hyperlink" Target="http://www.youtube.com/watch?NR=1&amp;feature=fvwp&amp;v=QiBrPkGoqFM" TargetMode="External"/><Relationship Id="rId10" Type="http://schemas.openxmlformats.org/officeDocument/2006/relationships/hyperlink" Target="http://www.slideserve.com/marilu/emotions" TargetMode="External"/><Relationship Id="rId4" Type="http://schemas.openxmlformats.org/officeDocument/2006/relationships/hyperlink" Target="https://www.youtube.com/watch?v=l7oD9WX-1CU" TargetMode="External"/><Relationship Id="rId9" Type="http://schemas.openxmlformats.org/officeDocument/2006/relationships/hyperlink" Target="http://www.youtube.com/watch?v=dAzLsnYvdYo&amp;feature=related"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ZGd5NqP6qd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www.youtube.com/watch?v=q9kNCBGEyfk" TargetMode="External"/><Relationship Id="rId5" Type="http://schemas.openxmlformats.org/officeDocument/2006/relationships/hyperlink" Target="http://www.youtube.com/watch?v=cypeLuCIrU0" TargetMode="External"/><Relationship Id="rId4" Type="http://schemas.openxmlformats.org/officeDocument/2006/relationships/hyperlink" Target="http://www.youtube.com/watch?v=LC5qPvTQUd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8DaKcKqVheE&amp;NR=1"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youtube.com/watch?v=q5HXl_zJ5po" TargetMode="External"/><Relationship Id="rId5" Type="http://schemas.openxmlformats.org/officeDocument/2006/relationships/hyperlink" Target="http://www.youtube.com/watch?v=f4AyfrM8Q2o" TargetMode="External"/><Relationship Id="rId4" Type="http://schemas.openxmlformats.org/officeDocument/2006/relationships/hyperlink" Target="http://www.youtube.com/watch?v=cOvtNPljtv0&amp;feature=relat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4.jpeg"/><Relationship Id="rId3" Type="http://schemas.openxmlformats.org/officeDocument/2006/relationships/notesSlide" Target="../notesSlides/notesSlide26.xml"/><Relationship Id="rId7" Type="http://schemas.openxmlformats.org/officeDocument/2006/relationships/image" Target="../media/image20.png"/><Relationship Id="rId12"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9.jpeg"/><Relationship Id="rId11" Type="http://schemas.openxmlformats.org/officeDocument/2006/relationships/oleObject" Target="../embeddings/oleObject2.bin"/><Relationship Id="rId5" Type="http://schemas.openxmlformats.org/officeDocument/2006/relationships/image" Target="../media/image16.png"/><Relationship Id="rId15" Type="http://schemas.openxmlformats.org/officeDocument/2006/relationships/image" Target="../media/image18.wmf"/><Relationship Id="rId10" Type="http://schemas.openxmlformats.org/officeDocument/2006/relationships/image" Target="../media/image23.jpeg"/><Relationship Id="rId4" Type="http://schemas.openxmlformats.org/officeDocument/2006/relationships/oleObject" Target="../embeddings/oleObject1.bin"/><Relationship Id="rId9" Type="http://schemas.openxmlformats.org/officeDocument/2006/relationships/image" Target="../media/image22.jpeg"/><Relationship Id="rId14"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5.png"/><Relationship Id="rId2" Type="http://schemas.openxmlformats.org/officeDocument/2006/relationships/video" Target="file:///C:\Users\DMessinger.DMESS_LENDER-LT\Documents\current_talks\b86_FF_AU12+6_ma.halfspeed.cine.avi" TargetMode="External"/><Relationship Id="rId1" Type="http://schemas.openxmlformats.org/officeDocument/2006/relationships/video" Target="file:///C:\Users\DMessinger.DMESS_LENDER-LT\Documents\current_talks\infant2.grossprocess.mp2" TargetMode="Externa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s://www.youtube.com/watch?v=zrefRU5Ge68#https://www.youtube.com/watch?v=zrefRU5Ge68" TargetMode="External"/><Relationship Id="rId4" Type="http://schemas.openxmlformats.org/officeDocument/2006/relationships/hyperlink" Target="https://www.youtube.com/watch?v=TPFtxMH5TCg#https://www.youtube.com/watch?v=TPFtxMH5TC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wmf"/></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65.emf"/><Relationship Id="rId4" Type="http://schemas.openxmlformats.org/officeDocument/2006/relationships/oleObject" Target="../embeddings/oleObject4.bin"/></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www.youtube.com/watch?v=WOlpdd7y8MI"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1981200"/>
            <a:ext cx="8001000" cy="609600"/>
          </a:xfrm>
        </p:spPr>
        <p:txBody>
          <a:bodyPr>
            <a:noAutofit/>
          </a:bodyPr>
          <a:lstStyle/>
          <a:p>
            <a:pPr algn="ctr"/>
            <a:r>
              <a:rPr lang="en-US" sz="6000" dirty="0" smtClean="0"/>
              <a:t>Emotion</a:t>
            </a:r>
            <a:endParaRPr lang="en-US" sz="6000" dirty="0"/>
          </a:p>
        </p:txBody>
      </p:sp>
      <p:sp>
        <p:nvSpPr>
          <p:cNvPr id="2051" name="Rectangle 3"/>
          <p:cNvSpPr>
            <a:spLocks noGrp="1" noChangeArrowheads="1"/>
          </p:cNvSpPr>
          <p:nvPr>
            <p:ph type="subTitle" idx="1"/>
          </p:nvPr>
        </p:nvSpPr>
        <p:spPr>
          <a:xfrm>
            <a:off x="1600200" y="4648200"/>
            <a:ext cx="6400800" cy="1752600"/>
          </a:xfrm>
        </p:spPr>
        <p:txBody>
          <a:bodyPr>
            <a:normAutofit/>
          </a:bodyPr>
          <a:lstStyle/>
          <a:p>
            <a:pPr algn="ctr">
              <a:lnSpc>
                <a:spcPct val="90000"/>
              </a:lnSpc>
            </a:pPr>
            <a:r>
              <a:rPr lang="en-US" sz="2400" dirty="0" smtClean="0"/>
              <a:t>Daniel Messinger</a:t>
            </a:r>
            <a:r>
              <a:rPr lang="en-US" sz="2400" smtClean="0"/>
              <a:t>, Ph.D.</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t>Facial affect programs?	</a:t>
            </a:r>
          </a:p>
        </p:txBody>
      </p:sp>
      <p:sp>
        <p:nvSpPr>
          <p:cNvPr id="37891" name="Content Placeholder 4"/>
          <p:cNvSpPr>
            <a:spLocks noGrp="1"/>
          </p:cNvSpPr>
          <p:nvPr>
            <p:ph idx="1"/>
          </p:nvPr>
        </p:nvSpPr>
        <p:spPr/>
        <p:txBody>
          <a:bodyPr/>
          <a:lstStyle/>
          <a:p>
            <a:r>
              <a:rPr lang="en-US" altLang="en-US" smtClean="0"/>
              <a:t>Current evidence:</a:t>
            </a:r>
          </a:p>
          <a:p>
            <a:pPr lvl="1"/>
            <a:r>
              <a:rPr lang="en-US" altLang="en-US" smtClean="0"/>
              <a:t>Relevant linked brain systems</a:t>
            </a:r>
          </a:p>
          <a:p>
            <a:pPr lvl="1"/>
            <a:r>
              <a:rPr lang="en-US" altLang="en-US" smtClean="0"/>
              <a:t>But not distinct affect programs</a:t>
            </a:r>
          </a:p>
          <a:p>
            <a:pPr lvl="1"/>
            <a:r>
              <a:rPr lang="en-US" altLang="en-US" smtClean="0"/>
              <a:t>Fear may be exception	</a:t>
            </a:r>
          </a:p>
          <a:p>
            <a:pPr lvl="1"/>
            <a:r>
              <a:rPr lang="en-US" altLang="en-US" smtClean="0"/>
              <a:t>Panskepp and current animal work</a:t>
            </a:r>
          </a:p>
        </p:txBody>
      </p:sp>
      <p:sp>
        <p:nvSpPr>
          <p:cNvPr id="37892"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smtClean="0">
                <a:solidFill>
                  <a:srgbClr val="000000"/>
                </a:solidFill>
              </a:rPr>
              <a:t>dmessinger@miami.edu</a:t>
            </a:r>
          </a:p>
        </p:txBody>
      </p:sp>
      <p:sp>
        <p:nvSpPr>
          <p:cNvPr id="3789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A072C122-46C2-4121-BBE1-83C661CBDE66}" type="slidenum">
              <a:rPr lang="en-US" altLang="en-US" sz="1400" smtClean="0">
                <a:solidFill>
                  <a:srgbClr val="000000"/>
                </a:solidFill>
              </a:rPr>
              <a:pPr/>
              <a:t>10</a:t>
            </a:fld>
            <a:endParaRPr lang="en-US" altLang="en-US" sz="1400" smtClean="0">
              <a:solidFill>
                <a:srgbClr val="000000"/>
              </a:solidFill>
            </a:endParaRPr>
          </a:p>
        </p:txBody>
      </p:sp>
    </p:spTree>
    <p:extLst>
      <p:ext uri="{BB962C8B-B14F-4D97-AF65-F5344CB8AC3E}">
        <p14:creationId xmlns:p14="http://schemas.microsoft.com/office/powerpoint/2010/main" val="17168283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smtClean="0"/>
              <a:t>dmessinger@miami.edu</a:t>
            </a:r>
          </a:p>
        </p:txBody>
      </p:sp>
      <p:sp>
        <p:nvSpPr>
          <p:cNvPr id="1536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B80C524D-848D-4245-BEA7-7406EE4BD496}" type="slidenum">
              <a:rPr lang="en-US" altLang="en-US" sz="1400" smtClean="0"/>
              <a:pPr>
                <a:spcBef>
                  <a:spcPct val="0"/>
                </a:spcBef>
                <a:buClrTx/>
                <a:buSzTx/>
                <a:buFontTx/>
                <a:buNone/>
              </a:pPr>
              <a:t>11</a:t>
            </a:fld>
            <a:endParaRPr lang="en-US" altLang="en-US" sz="1400" smtClean="0"/>
          </a:p>
        </p:txBody>
      </p:sp>
      <p:sp>
        <p:nvSpPr>
          <p:cNvPr id="15364" name="Rectangle 1026"/>
          <p:cNvSpPr>
            <a:spLocks noGrp="1" noChangeArrowheads="1"/>
          </p:cNvSpPr>
          <p:nvPr>
            <p:ph type="title"/>
          </p:nvPr>
        </p:nvSpPr>
        <p:spPr/>
        <p:txBody>
          <a:bodyPr/>
          <a:lstStyle/>
          <a:p>
            <a:r>
              <a:rPr lang="en-US" altLang="en-US" smtClean="0"/>
              <a:t>What emotions do you see here?</a:t>
            </a:r>
          </a:p>
        </p:txBody>
      </p:sp>
      <p:pic>
        <p:nvPicPr>
          <p:cNvPr id="15365" name="Picture 1027"/>
          <p:cNvPicPr>
            <a:picLocks noChangeAspect="1" noChangeArrowheads="1"/>
          </p:cNvPicPr>
          <p:nvPr/>
        </p:nvPicPr>
        <p:blipFill>
          <a:blip r:embed="rId3">
            <a:extLst>
              <a:ext uri="{28A0092B-C50C-407E-A947-70E740481C1C}">
                <a14:useLocalDpi xmlns:a14="http://schemas.microsoft.com/office/drawing/2010/main" val="0"/>
              </a:ext>
            </a:extLst>
          </a:blip>
          <a:srcRect l="5859" t="24393" r="5859" b="32524"/>
          <a:stretch>
            <a:fillRect/>
          </a:stretch>
        </p:blipFill>
        <p:spPr bwMode="auto">
          <a:xfrm>
            <a:off x="304800" y="2343150"/>
            <a:ext cx="8610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1028"/>
          <p:cNvSpPr>
            <a:spLocks noChangeArrowheads="1"/>
          </p:cNvSpPr>
          <p:nvPr/>
        </p:nvSpPr>
        <p:spPr bwMode="auto">
          <a:xfrm>
            <a:off x="6172200" y="5486400"/>
            <a:ext cx="13954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4400">
                <a:solidFill>
                  <a:schemeClr val="tx2"/>
                </a:solidFill>
              </a:rPr>
              <a:t>Cohn</a:t>
            </a:r>
          </a:p>
        </p:txBody>
      </p:sp>
    </p:spTree>
    <p:extLst>
      <p:ext uri="{BB962C8B-B14F-4D97-AF65-F5344CB8AC3E}">
        <p14:creationId xmlns:p14="http://schemas.microsoft.com/office/powerpoint/2010/main" val="10829307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2"/>
          <p:cNvSpPr>
            <a:spLocks noGrp="1" noChangeArrowheads="1"/>
          </p:cNvSpPr>
          <p:nvPr>
            <p:ph type="title"/>
          </p:nvPr>
        </p:nvSpPr>
        <p:spPr/>
        <p:txBody>
          <a:bodyPr>
            <a:normAutofit fontScale="90000"/>
          </a:bodyPr>
          <a:lstStyle/>
          <a:p>
            <a:r>
              <a:rPr lang="en-US" altLang="en-US" smtClean="0"/>
              <a:t>Negative emotional expressions are not situationally specific</a:t>
            </a:r>
          </a:p>
        </p:txBody>
      </p:sp>
      <p:sp>
        <p:nvSpPr>
          <p:cNvPr id="56325" name="Rectangle 3"/>
          <p:cNvSpPr>
            <a:spLocks noGrp="1" noChangeArrowheads="1"/>
          </p:cNvSpPr>
          <p:nvPr>
            <p:ph idx="1"/>
          </p:nvPr>
        </p:nvSpPr>
        <p:spPr/>
        <p:txBody>
          <a:bodyPr/>
          <a:lstStyle/>
          <a:p>
            <a:r>
              <a:rPr lang="en-US" altLang="en-US" smtClean="0"/>
              <a:t>Through 2 months, Justine</a:t>
            </a:r>
          </a:p>
          <a:p>
            <a:pPr lvl="1"/>
            <a:r>
              <a:rPr lang="en-US" altLang="en-US" smtClean="0"/>
              <a:t>shows distress to bathing, being moved, &amp; pacifier removal (inoculation and hunger)</a:t>
            </a:r>
          </a:p>
          <a:p>
            <a:r>
              <a:rPr lang="en-US" altLang="en-US" smtClean="0"/>
              <a:t>After 2 months, anger and, to a much lesser degree, sadness are most common reaction to all negative elicitors</a:t>
            </a:r>
          </a:p>
          <a:p>
            <a:pPr lvl="1"/>
            <a:r>
              <a:rPr lang="en-US" altLang="en-US" i="1" smtClean="0"/>
              <a:t>infants cry, no</a:t>
            </a:r>
            <a:r>
              <a:rPr lang="en-US" altLang="en-US" smtClean="0"/>
              <a:t>t a specific reaction</a:t>
            </a:r>
          </a:p>
          <a:p>
            <a:pPr lvl="4" algn="r"/>
            <a:r>
              <a:rPr lang="en-US" altLang="en-US" smtClean="0"/>
              <a:t>Camras, 1992</a:t>
            </a:r>
          </a:p>
        </p:txBody>
      </p:sp>
      <p:sp>
        <p:nvSpPr>
          <p:cNvPr id="563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smtClean="0">
                <a:solidFill>
                  <a:srgbClr val="000000"/>
                </a:solidFill>
              </a:rPr>
              <a:t>dmessinger@miami.edu</a:t>
            </a:r>
          </a:p>
        </p:txBody>
      </p:sp>
      <p:sp>
        <p:nvSpPr>
          <p:cNvPr id="5632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045AB07C-50FE-4309-8E5F-810E84E78A49}" type="slidenum">
              <a:rPr lang="en-US" altLang="en-US" sz="1400" smtClean="0">
                <a:solidFill>
                  <a:srgbClr val="000000"/>
                </a:solidFill>
              </a:rPr>
              <a:pPr/>
              <a:t>12</a:t>
            </a:fld>
            <a:endParaRPr lang="en-US" altLang="en-US" sz="1400" smtClean="0">
              <a:solidFill>
                <a:srgbClr val="000000"/>
              </a:solidFill>
            </a:endParaRPr>
          </a:p>
        </p:txBody>
      </p:sp>
    </p:spTree>
    <p:extLst>
      <p:ext uri="{BB962C8B-B14F-4D97-AF65-F5344CB8AC3E}">
        <p14:creationId xmlns:p14="http://schemas.microsoft.com/office/powerpoint/2010/main" val="5782055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
          <p:cNvSpPr>
            <a:spLocks noGrp="1" noChangeArrowheads="1"/>
          </p:cNvSpPr>
          <p:nvPr>
            <p:ph type="title"/>
          </p:nvPr>
        </p:nvSpPr>
        <p:spPr/>
        <p:txBody>
          <a:bodyPr>
            <a:normAutofit fontScale="90000"/>
          </a:bodyPr>
          <a:lstStyle/>
          <a:p>
            <a:r>
              <a:rPr lang="en-US" altLang="en-US" dirty="0" smtClean="0"/>
              <a:t>Infant negative expressions </a:t>
            </a:r>
            <a:br>
              <a:rPr lang="en-US" altLang="en-US" dirty="0" smtClean="0"/>
            </a:br>
            <a:r>
              <a:rPr lang="en-US" altLang="en-US" dirty="0" smtClean="0"/>
              <a:t>rated  as distress</a:t>
            </a:r>
          </a:p>
        </p:txBody>
      </p:sp>
      <p:sp>
        <p:nvSpPr>
          <p:cNvPr id="5427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smtClean="0">
                <a:solidFill>
                  <a:srgbClr val="000000"/>
                </a:solidFill>
              </a:rPr>
              <a:t>dmessinger@miami.edu</a:t>
            </a:r>
          </a:p>
        </p:txBody>
      </p:sp>
      <p:sp>
        <p:nvSpPr>
          <p:cNvPr id="5427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12F98ACB-6809-4CF4-8792-B3DD62C94D8B}" type="slidenum">
              <a:rPr lang="en-US" altLang="en-US" sz="1400" smtClean="0">
                <a:solidFill>
                  <a:srgbClr val="000000"/>
                </a:solidFill>
              </a:rPr>
              <a:pPr/>
              <a:t>13</a:t>
            </a:fld>
            <a:endParaRPr lang="en-US" altLang="en-US" sz="1400" smtClean="0">
              <a:solidFill>
                <a:srgbClr val="000000"/>
              </a:solidFill>
            </a:endParaRPr>
          </a:p>
        </p:txBody>
      </p:sp>
      <p:pic>
        <p:nvPicPr>
          <p:cNvPr id="54277" name="Picture 3"/>
          <p:cNvPicPr>
            <a:picLocks noChangeAspect="1" noChangeArrowheads="1"/>
          </p:cNvPicPr>
          <p:nvPr/>
        </p:nvPicPr>
        <p:blipFill>
          <a:blip r:embed="rId3">
            <a:extLst>
              <a:ext uri="{28A0092B-C50C-407E-A947-70E740481C1C}">
                <a14:useLocalDpi xmlns:a14="http://schemas.microsoft.com/office/drawing/2010/main" val="0"/>
              </a:ext>
            </a:extLst>
          </a:blip>
          <a:srcRect l="3516" t="32524" r="3516" b="16263"/>
          <a:stretch>
            <a:fillRect/>
          </a:stretch>
        </p:blipFill>
        <p:spPr bwMode="auto">
          <a:xfrm>
            <a:off x="944563" y="1676400"/>
            <a:ext cx="72532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4" descr="strong open (10614) on st6 (10430) w (brow 10670)altered 4B 6C 7B 10A 11C 20C 25C 27C (365x40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600200"/>
            <a:ext cx="1354138" cy="145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5" descr="emma mouth (116) on strong6 (1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524000"/>
            <a:ext cx="12954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6" descr="emmaleftcry122_au6a"/>
          <p:cNvPicPr>
            <a:picLocks noChangeAspect="1" noChangeArrowheads="1"/>
          </p:cNvPicPr>
          <p:nvPr/>
        </p:nvPicPr>
        <p:blipFill>
          <a:blip r:embed="rId6">
            <a:extLst>
              <a:ext uri="{28A0092B-C50C-407E-A947-70E740481C1C}">
                <a14:useLocalDpi xmlns:a14="http://schemas.microsoft.com/office/drawing/2010/main" val="0"/>
              </a:ext>
            </a:extLst>
          </a:blip>
          <a:srcRect l="26666" r="13333"/>
          <a:stretch>
            <a:fillRect/>
          </a:stretch>
        </p:blipFill>
        <p:spPr bwMode="auto">
          <a:xfrm>
            <a:off x="2895600" y="1523999"/>
            <a:ext cx="1498600" cy="160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Rectangle 7"/>
          <p:cNvSpPr>
            <a:spLocks noChangeArrowheads="1"/>
          </p:cNvSpPr>
          <p:nvPr/>
        </p:nvSpPr>
        <p:spPr bwMode="auto">
          <a:xfrm>
            <a:off x="533400" y="6019800"/>
            <a:ext cx="32432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mtClean="0">
                <a:solidFill>
                  <a:srgbClr val="000000"/>
                </a:solidFill>
              </a:rPr>
              <a:t>(Oster et al., 1992)</a:t>
            </a:r>
          </a:p>
        </p:txBody>
      </p:sp>
    </p:spTree>
    <p:extLst>
      <p:ext uri="{BB962C8B-B14F-4D97-AF65-F5344CB8AC3E}">
        <p14:creationId xmlns:p14="http://schemas.microsoft.com/office/powerpoint/2010/main" val="17397661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300" name="Rectangle 2"/>
          <p:cNvSpPr>
            <a:spLocks noGrp="1" noChangeArrowheads="1"/>
          </p:cNvSpPr>
          <p:nvPr>
            <p:ph type="title"/>
          </p:nvPr>
        </p:nvSpPr>
        <p:spPr/>
        <p:txBody>
          <a:bodyPr>
            <a:normAutofit fontScale="90000"/>
          </a:bodyPr>
          <a:lstStyle/>
          <a:p>
            <a:r>
              <a:rPr lang="en-US" altLang="en-US" smtClean="0"/>
              <a:t>Situational appropriateness: Production studies</a:t>
            </a:r>
          </a:p>
        </p:txBody>
      </p:sp>
      <p:sp>
        <p:nvSpPr>
          <p:cNvPr id="55301" name="Rectangle 3"/>
          <p:cNvSpPr>
            <a:spLocks noGrp="1" noChangeArrowheads="1"/>
          </p:cNvSpPr>
          <p:nvPr>
            <p:ph idx="1"/>
          </p:nvPr>
        </p:nvSpPr>
        <p:spPr/>
        <p:txBody>
          <a:bodyPr/>
          <a:lstStyle/>
          <a:p>
            <a:pPr algn="ctr">
              <a:buFont typeface="Monotype Sorts" pitchFamily="2" charset="2"/>
              <a:buNone/>
            </a:pPr>
            <a:r>
              <a:rPr lang="en-US" altLang="en-US" smtClean="0"/>
              <a:t>Premise:</a:t>
            </a:r>
          </a:p>
          <a:p>
            <a:r>
              <a:rPr lang="en-US" altLang="en-US" smtClean="0"/>
              <a:t>In response to an appropriate elicitor (situation), hypothesized emotional expression should occur significantly more than other expressions</a:t>
            </a:r>
          </a:p>
        </p:txBody>
      </p:sp>
      <p:sp>
        <p:nvSpPr>
          <p:cNvPr id="5529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smtClean="0">
                <a:solidFill>
                  <a:srgbClr val="000000"/>
                </a:solidFill>
              </a:rPr>
              <a:t>dmessinger@miami.edu</a:t>
            </a:r>
          </a:p>
        </p:txBody>
      </p:sp>
      <p:sp>
        <p:nvSpPr>
          <p:cNvPr id="5529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B49E3548-3964-440D-A55A-8766533D0D22}" type="slidenum">
              <a:rPr lang="en-US" altLang="en-US" sz="1400" smtClean="0">
                <a:solidFill>
                  <a:srgbClr val="000000"/>
                </a:solidFill>
              </a:rPr>
              <a:pPr/>
              <a:t>14</a:t>
            </a:fld>
            <a:endParaRPr lang="en-US" altLang="en-US" sz="1400" smtClean="0">
              <a:solidFill>
                <a:srgbClr val="000000"/>
              </a:solidFill>
            </a:endParaRPr>
          </a:p>
        </p:txBody>
      </p:sp>
    </p:spTree>
    <p:extLst>
      <p:ext uri="{BB962C8B-B14F-4D97-AF65-F5344CB8AC3E}">
        <p14:creationId xmlns:p14="http://schemas.microsoft.com/office/powerpoint/2010/main" val="4232883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4"/>
          <p:cNvSpPr>
            <a:spLocks noGrp="1"/>
          </p:cNvSpPr>
          <p:nvPr>
            <p:ph type="title"/>
          </p:nvPr>
        </p:nvSpPr>
        <p:spPr/>
        <p:txBody>
          <a:bodyPr/>
          <a:lstStyle/>
          <a:p>
            <a:r>
              <a:rPr lang="en-US" altLang="en-US" smtClean="0"/>
              <a:t>Examples</a:t>
            </a:r>
          </a:p>
        </p:txBody>
      </p:sp>
      <p:sp>
        <p:nvSpPr>
          <p:cNvPr id="57347" name="Content Placeholder 5"/>
          <p:cNvSpPr>
            <a:spLocks noGrp="1"/>
          </p:cNvSpPr>
          <p:nvPr>
            <p:ph idx="1"/>
          </p:nvPr>
        </p:nvSpPr>
        <p:spPr/>
        <p:txBody>
          <a:bodyPr>
            <a:normAutofit/>
          </a:bodyPr>
          <a:lstStyle/>
          <a:p>
            <a:r>
              <a:rPr lang="en-US" altLang="en-US" sz="2400" dirty="0" smtClean="0"/>
              <a:t>Sad </a:t>
            </a:r>
            <a:r>
              <a:rPr lang="en-US" altLang="en-US" sz="2400" dirty="0" smtClean="0">
                <a:sym typeface="Wingdings" pitchFamily="2" charset="2"/>
              </a:rPr>
              <a:t> </a:t>
            </a:r>
            <a:r>
              <a:rPr lang="en-US" altLang="en-US" sz="2400" dirty="0" err="1" smtClean="0">
                <a:sym typeface="Wingdings" pitchFamily="2" charset="2"/>
              </a:rPr>
              <a:t>distresssmile</a:t>
            </a:r>
            <a:r>
              <a:rPr lang="en-US" altLang="en-US" sz="2400" dirty="0" smtClean="0">
                <a:sym typeface="Wingdings" pitchFamily="2" charset="2"/>
              </a:rPr>
              <a:t>: </a:t>
            </a:r>
            <a:r>
              <a:rPr lang="en-US" altLang="en-US" sz="1200" dirty="0" smtClean="0">
                <a:hlinkClick r:id="rId3"/>
              </a:rPr>
              <a:t>http://www.youtube.com/watch?v=akPVtObBUOk&amp;feature=related</a:t>
            </a:r>
            <a:endParaRPr lang="en-US" altLang="en-US" sz="1200" dirty="0" smtClean="0"/>
          </a:p>
          <a:p>
            <a:r>
              <a:rPr lang="en-US" altLang="en-US" dirty="0" smtClean="0"/>
              <a:t>Distress: </a:t>
            </a:r>
          </a:p>
          <a:p>
            <a:r>
              <a:rPr lang="en-US" altLang="en-US" sz="1400" dirty="0" err="1" smtClean="0">
                <a:hlinkClick r:id="rId4"/>
              </a:rPr>
              <a:t>Sad</a:t>
            </a:r>
            <a:r>
              <a:rPr lang="en-US" altLang="en-US" sz="1400" dirty="0" err="1" smtClean="0">
                <a:sym typeface="Wingdings" pitchFamily="2" charset="2"/>
                <a:hlinkClick r:id="rId4"/>
              </a:rPr>
              <a:t>disress</a:t>
            </a:r>
            <a:r>
              <a:rPr lang="en-US" altLang="en-US" sz="1400" dirty="0" smtClean="0">
                <a:sym typeface="Wingdings" pitchFamily="2" charset="2"/>
                <a:hlinkClick r:id="rId4"/>
              </a:rPr>
              <a:t>: </a:t>
            </a:r>
            <a:r>
              <a:rPr lang="en-US" altLang="en-US" sz="1400" dirty="0" smtClean="0">
                <a:hlinkClick r:id="rId4"/>
              </a:rPr>
              <a:t>https://www.youtube.com/watch?v=l7oD9WX-1CU</a:t>
            </a:r>
            <a:endParaRPr lang="en-US" altLang="en-US" sz="1400" dirty="0" smtClean="0"/>
          </a:p>
          <a:p>
            <a:r>
              <a:rPr lang="en-US" altLang="en-US" sz="1200" dirty="0" err="1" smtClean="0">
                <a:hlinkClick r:id="rId5"/>
              </a:rPr>
              <a:t>Smiloe</a:t>
            </a:r>
            <a:r>
              <a:rPr lang="en-US" altLang="en-US" sz="1200" dirty="0" err="1" smtClean="0">
                <a:sym typeface="Wingdings" panose="05000000000000000000" pitchFamily="2" charset="2"/>
                <a:hlinkClick r:id="rId5"/>
              </a:rPr>
              <a:t></a:t>
            </a:r>
            <a:r>
              <a:rPr lang="en-US" altLang="en-US" sz="1200" dirty="0" err="1" smtClean="0">
                <a:hlinkClick r:id="rId5"/>
              </a:rPr>
              <a:t>Fear</a:t>
            </a:r>
            <a:r>
              <a:rPr lang="en-US" altLang="en-US" sz="1200" dirty="0" smtClean="0">
                <a:hlinkClick r:id="rId5"/>
              </a:rPr>
              <a:t>/</a:t>
            </a:r>
            <a:r>
              <a:rPr lang="en-US" altLang="en-US" sz="1200" dirty="0" err="1" smtClean="0">
                <a:hlinkClick r:id="rId5"/>
              </a:rPr>
              <a:t>orient</a:t>
            </a:r>
            <a:r>
              <a:rPr lang="en-US" altLang="en-US" sz="1200" dirty="0" err="1" smtClean="0">
                <a:sym typeface="Wingdings" pitchFamily="2" charset="2"/>
                <a:hlinkClick r:id="rId5"/>
              </a:rPr>
              <a:t>distress</a:t>
            </a:r>
            <a:r>
              <a:rPr lang="en-US" altLang="en-US" sz="1200" dirty="0" smtClean="0">
                <a:sym typeface="Wingdings" pitchFamily="2" charset="2"/>
                <a:hlinkClick r:id="rId5"/>
              </a:rPr>
              <a:t>: </a:t>
            </a:r>
            <a:r>
              <a:rPr lang="en-US" altLang="en-US" sz="1200" dirty="0" smtClean="0">
                <a:hlinkClick r:id="rId5"/>
              </a:rPr>
              <a:t>http://www.youtube.com/watch?NR=1&amp;feature=fvwp&amp;v=QiBrPkGoqFM</a:t>
            </a:r>
            <a:endParaRPr lang="en-US" altLang="en-US" sz="1200" dirty="0" smtClean="0"/>
          </a:p>
          <a:p>
            <a:r>
              <a:rPr lang="en-US" altLang="en-US" sz="1200" dirty="0" err="1" smtClean="0">
                <a:hlinkClick r:id="rId6"/>
              </a:rPr>
              <a:t>Fear</a:t>
            </a:r>
            <a:r>
              <a:rPr lang="en-US" altLang="en-US" sz="1200" dirty="0" err="1" smtClean="0">
                <a:sym typeface="Wingdings" pitchFamily="2" charset="2"/>
                <a:hlinkClick r:id="rId6"/>
              </a:rPr>
              <a:t>distress</a:t>
            </a:r>
            <a:r>
              <a:rPr lang="en-US" altLang="en-US" sz="1200" dirty="0" smtClean="0">
                <a:sym typeface="Wingdings" pitchFamily="2" charset="2"/>
                <a:hlinkClick r:id="rId6"/>
              </a:rPr>
              <a:t>: </a:t>
            </a:r>
            <a:r>
              <a:rPr lang="en-US" altLang="en-US" sz="1200" dirty="0" smtClean="0">
                <a:hlinkClick r:id="rId6"/>
              </a:rPr>
              <a:t>http://www.youtube.com/watch?v=fASp42ZvjIM&amp;feature=fvwrel</a:t>
            </a:r>
            <a:r>
              <a:rPr lang="en-US" altLang="en-US" sz="1200" dirty="0" smtClean="0"/>
              <a:t>, </a:t>
            </a:r>
          </a:p>
          <a:p>
            <a:r>
              <a:rPr lang="en-US" altLang="en-US" sz="1200" dirty="0" smtClean="0">
                <a:hlinkClick r:id="rId7"/>
              </a:rPr>
              <a:t>http://www.youtube.com/watch?feature=fvwp&amp;NR=1&amp;v=H-1me_wsuyk</a:t>
            </a:r>
            <a:r>
              <a:rPr lang="en-US" altLang="en-US" sz="1200" dirty="0" smtClean="0"/>
              <a:t> (alligator bite)</a:t>
            </a:r>
          </a:p>
          <a:p>
            <a:endParaRPr lang="en-US" altLang="en-US" sz="1200" dirty="0" smtClean="0"/>
          </a:p>
          <a:p>
            <a:r>
              <a:rPr lang="en-US" altLang="en-US" dirty="0" smtClean="0"/>
              <a:t>Sad</a:t>
            </a:r>
            <a:r>
              <a:rPr lang="en-US" altLang="en-US" sz="1200" dirty="0" smtClean="0"/>
              <a:t>: </a:t>
            </a:r>
            <a:r>
              <a:rPr lang="en-US" altLang="en-US" sz="1200" dirty="0" smtClean="0">
                <a:hlinkClick r:id="rId8"/>
              </a:rPr>
              <a:t>http://www.youtube.com/watch?v=szLjXta0Szw</a:t>
            </a:r>
            <a:r>
              <a:rPr lang="en-US" altLang="en-US" sz="1200" dirty="0" smtClean="0"/>
              <a:t>,  dad singing </a:t>
            </a:r>
            <a:r>
              <a:rPr lang="en-US" altLang="en-US" sz="1200" dirty="0" smtClean="0">
                <a:hlinkClick r:id="rId9"/>
              </a:rPr>
              <a:t>http://www.youtube.com/watch?v=dAzLsnYvdYo&amp;feature=related</a:t>
            </a:r>
            <a:r>
              <a:rPr lang="en-US" altLang="en-US" sz="1200" dirty="0" smtClean="0"/>
              <a:t>  (lower lip in response to </a:t>
            </a:r>
            <a:r>
              <a:rPr lang="en-US" altLang="en-US" sz="1200" dirty="0" err="1" smtClean="0"/>
              <a:t>rasberries</a:t>
            </a:r>
            <a:r>
              <a:rPr lang="en-US" altLang="en-US" sz="1200" dirty="0" smtClean="0"/>
              <a:t>)</a:t>
            </a:r>
          </a:p>
          <a:p>
            <a:endParaRPr lang="en-US" altLang="en-US" sz="1200" dirty="0" smtClean="0"/>
          </a:p>
          <a:p>
            <a:endParaRPr lang="en-US" altLang="en-US" sz="1200" dirty="0" smtClean="0"/>
          </a:p>
          <a:p>
            <a:endParaRPr lang="en-US" altLang="en-US" sz="1200" dirty="0" smtClean="0"/>
          </a:p>
          <a:p>
            <a:endParaRPr lang="en-US" altLang="en-US" sz="1200" dirty="0" smtClean="0"/>
          </a:p>
          <a:p>
            <a:endParaRPr lang="en-US" altLang="en-US" sz="1200" dirty="0" smtClean="0"/>
          </a:p>
          <a:p>
            <a:endParaRPr lang="en-US" altLang="en-US" sz="1200" dirty="0" smtClean="0"/>
          </a:p>
          <a:p>
            <a:r>
              <a:rPr lang="en-US" altLang="en-US" sz="2400" dirty="0"/>
              <a:t>Examples (Slides 3-10 are pictures) : </a:t>
            </a:r>
            <a:r>
              <a:rPr lang="en-US" altLang="en-US" sz="1600" dirty="0">
                <a:hlinkClick r:id="rId10"/>
              </a:rPr>
              <a:t>http://www.slideserve.com/marilu/emotions</a:t>
            </a:r>
            <a:r>
              <a:rPr lang="en-US" altLang="en-US" sz="1600" dirty="0"/>
              <a:t> </a:t>
            </a:r>
            <a:endParaRPr lang="en-US" altLang="en-US" sz="2000" dirty="0"/>
          </a:p>
          <a:p>
            <a:endParaRPr lang="en-US" altLang="en-US" dirty="0" smtClean="0"/>
          </a:p>
        </p:txBody>
      </p:sp>
      <p:sp>
        <p:nvSpPr>
          <p:cNvPr id="57348"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smtClean="0">
                <a:solidFill>
                  <a:srgbClr val="000000"/>
                </a:solidFill>
              </a:rPr>
              <a:t>dmessinger@miami.edu</a:t>
            </a:r>
          </a:p>
        </p:txBody>
      </p:sp>
      <p:sp>
        <p:nvSpPr>
          <p:cNvPr id="5734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6130D04D-103F-41A6-834E-E8D6343130E3}" type="slidenum">
              <a:rPr lang="en-US" altLang="en-US" sz="1400" smtClean="0">
                <a:solidFill>
                  <a:srgbClr val="000000"/>
                </a:solidFill>
              </a:rPr>
              <a:pPr/>
              <a:t>15</a:t>
            </a:fld>
            <a:endParaRPr lang="en-US" altLang="en-US" sz="1400" smtClean="0">
              <a:solidFill>
                <a:srgbClr val="000000"/>
              </a:solidFill>
            </a:endParaRPr>
          </a:p>
        </p:txBody>
      </p:sp>
      <p:sp>
        <p:nvSpPr>
          <p:cNvPr id="6" name="Rectangle 5"/>
          <p:cNvSpPr/>
          <p:nvPr/>
        </p:nvSpPr>
        <p:spPr>
          <a:xfrm>
            <a:off x="508000" y="7488238"/>
            <a:ext cx="6273800" cy="647700"/>
          </a:xfrm>
          <a:prstGeom prst="rect">
            <a:avLst/>
          </a:prstGeom>
        </p:spPr>
        <p:txBody>
          <a:bodyPr>
            <a:spAutoFit/>
          </a:bodyPr>
          <a:lstStyle/>
          <a:p>
            <a:pPr marL="342900" indent="-342900">
              <a:spcBef>
                <a:spcPct val="20000"/>
              </a:spcBef>
              <a:buClr>
                <a:srgbClr val="B2B2B2"/>
              </a:buClr>
              <a:buSzPct val="75000"/>
              <a:buFont typeface="Monotype Sorts" pitchFamily="2" charset="2"/>
              <a:buChar char="n"/>
              <a:defRPr/>
            </a:pPr>
            <a:r>
              <a:rPr lang="en-US" kern="0" dirty="0">
                <a:solidFill>
                  <a:srgbClr val="000000"/>
                </a:solidFill>
                <a:latin typeface="Times New Roman"/>
                <a:hlinkClick r:id="rId11"/>
              </a:rPr>
              <a:t>http://www.youtube.com/watch?v=NS8rZb79-As&amp;feature=related</a:t>
            </a:r>
            <a:endParaRPr lang="en-US" kern="0" dirty="0">
              <a:solidFill>
                <a:srgbClr val="000000"/>
              </a:solidFill>
              <a:latin typeface="Times New Roman"/>
            </a:endParaRPr>
          </a:p>
        </p:txBody>
      </p:sp>
    </p:spTree>
    <p:extLst>
      <p:ext uri="{BB962C8B-B14F-4D97-AF65-F5344CB8AC3E}">
        <p14:creationId xmlns:p14="http://schemas.microsoft.com/office/powerpoint/2010/main" val="281200068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normAutofit fontScale="90000"/>
          </a:bodyPr>
          <a:lstStyle/>
          <a:p>
            <a:r>
              <a:rPr lang="en-US" altLang="en-US" smtClean="0"/>
              <a:t>Maze game—Scary—children</a:t>
            </a:r>
            <a:br>
              <a:rPr lang="en-US" altLang="en-US" smtClean="0"/>
            </a:br>
            <a:endParaRPr lang="en-US" altLang="en-US" smtClean="0"/>
          </a:p>
        </p:txBody>
      </p:sp>
      <p:sp>
        <p:nvSpPr>
          <p:cNvPr id="58371" name="Content Placeholder 2"/>
          <p:cNvSpPr>
            <a:spLocks noGrp="1"/>
          </p:cNvSpPr>
          <p:nvPr>
            <p:ph idx="1"/>
          </p:nvPr>
        </p:nvSpPr>
        <p:spPr/>
        <p:txBody>
          <a:bodyPr/>
          <a:lstStyle/>
          <a:p>
            <a:r>
              <a:rPr lang="en-US" altLang="en-US" sz="2800" smtClean="0">
                <a:hlinkClick r:id="rId3"/>
              </a:rPr>
              <a:t>http://www.youtube.com/watch?v=ZGd5NqP6qd4</a:t>
            </a:r>
            <a:endParaRPr lang="en-US" altLang="en-US" sz="2800" smtClean="0"/>
          </a:p>
          <a:p>
            <a:r>
              <a:rPr lang="en-US" altLang="en-US" sz="2000" smtClean="0"/>
              <a:t>Slow-motion: </a:t>
            </a:r>
            <a:r>
              <a:rPr lang="en-US" altLang="en-US" sz="2000" smtClean="0">
                <a:hlinkClick r:id="rId4"/>
              </a:rPr>
              <a:t>http://www.youtube.com/watch?v=LC5qPvTQUdo</a:t>
            </a:r>
            <a:endParaRPr lang="en-US" altLang="en-US" sz="2000" smtClean="0"/>
          </a:p>
          <a:p>
            <a:r>
              <a:rPr lang="en-US" altLang="en-US" sz="2800" smtClean="0"/>
              <a:t>Compendium: </a:t>
            </a:r>
            <a:r>
              <a:rPr lang="en-US" altLang="en-US" sz="2000" smtClean="0">
                <a:hlinkClick r:id="rId5"/>
              </a:rPr>
              <a:t>http://www.youtube.com/watch?v=cypeLuCIrU0</a:t>
            </a:r>
            <a:endParaRPr lang="en-US" altLang="en-US" sz="2000" smtClean="0"/>
          </a:p>
          <a:p>
            <a:r>
              <a:rPr lang="en-US" altLang="en-US" sz="1800" smtClean="0">
                <a:hlinkClick r:id="rId6"/>
              </a:rPr>
              <a:t>Long: http://www.youtube.com/watch?v=q9kNCBGEyfk</a:t>
            </a:r>
            <a:r>
              <a:rPr lang="en-US" altLang="en-US" sz="1800" smtClean="0"/>
              <a:t> 0:55-1:07, 1:45-2:30</a:t>
            </a:r>
          </a:p>
          <a:p>
            <a:endParaRPr lang="en-US" altLang="en-US" smtClean="0"/>
          </a:p>
        </p:txBody>
      </p:sp>
      <p:sp>
        <p:nvSpPr>
          <p:cNvPr id="583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smtClean="0">
                <a:solidFill>
                  <a:srgbClr val="000000"/>
                </a:solidFill>
              </a:rPr>
              <a:t>dmessinger@miami.edu</a:t>
            </a:r>
          </a:p>
        </p:txBody>
      </p:sp>
      <p:sp>
        <p:nvSpPr>
          <p:cNvPr id="583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5DF94A20-CA42-45F2-9367-849B3460DAAE}" type="slidenum">
              <a:rPr lang="en-US" altLang="en-US" sz="1400" smtClean="0">
                <a:solidFill>
                  <a:srgbClr val="000000"/>
                </a:solidFill>
              </a:rPr>
              <a:pPr/>
              <a:t>16</a:t>
            </a:fld>
            <a:endParaRPr lang="en-US" altLang="en-US" sz="1400" smtClean="0">
              <a:solidFill>
                <a:srgbClr val="000000"/>
              </a:solidFill>
            </a:endParaRPr>
          </a:p>
        </p:txBody>
      </p:sp>
    </p:spTree>
    <p:extLst>
      <p:ext uri="{BB962C8B-B14F-4D97-AF65-F5344CB8AC3E}">
        <p14:creationId xmlns:p14="http://schemas.microsoft.com/office/powerpoint/2010/main" val="747654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2"/>
          <p:cNvSpPr>
            <a:spLocks noGrp="1" noChangeArrowheads="1"/>
          </p:cNvSpPr>
          <p:nvPr>
            <p:ph type="title"/>
          </p:nvPr>
        </p:nvSpPr>
        <p:spPr/>
        <p:txBody>
          <a:bodyPr/>
          <a:lstStyle/>
          <a:p>
            <a:r>
              <a:rPr lang="en-US" altLang="en-US" smtClean="0"/>
              <a:t>Surprise! Its not in the face</a:t>
            </a:r>
          </a:p>
        </p:txBody>
      </p:sp>
      <p:sp>
        <p:nvSpPr>
          <p:cNvPr id="5939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smtClean="0">
                <a:solidFill>
                  <a:srgbClr val="000000"/>
                </a:solidFill>
              </a:rPr>
              <a:t>dmessinger@miami.edu</a:t>
            </a:r>
          </a:p>
        </p:txBody>
      </p:sp>
      <p:sp>
        <p:nvSpPr>
          <p:cNvPr id="5939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27B19957-9D27-4CF9-BA4C-6E150737E02B}" type="slidenum">
              <a:rPr lang="en-US" altLang="en-US" sz="1400" smtClean="0">
                <a:solidFill>
                  <a:srgbClr val="000000"/>
                </a:solidFill>
              </a:rPr>
              <a:pPr/>
              <a:t>17</a:t>
            </a:fld>
            <a:endParaRPr lang="en-US" altLang="en-US" sz="1400" smtClean="0">
              <a:solidFill>
                <a:srgbClr val="000000"/>
              </a:solidFill>
            </a:endParaRPr>
          </a:p>
        </p:txBody>
      </p:sp>
      <p:pic>
        <p:nvPicPr>
          <p:cNvPr id="59397" name="Picture 3"/>
          <p:cNvPicPr>
            <a:picLocks noChangeAspect="1" noChangeArrowheads="1"/>
          </p:cNvPicPr>
          <p:nvPr/>
        </p:nvPicPr>
        <p:blipFill>
          <a:blip r:embed="rId3">
            <a:extLst>
              <a:ext uri="{28A0092B-C50C-407E-A947-70E740481C1C}">
                <a14:useLocalDpi xmlns:a14="http://schemas.microsoft.com/office/drawing/2010/main" val="0"/>
              </a:ext>
            </a:extLst>
          </a:blip>
          <a:srcRect b="5232"/>
          <a:stretch>
            <a:fillRect/>
          </a:stretch>
        </p:blipFill>
        <p:spPr bwMode="auto">
          <a:xfrm>
            <a:off x="0" y="2001838"/>
            <a:ext cx="9139238" cy="317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Box 5"/>
          <p:cNvSpPr txBox="1">
            <a:spLocks noChangeArrowheads="1"/>
          </p:cNvSpPr>
          <p:nvPr/>
        </p:nvSpPr>
        <p:spPr bwMode="auto">
          <a:xfrm>
            <a:off x="3048000" y="5638800"/>
            <a:ext cx="3103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mtClean="0">
                <a:solidFill>
                  <a:srgbClr val="000000"/>
                </a:solidFill>
              </a:rPr>
              <a:t>Covert toy switch</a:t>
            </a:r>
          </a:p>
        </p:txBody>
      </p:sp>
    </p:spTree>
    <p:extLst>
      <p:ext uri="{BB962C8B-B14F-4D97-AF65-F5344CB8AC3E}">
        <p14:creationId xmlns:p14="http://schemas.microsoft.com/office/powerpoint/2010/main" val="141895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2"/>
          <p:cNvSpPr>
            <a:spLocks noGrp="1" noChangeArrowheads="1"/>
          </p:cNvSpPr>
          <p:nvPr>
            <p:ph type="title"/>
          </p:nvPr>
        </p:nvSpPr>
        <p:spPr/>
        <p:txBody>
          <a:bodyPr/>
          <a:lstStyle/>
          <a:p>
            <a:r>
              <a:rPr lang="en-US" altLang="en-US" smtClean="0"/>
              <a:t>Surprise examples</a:t>
            </a:r>
          </a:p>
        </p:txBody>
      </p:sp>
      <p:sp>
        <p:nvSpPr>
          <p:cNvPr id="60421" name="Rectangle 3"/>
          <p:cNvSpPr>
            <a:spLocks noGrp="1" noChangeArrowheads="1"/>
          </p:cNvSpPr>
          <p:nvPr>
            <p:ph idx="1"/>
          </p:nvPr>
        </p:nvSpPr>
        <p:spPr/>
        <p:txBody>
          <a:bodyPr/>
          <a:lstStyle/>
          <a:p>
            <a:r>
              <a:rPr lang="en-US" altLang="en-US" u="sng" dirty="0" smtClean="0">
                <a:hlinkClick r:id="rId3"/>
              </a:rPr>
              <a:t>Expression on demand: </a:t>
            </a:r>
            <a:r>
              <a:rPr lang="en-US" altLang="en-US" sz="1100" u="sng" dirty="0" smtClean="0">
                <a:hlinkClick r:id="rId3"/>
              </a:rPr>
              <a:t>http://www.youtube.com/watch?v=8DaKcKqVheE&amp;NR=1</a:t>
            </a:r>
            <a:endParaRPr lang="en-US" altLang="en-US" dirty="0" smtClean="0"/>
          </a:p>
          <a:p>
            <a:r>
              <a:rPr lang="en-US" altLang="en-US" u="sng" dirty="0" smtClean="0">
                <a:hlinkClick r:id="rId4"/>
              </a:rPr>
              <a:t>Coordinative structure? </a:t>
            </a:r>
            <a:r>
              <a:rPr lang="en-US" altLang="en-US" sz="1000" u="sng" dirty="0" smtClean="0">
                <a:hlinkClick r:id="rId4"/>
              </a:rPr>
              <a:t>http://www.youtube.com/watch?v=cOvtNPljtv0&amp;feature=related</a:t>
            </a:r>
            <a:endParaRPr lang="en-US" altLang="en-US" sz="1000" u="sng" dirty="0" smtClean="0"/>
          </a:p>
          <a:p>
            <a:r>
              <a:rPr lang="en-US" altLang="en-US" sz="2000" u="sng" dirty="0" smtClean="0"/>
              <a:t>Posed adult: </a:t>
            </a:r>
            <a:r>
              <a:rPr lang="en-US" altLang="en-US" sz="2000" u="sng" dirty="0" smtClean="0">
                <a:hlinkClick r:id="rId5"/>
              </a:rPr>
              <a:t>http://www.youtube.com/watch?v=f4AyfrM8Q2o</a:t>
            </a:r>
            <a:endParaRPr lang="en-US" altLang="en-US" sz="2000" u="sng" dirty="0" smtClean="0"/>
          </a:p>
          <a:p>
            <a:r>
              <a:rPr lang="en-US" altLang="en-US" sz="2000" u="sng" dirty="0" smtClean="0"/>
              <a:t>Girl and Dad 1:05—1:40. </a:t>
            </a:r>
            <a:r>
              <a:rPr lang="en-US" altLang="en-US" sz="1600" u="sng" dirty="0" smtClean="0">
                <a:hlinkClick r:id="rId6"/>
              </a:rPr>
              <a:t>http://www.youtube.com/watch?v=q5HXl_zJ5po</a:t>
            </a:r>
            <a:endParaRPr lang="en-US" altLang="en-US" sz="1600" u="sng" dirty="0" smtClean="0"/>
          </a:p>
          <a:p>
            <a:endParaRPr lang="en-US" altLang="en-US" sz="2000" u="sng" dirty="0" smtClean="0"/>
          </a:p>
          <a:p>
            <a:endParaRPr lang="en-US" altLang="en-US" dirty="0" smtClean="0"/>
          </a:p>
        </p:txBody>
      </p:sp>
      <p:sp>
        <p:nvSpPr>
          <p:cNvPr id="604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smtClean="0">
                <a:solidFill>
                  <a:srgbClr val="000000"/>
                </a:solidFill>
              </a:rPr>
              <a:t>dmessinger@miami.edu</a:t>
            </a:r>
          </a:p>
        </p:txBody>
      </p:sp>
      <p:sp>
        <p:nvSpPr>
          <p:cNvPr id="6041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093A172E-CEEF-4E62-8E91-A939AABD36A0}" type="slidenum">
              <a:rPr lang="en-US" altLang="en-US" sz="1400" smtClean="0">
                <a:solidFill>
                  <a:srgbClr val="000000"/>
                </a:solidFill>
              </a:rPr>
              <a:pPr/>
              <a:t>18</a:t>
            </a:fld>
            <a:endParaRPr lang="en-US" altLang="en-US" sz="1400" smtClean="0">
              <a:solidFill>
                <a:srgbClr val="000000"/>
              </a:solidFill>
            </a:endParaRPr>
          </a:p>
        </p:txBody>
      </p:sp>
    </p:spTree>
    <p:extLst>
      <p:ext uri="{BB962C8B-B14F-4D97-AF65-F5344CB8AC3E}">
        <p14:creationId xmlns:p14="http://schemas.microsoft.com/office/powerpoint/2010/main" val="21247622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p:txBody>
          <a:bodyPr/>
          <a:lstStyle/>
          <a:p>
            <a:pPr algn="ctr"/>
            <a:r>
              <a:rPr lang="en-US" dirty="0"/>
              <a:t>Emotion (cont)</a:t>
            </a:r>
          </a:p>
        </p:txBody>
      </p:sp>
      <p:sp>
        <p:nvSpPr>
          <p:cNvPr id="485379" name="Rectangle 3"/>
          <p:cNvSpPr>
            <a:spLocks noGrp="1" noChangeArrowheads="1"/>
          </p:cNvSpPr>
          <p:nvPr>
            <p:ph type="body" idx="4294967295"/>
          </p:nvPr>
        </p:nvSpPr>
        <p:spPr>
          <a:xfrm>
            <a:off x="457200" y="1646237"/>
            <a:ext cx="8229600" cy="4526280"/>
          </a:xfrm>
          <a:prstGeom prst="rect">
            <a:avLst/>
          </a:prstGeom>
        </p:spPr>
        <p:txBody>
          <a:bodyPr/>
          <a:lstStyle/>
          <a:p>
            <a:r>
              <a:rPr lang="en-US" dirty="0" err="1"/>
              <a:t>Structuralist</a:t>
            </a:r>
            <a:r>
              <a:rPr lang="en-US" dirty="0"/>
              <a:t> vs. functional perspectives on </a:t>
            </a:r>
            <a:r>
              <a:rPr lang="en-US" dirty="0" smtClean="0"/>
              <a:t>emotion </a:t>
            </a:r>
            <a:r>
              <a:rPr lang="en-US" dirty="0"/>
              <a:t>(cont)</a:t>
            </a:r>
          </a:p>
          <a:p>
            <a:pPr lvl="1"/>
            <a:r>
              <a:rPr lang="en-US" dirty="0"/>
              <a:t>Functionalist</a:t>
            </a:r>
          </a:p>
          <a:p>
            <a:pPr lvl="2"/>
            <a:r>
              <a:rPr lang="en-US" dirty="0"/>
              <a:t>Emotions serve to establish, maintain, or change relation </a:t>
            </a:r>
            <a:r>
              <a:rPr lang="en-US" dirty="0" smtClean="0"/>
              <a:t>between </a:t>
            </a:r>
            <a:r>
              <a:rPr lang="en-US" dirty="0"/>
              <a:t>person and environment on matters of significance to person</a:t>
            </a:r>
          </a:p>
        </p:txBody>
      </p:sp>
      <p:pic>
        <p:nvPicPr>
          <p:cNvPr id="4" name="Picture 11"/>
          <p:cNvPicPr>
            <a:picLocks noChangeAspect="1" noChangeArrowheads="1"/>
          </p:cNvPicPr>
          <p:nvPr/>
        </p:nvPicPr>
        <p:blipFill>
          <a:blip r:embed="rId3" cstate="print"/>
          <a:srcRect/>
          <a:stretch>
            <a:fillRect/>
          </a:stretch>
        </p:blipFill>
        <p:spPr bwMode="auto">
          <a:xfrm rot="10800000">
            <a:off x="457200" y="4800600"/>
            <a:ext cx="2470150" cy="1901825"/>
          </a:xfrm>
          <a:prstGeom prst="rect">
            <a:avLst/>
          </a:prstGeom>
          <a:noFill/>
          <a:ln w="25400">
            <a:solidFill>
              <a:schemeClr val="tx1"/>
            </a:solidFill>
            <a:miter lim="800000"/>
            <a:headEnd/>
            <a:tailEnd/>
          </a:ln>
          <a:effectLst/>
        </p:spPr>
      </p:pic>
      <p:pic>
        <p:nvPicPr>
          <p:cNvPr id="5" name="Picture 12"/>
          <p:cNvPicPr>
            <a:picLocks noChangeAspect="1" noChangeArrowheads="1"/>
          </p:cNvPicPr>
          <p:nvPr/>
        </p:nvPicPr>
        <p:blipFill>
          <a:blip r:embed="rId4" cstate="print"/>
          <a:srcRect/>
          <a:stretch>
            <a:fillRect/>
          </a:stretch>
        </p:blipFill>
        <p:spPr bwMode="auto">
          <a:xfrm>
            <a:off x="5702300" y="4902444"/>
            <a:ext cx="2209800" cy="1835150"/>
          </a:xfrm>
          <a:prstGeom prst="rect">
            <a:avLst/>
          </a:prstGeom>
          <a:noFill/>
          <a:ln w="25400">
            <a:solidFill>
              <a:schemeClr val="tx1"/>
            </a:solidFill>
            <a:miter lim="800000"/>
            <a:headEnd/>
            <a:tailEnd/>
          </a:ln>
          <a:effectLst/>
        </p:spPr>
      </p:pic>
    </p:spTree>
    <p:extLst>
      <p:ext uri="{BB962C8B-B14F-4D97-AF65-F5344CB8AC3E}">
        <p14:creationId xmlns:p14="http://schemas.microsoft.com/office/powerpoint/2010/main" val="34837908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smtClean="0"/>
              <a:t>dmessinger@miami.edu</a:t>
            </a:r>
          </a:p>
        </p:txBody>
      </p:sp>
      <p:sp>
        <p:nvSpPr>
          <p:cNvPr id="1536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F422BEA3-D91A-47EB-886E-E6D83D671EC5}" type="slidenum">
              <a:rPr lang="en-US" altLang="en-US" sz="1400" smtClean="0"/>
              <a:pPr/>
              <a:t>2</a:t>
            </a:fld>
            <a:endParaRPr lang="en-US" altLang="en-US" sz="1400" smtClean="0"/>
          </a:p>
        </p:txBody>
      </p:sp>
      <p:sp>
        <p:nvSpPr>
          <p:cNvPr id="15364" name="Rectangle 2"/>
          <p:cNvSpPr>
            <a:spLocks noGrp="1" noChangeArrowheads="1"/>
          </p:cNvSpPr>
          <p:nvPr>
            <p:ph type="title"/>
          </p:nvPr>
        </p:nvSpPr>
        <p:spPr/>
        <p:txBody>
          <a:bodyPr/>
          <a:lstStyle/>
          <a:p>
            <a:r>
              <a:rPr lang="en-US" altLang="en-US" smtClean="0"/>
              <a:t>Infant emotions</a:t>
            </a:r>
          </a:p>
        </p:txBody>
      </p:sp>
      <p:sp>
        <p:nvSpPr>
          <p:cNvPr id="15365" name="Rectangle 3"/>
          <p:cNvSpPr>
            <a:spLocks noGrp="1" noChangeArrowheads="1"/>
          </p:cNvSpPr>
          <p:nvPr>
            <p:ph type="body" idx="1"/>
          </p:nvPr>
        </p:nvSpPr>
        <p:spPr>
          <a:xfrm>
            <a:off x="457200" y="1775191"/>
            <a:ext cx="8382000" cy="4625609"/>
          </a:xfrm>
        </p:spPr>
        <p:txBody>
          <a:bodyPr/>
          <a:lstStyle/>
          <a:p>
            <a:pPr>
              <a:lnSpc>
                <a:spcPct val="90000"/>
              </a:lnSpc>
            </a:pPr>
            <a:r>
              <a:rPr lang="en-US" altLang="en-US" sz="2800" dirty="0" smtClean="0"/>
              <a:t>Core elements of infant behavior </a:t>
            </a:r>
          </a:p>
          <a:p>
            <a:pPr>
              <a:lnSpc>
                <a:spcPct val="90000"/>
              </a:lnSpc>
            </a:pPr>
            <a:r>
              <a:rPr lang="en-US" altLang="en-US" sz="2800" dirty="0" smtClean="0"/>
              <a:t>Quickly motivate behavior </a:t>
            </a:r>
          </a:p>
          <a:p>
            <a:pPr lvl="1">
              <a:lnSpc>
                <a:spcPct val="90000"/>
              </a:lnSpc>
            </a:pPr>
            <a:r>
              <a:rPr lang="en-US" altLang="en-US" sz="2400" dirty="0" smtClean="0"/>
              <a:t>Hunger-Distress-Cry</a:t>
            </a:r>
          </a:p>
          <a:p>
            <a:pPr lvl="1">
              <a:lnSpc>
                <a:spcPct val="90000"/>
              </a:lnSpc>
            </a:pPr>
            <a:r>
              <a:rPr lang="en-US" altLang="en-US" sz="2400" dirty="0" smtClean="0"/>
              <a:t>Interest-Attentive face</a:t>
            </a:r>
          </a:p>
          <a:p>
            <a:pPr lvl="1">
              <a:lnSpc>
                <a:spcPct val="90000"/>
              </a:lnSpc>
            </a:pPr>
            <a:r>
              <a:rPr lang="en-US" altLang="en-US" sz="2400" dirty="0" smtClean="0"/>
              <a:t>Engaging playful other – joy - smile</a:t>
            </a:r>
          </a:p>
          <a:p>
            <a:pPr>
              <a:lnSpc>
                <a:spcPct val="90000"/>
              </a:lnSpc>
            </a:pPr>
            <a:r>
              <a:rPr lang="en-US" altLang="en-US" sz="2800" dirty="0" smtClean="0"/>
              <a:t>Organize action, physiology, cognition, &amp; perception </a:t>
            </a:r>
          </a:p>
          <a:p>
            <a:pPr>
              <a:lnSpc>
                <a:spcPct val="90000"/>
              </a:lnSpc>
            </a:pPr>
            <a:r>
              <a:rPr lang="en-US" altLang="en-US" sz="2800" dirty="0" smtClean="0"/>
              <a:t>To meet environmental and internal demands</a:t>
            </a:r>
          </a:p>
          <a:p>
            <a:pPr>
              <a:lnSpc>
                <a:spcPct val="90000"/>
              </a:lnSpc>
            </a:pPr>
            <a:r>
              <a:rPr lang="en-US" altLang="en-US" sz="2800" dirty="0" smtClean="0"/>
              <a:t>Patterns constitute core aspects of temperament/personality functioning</a:t>
            </a:r>
          </a:p>
        </p:txBody>
      </p:sp>
    </p:spTree>
    <p:extLst>
      <p:ext uri="{BB962C8B-B14F-4D97-AF65-F5344CB8AC3E}">
        <p14:creationId xmlns:p14="http://schemas.microsoft.com/office/powerpoint/2010/main" val="211919596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smtClean="0"/>
              <a:t>dmessinger@miami.edu</a:t>
            </a:r>
          </a:p>
        </p:txBody>
      </p:sp>
      <p:sp>
        <p:nvSpPr>
          <p:cNvPr id="2253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24C97476-EBF5-490C-8A7C-45571D326F8C}" type="slidenum">
              <a:rPr lang="en-US" altLang="en-US" sz="1400" smtClean="0"/>
              <a:pPr/>
              <a:t>20</a:t>
            </a:fld>
            <a:endParaRPr lang="en-US" altLang="en-US" sz="1400" smtClean="0"/>
          </a:p>
        </p:txBody>
      </p:sp>
      <p:sp>
        <p:nvSpPr>
          <p:cNvPr id="22532" name="Rectangle 2"/>
          <p:cNvSpPr>
            <a:spLocks noGrp="1" noChangeArrowheads="1"/>
          </p:cNvSpPr>
          <p:nvPr>
            <p:ph type="title"/>
          </p:nvPr>
        </p:nvSpPr>
        <p:spPr/>
        <p:txBody>
          <a:bodyPr/>
          <a:lstStyle/>
          <a:p>
            <a:r>
              <a:rPr lang="en-US" altLang="en-US" smtClean="0"/>
              <a:t>Developmental patterns</a:t>
            </a:r>
          </a:p>
        </p:txBody>
      </p:sp>
      <p:sp>
        <p:nvSpPr>
          <p:cNvPr id="22533" name="Rectangle 3"/>
          <p:cNvSpPr>
            <a:spLocks noGrp="1" noChangeArrowheads="1"/>
          </p:cNvSpPr>
          <p:nvPr>
            <p:ph type="body" idx="1"/>
          </p:nvPr>
        </p:nvSpPr>
        <p:spPr/>
        <p:txBody>
          <a:bodyPr/>
          <a:lstStyle/>
          <a:p>
            <a:pPr>
              <a:lnSpc>
                <a:spcPct val="90000"/>
              </a:lnSpc>
            </a:pPr>
            <a:r>
              <a:rPr lang="en-US" altLang="en-US" smtClean="0"/>
              <a:t>Socialization</a:t>
            </a:r>
          </a:p>
          <a:p>
            <a:pPr lvl="1">
              <a:lnSpc>
                <a:spcPct val="90000"/>
              </a:lnSpc>
            </a:pPr>
            <a:r>
              <a:rPr lang="en-US" altLang="en-US" smtClean="0"/>
              <a:t>Emotion displays become more restricted</a:t>
            </a:r>
          </a:p>
          <a:p>
            <a:pPr lvl="1">
              <a:lnSpc>
                <a:spcPct val="90000"/>
              </a:lnSpc>
            </a:pPr>
            <a:r>
              <a:rPr lang="en-US" altLang="en-US" smtClean="0"/>
              <a:t>Full-face to partial face - miniaturization</a:t>
            </a:r>
          </a:p>
          <a:p>
            <a:pPr>
              <a:lnSpc>
                <a:spcPct val="90000"/>
              </a:lnSpc>
            </a:pPr>
            <a:r>
              <a:rPr lang="en-US" altLang="en-US" smtClean="0"/>
              <a:t>Cognitive input </a:t>
            </a:r>
          </a:p>
          <a:p>
            <a:pPr lvl="1">
              <a:lnSpc>
                <a:spcPct val="90000"/>
              </a:lnSpc>
            </a:pPr>
            <a:r>
              <a:rPr lang="en-US" altLang="en-US" smtClean="0"/>
              <a:t>shame, guilt, contempt emerge</a:t>
            </a:r>
          </a:p>
          <a:p>
            <a:pPr lvl="2">
              <a:lnSpc>
                <a:spcPct val="90000"/>
              </a:lnSpc>
            </a:pPr>
            <a:r>
              <a:rPr lang="en-US" altLang="en-US" smtClean="0"/>
              <a:t>involve rudimentary appraisal of self vis-à-vis other</a:t>
            </a:r>
          </a:p>
          <a:p>
            <a:pPr lvl="3">
              <a:lnSpc>
                <a:spcPct val="90000"/>
              </a:lnSpc>
            </a:pPr>
            <a:r>
              <a:rPr lang="en-US" altLang="en-US" smtClean="0"/>
              <a:t>dynamic systems</a:t>
            </a:r>
          </a:p>
        </p:txBody>
      </p:sp>
    </p:spTree>
    <p:extLst>
      <p:ext uri="{BB962C8B-B14F-4D97-AF65-F5344CB8AC3E}">
        <p14:creationId xmlns:p14="http://schemas.microsoft.com/office/powerpoint/2010/main" val="408501991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p:txBody>
          <a:bodyPr>
            <a:normAutofit/>
          </a:bodyPr>
          <a:lstStyle/>
          <a:p>
            <a:pPr algn="ctr"/>
            <a:r>
              <a:rPr lang="en-US" sz="4000" dirty="0"/>
              <a:t>Developmental Changes in </a:t>
            </a:r>
            <a:r>
              <a:rPr lang="en-US" sz="4000" dirty="0" smtClean="0"/>
              <a:t>Emotion </a:t>
            </a:r>
            <a:endParaRPr lang="en-US" sz="4000" dirty="0"/>
          </a:p>
        </p:txBody>
      </p:sp>
      <p:sp>
        <p:nvSpPr>
          <p:cNvPr id="487427" name="Rectangle 3"/>
          <p:cNvSpPr>
            <a:spLocks noGrp="1" noChangeArrowheads="1"/>
          </p:cNvSpPr>
          <p:nvPr>
            <p:ph type="body" idx="4294967295"/>
          </p:nvPr>
        </p:nvSpPr>
        <p:spPr>
          <a:xfrm>
            <a:off x="457200" y="1646237"/>
            <a:ext cx="8229600" cy="4526280"/>
          </a:xfrm>
          <a:prstGeom prst="rect">
            <a:avLst/>
          </a:prstGeom>
        </p:spPr>
        <p:txBody>
          <a:bodyPr/>
          <a:lstStyle/>
          <a:p>
            <a:pPr>
              <a:lnSpc>
                <a:spcPct val="80000"/>
              </a:lnSpc>
            </a:pPr>
            <a:r>
              <a:rPr lang="en-US" sz="2800" dirty="0"/>
              <a:t>Psychobiological foundations</a:t>
            </a:r>
          </a:p>
          <a:p>
            <a:pPr lvl="1">
              <a:lnSpc>
                <a:spcPct val="80000"/>
              </a:lnSpc>
            </a:pPr>
            <a:r>
              <a:rPr lang="en-US" sz="2400" dirty="0" err="1"/>
              <a:t>Subcortical</a:t>
            </a:r>
            <a:r>
              <a:rPr lang="en-US" sz="2400" dirty="0"/>
              <a:t> mediation of basic emotions</a:t>
            </a:r>
          </a:p>
          <a:p>
            <a:pPr lvl="1">
              <a:lnSpc>
                <a:spcPct val="80000"/>
              </a:lnSpc>
            </a:pPr>
            <a:r>
              <a:rPr lang="en-US" sz="2400" dirty="0"/>
              <a:t>Developing </a:t>
            </a:r>
            <a:r>
              <a:rPr lang="en-US" sz="2400" dirty="0" err="1"/>
              <a:t>subcortical</a:t>
            </a:r>
            <a:r>
              <a:rPr lang="en-US" sz="2400" dirty="0"/>
              <a:t>-frontal connections permit </a:t>
            </a:r>
            <a:r>
              <a:rPr lang="en-US" sz="2400" dirty="0" smtClean="0"/>
              <a:t>         more </a:t>
            </a:r>
            <a:r>
              <a:rPr lang="en-US" sz="2400" dirty="0"/>
              <a:t>effective emotion regulation</a:t>
            </a:r>
          </a:p>
          <a:p>
            <a:pPr lvl="1">
              <a:lnSpc>
                <a:spcPct val="80000"/>
              </a:lnSpc>
              <a:buFontTx/>
              <a:buNone/>
            </a:pPr>
            <a:endParaRPr lang="en-US" sz="2400" dirty="0"/>
          </a:p>
          <a:p>
            <a:pPr>
              <a:lnSpc>
                <a:spcPct val="80000"/>
              </a:lnSpc>
            </a:pPr>
            <a:r>
              <a:rPr lang="en-US" sz="2800" dirty="0"/>
              <a:t>Emotion Perception</a:t>
            </a:r>
          </a:p>
          <a:p>
            <a:pPr lvl="1">
              <a:lnSpc>
                <a:spcPct val="80000"/>
              </a:lnSpc>
            </a:pPr>
            <a:r>
              <a:rPr lang="en-US" sz="2400" dirty="0"/>
              <a:t>Discrimination/categorization of expression </a:t>
            </a:r>
            <a:r>
              <a:rPr lang="en-US" sz="2400" dirty="0" smtClean="0"/>
              <a:t>by 5 </a:t>
            </a:r>
            <a:r>
              <a:rPr lang="en-US" sz="2400" dirty="0"/>
              <a:t>months of age</a:t>
            </a:r>
          </a:p>
          <a:p>
            <a:pPr lvl="1">
              <a:lnSpc>
                <a:spcPct val="80000"/>
              </a:lnSpc>
            </a:pPr>
            <a:r>
              <a:rPr lang="en-US" sz="2400" dirty="0"/>
              <a:t>Rely on others’ reactions to interpret unfamiliar </a:t>
            </a:r>
            <a:r>
              <a:rPr lang="en-US" sz="2400" dirty="0" smtClean="0"/>
              <a:t>          situations </a:t>
            </a:r>
            <a:r>
              <a:rPr lang="en-US" sz="2400" dirty="0"/>
              <a:t>= social referencing (12+ months)</a:t>
            </a:r>
          </a:p>
          <a:p>
            <a:pPr lvl="1">
              <a:lnSpc>
                <a:spcPct val="80000"/>
              </a:lnSpc>
            </a:pPr>
            <a:r>
              <a:rPr lang="en-US" sz="2400" dirty="0"/>
              <a:t>Understanding of subjective state of </a:t>
            </a:r>
            <a:r>
              <a:rPr lang="en-US" sz="2400" dirty="0" smtClean="0"/>
              <a:t>emotion (</a:t>
            </a:r>
            <a:r>
              <a:rPr lang="en-US" sz="2400" dirty="0"/>
              <a:t>24+ months), allows for </a:t>
            </a:r>
            <a:r>
              <a:rPr lang="en-US" sz="2400" dirty="0" err="1"/>
              <a:t>prosocial</a:t>
            </a:r>
            <a:r>
              <a:rPr lang="en-US" sz="2400" dirty="0"/>
              <a:t> displays </a:t>
            </a:r>
            <a:r>
              <a:rPr lang="en-US" sz="2400" dirty="0" smtClean="0"/>
              <a:t>of comforting </a:t>
            </a:r>
            <a:r>
              <a:rPr lang="en-US" sz="2400" dirty="0"/>
              <a:t>etc.</a:t>
            </a:r>
          </a:p>
          <a:p>
            <a:pPr lvl="1">
              <a:lnSpc>
                <a:spcPct val="80000"/>
              </a:lnSpc>
              <a:buFontTx/>
              <a:buNone/>
            </a:pPr>
            <a:endParaRPr lang="en-US" sz="2400" dirty="0"/>
          </a:p>
          <a:p>
            <a:pPr lvl="1">
              <a:lnSpc>
                <a:spcPct val="80000"/>
              </a:lnSpc>
            </a:pPr>
            <a:endParaRPr lang="en-US" sz="2400" dirty="0"/>
          </a:p>
        </p:txBody>
      </p:sp>
    </p:spTree>
    <p:extLst>
      <p:ext uri="{BB962C8B-B14F-4D97-AF65-F5344CB8AC3E}">
        <p14:creationId xmlns:p14="http://schemas.microsoft.com/office/powerpoint/2010/main" val="2466392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p:txBody>
          <a:bodyPr>
            <a:normAutofit fontScale="90000"/>
          </a:bodyPr>
          <a:lstStyle/>
          <a:p>
            <a:pPr algn="ctr"/>
            <a:r>
              <a:rPr lang="en-US" sz="4000" dirty="0"/>
              <a:t>Developmental Changes in </a:t>
            </a:r>
            <a:r>
              <a:rPr lang="en-US" sz="4000" dirty="0" smtClean="0"/>
              <a:t/>
            </a:r>
            <a:br>
              <a:rPr lang="en-US" sz="4000" dirty="0" smtClean="0"/>
            </a:br>
            <a:r>
              <a:rPr lang="en-US" sz="4000" dirty="0" smtClean="0"/>
              <a:t>Emotion </a:t>
            </a:r>
            <a:r>
              <a:rPr lang="en-US" sz="4000" dirty="0"/>
              <a:t>(cont)</a:t>
            </a:r>
          </a:p>
        </p:txBody>
      </p:sp>
      <p:sp>
        <p:nvSpPr>
          <p:cNvPr id="489475" name="Rectangle 3"/>
          <p:cNvSpPr>
            <a:spLocks noGrp="1" noChangeArrowheads="1"/>
          </p:cNvSpPr>
          <p:nvPr>
            <p:ph type="body" idx="4294967295"/>
          </p:nvPr>
        </p:nvSpPr>
        <p:spPr>
          <a:xfrm>
            <a:off x="457200" y="1646237"/>
            <a:ext cx="8229600" cy="4526280"/>
          </a:xfrm>
          <a:prstGeom prst="rect">
            <a:avLst/>
          </a:prstGeom>
        </p:spPr>
        <p:txBody>
          <a:bodyPr/>
          <a:lstStyle/>
          <a:p>
            <a:r>
              <a:rPr lang="en-US" dirty="0"/>
              <a:t>Emotion and Self-Development</a:t>
            </a:r>
          </a:p>
          <a:p>
            <a:pPr lvl="1"/>
            <a:r>
              <a:rPr lang="en-US" dirty="0"/>
              <a:t>Increases in self-awareness (2/3 yrs) leads to expression </a:t>
            </a:r>
            <a:r>
              <a:rPr lang="en-US" dirty="0" smtClean="0"/>
              <a:t>of new</a:t>
            </a:r>
            <a:r>
              <a:rPr lang="en-US" dirty="0"/>
              <a:t>, more complex </a:t>
            </a:r>
            <a:r>
              <a:rPr lang="en-US" dirty="0" smtClean="0"/>
              <a:t>emotions</a:t>
            </a:r>
          </a:p>
          <a:p>
            <a:pPr lvl="1">
              <a:buNone/>
            </a:pPr>
            <a:endParaRPr lang="en-US" dirty="0"/>
          </a:p>
          <a:p>
            <a:pPr lvl="2"/>
            <a:r>
              <a:rPr lang="en-US" dirty="0"/>
              <a:t>Self-Conscious Emotions</a:t>
            </a:r>
          </a:p>
          <a:p>
            <a:pPr lvl="3"/>
            <a:r>
              <a:rPr lang="en-US" dirty="0"/>
              <a:t>Pride</a:t>
            </a:r>
          </a:p>
          <a:p>
            <a:pPr lvl="3"/>
            <a:r>
              <a:rPr lang="en-US" dirty="0"/>
              <a:t>Guilt</a:t>
            </a:r>
          </a:p>
          <a:p>
            <a:pPr lvl="3"/>
            <a:r>
              <a:rPr lang="en-US" dirty="0"/>
              <a:t>Shame</a:t>
            </a:r>
          </a:p>
          <a:p>
            <a:pPr lvl="3"/>
            <a:r>
              <a:rPr lang="en-US" dirty="0"/>
              <a:t>Embarrassment</a:t>
            </a:r>
          </a:p>
        </p:txBody>
      </p:sp>
    </p:spTree>
    <p:extLst>
      <p:ext uri="{BB962C8B-B14F-4D97-AF65-F5344CB8AC3E}">
        <p14:creationId xmlns:p14="http://schemas.microsoft.com/office/powerpoint/2010/main" val="3204689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p:txBody>
          <a:bodyPr>
            <a:normAutofit fontScale="90000"/>
          </a:bodyPr>
          <a:lstStyle/>
          <a:p>
            <a:pPr algn="ctr"/>
            <a:r>
              <a:rPr lang="en-US" sz="4000" dirty="0"/>
              <a:t>Developmental Changes in </a:t>
            </a:r>
            <a:r>
              <a:rPr lang="en-US" sz="4000" dirty="0" smtClean="0"/>
              <a:t>Emotion </a:t>
            </a:r>
            <a:r>
              <a:rPr lang="en-US" sz="4000" dirty="0"/>
              <a:t>(cont)</a:t>
            </a:r>
          </a:p>
        </p:txBody>
      </p:sp>
      <p:sp>
        <p:nvSpPr>
          <p:cNvPr id="491523" name="Rectangle 3"/>
          <p:cNvSpPr>
            <a:spLocks noGrp="1" noChangeArrowheads="1"/>
          </p:cNvSpPr>
          <p:nvPr>
            <p:ph type="body" idx="4294967295"/>
          </p:nvPr>
        </p:nvSpPr>
        <p:spPr>
          <a:xfrm>
            <a:off x="457200" y="1646237"/>
            <a:ext cx="8229600" cy="4526280"/>
          </a:xfrm>
          <a:prstGeom prst="rect">
            <a:avLst/>
          </a:prstGeom>
        </p:spPr>
        <p:txBody>
          <a:bodyPr/>
          <a:lstStyle/>
          <a:p>
            <a:r>
              <a:rPr lang="en-US" dirty="0"/>
              <a:t>Understanding effects of emotions on others</a:t>
            </a:r>
            <a:r>
              <a:rPr lang="en-US" dirty="0" smtClean="0"/>
              <a:t>:  </a:t>
            </a:r>
          </a:p>
          <a:p>
            <a:pPr marL="118872" indent="0">
              <a:buNone/>
            </a:pPr>
            <a:endParaRPr lang="en-US" dirty="0"/>
          </a:p>
          <a:p>
            <a:pPr marL="118872" indent="0">
              <a:buNone/>
            </a:pPr>
            <a:r>
              <a:rPr lang="en-US" dirty="0" smtClean="0"/>
              <a:t>The </a:t>
            </a:r>
            <a:r>
              <a:rPr lang="en-US" dirty="0"/>
              <a:t>use of display </a:t>
            </a:r>
            <a:r>
              <a:rPr lang="en-US" dirty="0" smtClean="0"/>
              <a:t>rules</a:t>
            </a:r>
          </a:p>
          <a:p>
            <a:pPr>
              <a:buNone/>
            </a:pPr>
            <a:endParaRPr lang="en-US" dirty="0"/>
          </a:p>
          <a:p>
            <a:pPr lvl="1"/>
            <a:r>
              <a:rPr lang="en-US" dirty="0"/>
              <a:t>Increased ability to understand and apply social rules </a:t>
            </a:r>
            <a:r>
              <a:rPr lang="en-US" dirty="0" smtClean="0"/>
              <a:t>for display </a:t>
            </a:r>
            <a:r>
              <a:rPr lang="en-US" dirty="0"/>
              <a:t>of emotion in social situations</a:t>
            </a:r>
          </a:p>
          <a:p>
            <a:pPr lvl="2"/>
            <a:r>
              <a:rPr lang="en-US" dirty="0"/>
              <a:t>Emotion masking</a:t>
            </a:r>
          </a:p>
          <a:p>
            <a:pPr lvl="3"/>
            <a:r>
              <a:rPr lang="en-US" dirty="0"/>
              <a:t>Primitive forms in preschool; more flexible, reasoned use in middle childhood</a:t>
            </a:r>
          </a:p>
        </p:txBody>
      </p:sp>
    </p:spTree>
    <p:extLst>
      <p:ext uri="{BB962C8B-B14F-4D97-AF65-F5344CB8AC3E}">
        <p14:creationId xmlns:p14="http://schemas.microsoft.com/office/powerpoint/2010/main" val="2308362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a:xfrm>
            <a:off x="381000" y="17585"/>
            <a:ext cx="8591550" cy="1066801"/>
          </a:xfrm>
        </p:spPr>
        <p:txBody>
          <a:bodyPr>
            <a:normAutofit fontScale="90000"/>
          </a:bodyPr>
          <a:lstStyle/>
          <a:p>
            <a:pPr algn="ctr"/>
            <a:r>
              <a:rPr lang="en-US" sz="4000" dirty="0"/>
              <a:t>Developmental Changes in </a:t>
            </a:r>
            <a:r>
              <a:rPr lang="en-US" sz="4000" dirty="0" smtClean="0"/>
              <a:t>Emotion </a:t>
            </a:r>
            <a:r>
              <a:rPr lang="en-US" sz="4000" dirty="0"/>
              <a:t>(cont)</a:t>
            </a:r>
          </a:p>
        </p:txBody>
      </p:sp>
      <p:sp>
        <p:nvSpPr>
          <p:cNvPr id="493571" name="Rectangle 3"/>
          <p:cNvSpPr>
            <a:spLocks noGrp="1" noChangeArrowheads="1"/>
          </p:cNvSpPr>
          <p:nvPr>
            <p:ph type="body" idx="4294967295"/>
          </p:nvPr>
        </p:nvSpPr>
        <p:spPr>
          <a:xfrm>
            <a:off x="457200" y="1646237"/>
            <a:ext cx="8229600" cy="4526280"/>
          </a:xfrm>
          <a:prstGeom prst="rect">
            <a:avLst/>
          </a:prstGeom>
        </p:spPr>
        <p:txBody>
          <a:bodyPr/>
          <a:lstStyle/>
          <a:p>
            <a:r>
              <a:rPr lang="en-US" dirty="0"/>
              <a:t>Emotion Regulation</a:t>
            </a:r>
          </a:p>
          <a:p>
            <a:pPr lvl="1"/>
            <a:r>
              <a:rPr lang="en-US" dirty="0"/>
              <a:t>Adaptive management of emotional experiences</a:t>
            </a:r>
          </a:p>
          <a:p>
            <a:pPr lvl="1"/>
            <a:r>
              <a:rPr lang="en-US" dirty="0"/>
              <a:t>Developmental transition from other-regulation to </a:t>
            </a:r>
            <a:r>
              <a:rPr lang="en-US" dirty="0" smtClean="0"/>
              <a:t> self-regulation</a:t>
            </a:r>
            <a:endParaRPr lang="en-US" dirty="0"/>
          </a:p>
          <a:p>
            <a:pPr lvl="2"/>
            <a:r>
              <a:rPr lang="en-US" dirty="0"/>
              <a:t>Internalization of socialization experiences</a:t>
            </a:r>
          </a:p>
        </p:txBody>
      </p:sp>
    </p:spTree>
    <p:extLst>
      <p:ext uri="{BB962C8B-B14F-4D97-AF65-F5344CB8AC3E}">
        <p14:creationId xmlns:p14="http://schemas.microsoft.com/office/powerpoint/2010/main" val="3057291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smtClean="0"/>
              <a:t>dmessinger@miami.edu</a:t>
            </a:r>
          </a:p>
        </p:txBody>
      </p:sp>
      <p:sp>
        <p:nvSpPr>
          <p:cNvPr id="7065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1B271348-1273-4CB8-904C-275433B4585A}" type="slidenum">
              <a:rPr lang="en-US" altLang="en-US" sz="1400" smtClean="0"/>
              <a:pPr/>
              <a:t>25</a:t>
            </a:fld>
            <a:endParaRPr lang="en-US" altLang="en-US" sz="1400" smtClean="0"/>
          </a:p>
        </p:txBody>
      </p:sp>
      <p:sp>
        <p:nvSpPr>
          <p:cNvPr id="70660" name="Rectangle 2"/>
          <p:cNvSpPr>
            <a:spLocks noGrp="1" noChangeArrowheads="1"/>
          </p:cNvSpPr>
          <p:nvPr>
            <p:ph type="title"/>
          </p:nvPr>
        </p:nvSpPr>
        <p:spPr/>
        <p:txBody>
          <a:bodyPr/>
          <a:lstStyle/>
          <a:p>
            <a:r>
              <a:rPr lang="en-US" altLang="en-US" smtClean="0"/>
              <a:t>Dynamic systems</a:t>
            </a:r>
          </a:p>
        </p:txBody>
      </p:sp>
      <p:sp>
        <p:nvSpPr>
          <p:cNvPr id="70661" name="Rectangle 3"/>
          <p:cNvSpPr>
            <a:spLocks noGrp="1" noChangeArrowheads="1"/>
          </p:cNvSpPr>
          <p:nvPr>
            <p:ph type="body" idx="1"/>
          </p:nvPr>
        </p:nvSpPr>
        <p:spPr/>
        <p:txBody>
          <a:bodyPr/>
          <a:lstStyle/>
          <a:p>
            <a:pPr>
              <a:lnSpc>
                <a:spcPct val="90000"/>
              </a:lnSpc>
            </a:pPr>
            <a:r>
              <a:rPr lang="en-US" altLang="en-US" sz="2800" smtClean="0"/>
              <a:t>Development, interaction, and (emotional) behavior are complex</a:t>
            </a:r>
          </a:p>
          <a:p>
            <a:pPr>
              <a:lnSpc>
                <a:spcPct val="90000"/>
              </a:lnSpc>
            </a:pPr>
            <a:r>
              <a:rPr lang="en-US" altLang="en-US" sz="2800" smtClean="0"/>
              <a:t>involving multiple interfacing/interacting constituents</a:t>
            </a:r>
          </a:p>
          <a:p>
            <a:pPr>
              <a:lnSpc>
                <a:spcPct val="90000"/>
              </a:lnSpc>
            </a:pPr>
            <a:r>
              <a:rPr lang="en-US" altLang="en-US" sz="2800" smtClean="0"/>
              <a:t>which produce patterns we see as pre-designed regularities</a:t>
            </a:r>
          </a:p>
          <a:p>
            <a:pPr>
              <a:lnSpc>
                <a:spcPct val="90000"/>
              </a:lnSpc>
            </a:pPr>
            <a:r>
              <a:rPr lang="en-US" altLang="en-US" sz="2800" smtClean="0"/>
              <a:t>A bottom-up approach</a:t>
            </a:r>
            <a:endParaRPr lang="en-US" altLang="en-US" sz="2800" b="1" i="1" smtClean="0"/>
          </a:p>
          <a:p>
            <a:pPr lvl="1">
              <a:lnSpc>
                <a:spcPct val="90000"/>
              </a:lnSpc>
            </a:pPr>
            <a:r>
              <a:rPr lang="en-US" altLang="en-US" sz="2400" smtClean="0"/>
              <a:t>Discrete emotions as preferred states formed from the interface of multiple constituents</a:t>
            </a:r>
          </a:p>
          <a:p>
            <a:pPr>
              <a:lnSpc>
                <a:spcPct val="90000"/>
              </a:lnSpc>
            </a:pPr>
            <a:endParaRPr lang="en-US" altLang="en-US" sz="2800" smtClean="0"/>
          </a:p>
        </p:txBody>
      </p:sp>
    </p:spTree>
    <p:extLst>
      <p:ext uri="{BB962C8B-B14F-4D97-AF65-F5344CB8AC3E}">
        <p14:creationId xmlns:p14="http://schemas.microsoft.com/office/powerpoint/2010/main" val="808084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p:cNvSpPr>
            <a:spLocks noGrp="1"/>
          </p:cNvSpPr>
          <p:nvPr>
            <p:ph type="title"/>
          </p:nvPr>
        </p:nvSpPr>
        <p:spPr>
          <a:xfrm>
            <a:off x="457200" y="1507"/>
            <a:ext cx="8229600" cy="1143000"/>
          </a:xfrm>
        </p:spPr>
        <p:txBody>
          <a:bodyPr>
            <a:normAutofit fontScale="90000"/>
          </a:bodyPr>
          <a:lstStyle/>
          <a:p>
            <a:pPr>
              <a:defRPr/>
            </a:pPr>
            <a:r>
              <a:rPr lang="en-US" dirty="0" smtClean="0">
                <a:ea typeface="ＭＳ Ｐゴシック" pitchFamily="-110" charset="-128"/>
              </a:rPr>
              <a:t>Facial expression communication</a:t>
            </a:r>
          </a:p>
        </p:txBody>
      </p:sp>
      <p:sp>
        <p:nvSpPr>
          <p:cNvPr id="50" name="Content Placeholder 49"/>
          <p:cNvSpPr>
            <a:spLocks noGrp="1"/>
          </p:cNvSpPr>
          <p:nvPr>
            <p:ph idx="1"/>
          </p:nvPr>
        </p:nvSpPr>
        <p:spPr>
          <a:xfrm>
            <a:off x="457200" y="2057400"/>
            <a:ext cx="8229600" cy="4525963"/>
          </a:xfrm>
        </p:spPr>
        <p:txBody>
          <a:bodyPr/>
          <a:lstStyle/>
          <a:p>
            <a:pPr>
              <a:defRPr/>
            </a:pPr>
            <a:endParaRPr lang="en-US" dirty="0">
              <a:ea typeface="ＭＳ Ｐゴシック" pitchFamily="28" charset="-128"/>
            </a:endParaRPr>
          </a:p>
        </p:txBody>
      </p:sp>
      <p:graphicFrame>
        <p:nvGraphicFramePr>
          <p:cNvPr id="101380" name="Object 4"/>
          <p:cNvGraphicFramePr>
            <a:graphicFrameLocks noChangeAspect="1"/>
          </p:cNvGraphicFramePr>
          <p:nvPr>
            <p:extLst>
              <p:ext uri="{D42A27DB-BD31-4B8C-83A1-F6EECF244321}">
                <p14:modId xmlns:p14="http://schemas.microsoft.com/office/powerpoint/2010/main" val="2579940314"/>
              </p:ext>
            </p:extLst>
          </p:nvPr>
        </p:nvGraphicFramePr>
        <p:xfrm>
          <a:off x="622300" y="1909763"/>
          <a:ext cx="2425700" cy="2349500"/>
        </p:xfrm>
        <a:graphic>
          <a:graphicData uri="http://schemas.openxmlformats.org/presentationml/2006/ole">
            <mc:AlternateContent xmlns:mc="http://schemas.openxmlformats.org/markup-compatibility/2006">
              <mc:Choice xmlns:v="urn:schemas-microsoft-com:vml" Requires="v">
                <p:oleObj spid="_x0000_s2227" name="Image" r:id="rId4" imgW="4295094" imgH="4663607" progId="">
                  <p:embed/>
                </p:oleObj>
              </mc:Choice>
              <mc:Fallback>
                <p:oleObj name="Image" r:id="rId4" imgW="4295094" imgH="4663607" progId="">
                  <p:embed/>
                  <p:pic>
                    <p:nvPicPr>
                      <p:cNvPr id="0" name=""/>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622300" y="1909763"/>
                        <a:ext cx="2425700"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48" name="Picture 7" descr="smil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00" y="1917700"/>
            <a:ext cx="24257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000" y="4424363"/>
            <a:ext cx="23368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1988" y="4424363"/>
            <a:ext cx="2303462"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384" name="Group 4"/>
          <p:cNvGrpSpPr>
            <a:grpSpLocks/>
          </p:cNvGrpSpPr>
          <p:nvPr/>
        </p:nvGrpSpPr>
        <p:grpSpPr bwMode="auto">
          <a:xfrm>
            <a:off x="2971800" y="4424363"/>
            <a:ext cx="2770188" cy="2273300"/>
            <a:chOff x="3722" y="1587"/>
            <a:chExt cx="856" cy="750"/>
          </a:xfrm>
        </p:grpSpPr>
        <p:sp>
          <p:nvSpPr>
            <p:cNvPr id="101399" name="Rectangle 5"/>
            <p:cNvSpPr>
              <a:spLocks noChangeArrowheads="1"/>
            </p:cNvSpPr>
            <p:nvPr/>
          </p:nvSpPr>
          <p:spPr bwMode="auto">
            <a:xfrm>
              <a:off x="3722" y="1587"/>
              <a:ext cx="856" cy="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a:spcBef>
                  <a:spcPct val="0"/>
                </a:spcBef>
                <a:buClrTx/>
                <a:buSzTx/>
                <a:buFontTx/>
                <a:buNone/>
              </a:pPr>
              <a:endParaRPr lang="en-US" altLang="en-US" sz="1800"/>
            </a:p>
          </p:txBody>
        </p:sp>
        <p:sp>
          <p:nvSpPr>
            <p:cNvPr id="101400" name="Rectangle 6"/>
            <p:cNvSpPr>
              <a:spLocks noChangeArrowheads="1"/>
            </p:cNvSpPr>
            <p:nvPr/>
          </p:nvSpPr>
          <p:spPr bwMode="auto">
            <a:xfrm>
              <a:off x="3957" y="1713"/>
              <a:ext cx="502" cy="504"/>
            </a:xfrm>
            <a:prstGeom prst="rect">
              <a:avLst/>
            </a:prstGeom>
            <a:solidFill>
              <a:srgbClr val="FFFFFF"/>
            </a:solidFill>
            <a:ln w="0">
              <a:solidFill>
                <a:srgbClr val="FFFFFF"/>
              </a:solidFill>
              <a:miter lim="800000"/>
              <a:headEnd/>
              <a:tailEnd/>
            </a:ln>
          </p:spPr>
          <p:txBody>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a:spcBef>
                  <a:spcPct val="0"/>
                </a:spcBef>
                <a:buClrTx/>
                <a:buSzTx/>
                <a:buFontTx/>
                <a:buNone/>
              </a:pPr>
              <a:endParaRPr lang="en-US" altLang="en-US" sz="1800"/>
            </a:p>
          </p:txBody>
        </p:sp>
        <p:sp>
          <p:nvSpPr>
            <p:cNvPr id="101401" name="Line 7"/>
            <p:cNvSpPr>
              <a:spLocks noChangeShapeType="1"/>
            </p:cNvSpPr>
            <p:nvPr/>
          </p:nvSpPr>
          <p:spPr bwMode="auto">
            <a:xfrm>
              <a:off x="3957" y="2217"/>
              <a:ext cx="50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02" name="Line 8"/>
            <p:cNvSpPr>
              <a:spLocks noChangeShapeType="1"/>
            </p:cNvSpPr>
            <p:nvPr/>
          </p:nvSpPr>
          <p:spPr bwMode="auto">
            <a:xfrm>
              <a:off x="3957" y="1713"/>
              <a:ext cx="50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03" name="Line 9"/>
            <p:cNvSpPr>
              <a:spLocks noChangeShapeType="1"/>
            </p:cNvSpPr>
            <p:nvPr/>
          </p:nvSpPr>
          <p:spPr bwMode="auto">
            <a:xfrm flipV="1">
              <a:off x="3957" y="1713"/>
              <a:ext cx="1" cy="504"/>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04" name="Line 10"/>
            <p:cNvSpPr>
              <a:spLocks noChangeShapeType="1"/>
            </p:cNvSpPr>
            <p:nvPr/>
          </p:nvSpPr>
          <p:spPr bwMode="auto">
            <a:xfrm>
              <a:off x="3950" y="2171"/>
              <a:ext cx="7"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05" name="Line 11"/>
            <p:cNvSpPr>
              <a:spLocks noChangeShapeType="1"/>
            </p:cNvSpPr>
            <p:nvPr/>
          </p:nvSpPr>
          <p:spPr bwMode="auto">
            <a:xfrm>
              <a:off x="3950" y="2079"/>
              <a:ext cx="7"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06" name="Line 12"/>
            <p:cNvSpPr>
              <a:spLocks noChangeShapeType="1"/>
            </p:cNvSpPr>
            <p:nvPr/>
          </p:nvSpPr>
          <p:spPr bwMode="auto">
            <a:xfrm>
              <a:off x="3950" y="1988"/>
              <a:ext cx="7"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07" name="Line 13"/>
            <p:cNvSpPr>
              <a:spLocks noChangeShapeType="1"/>
            </p:cNvSpPr>
            <p:nvPr/>
          </p:nvSpPr>
          <p:spPr bwMode="auto">
            <a:xfrm>
              <a:off x="3950" y="1896"/>
              <a:ext cx="7"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08" name="Line 14"/>
            <p:cNvSpPr>
              <a:spLocks noChangeShapeType="1"/>
            </p:cNvSpPr>
            <p:nvPr/>
          </p:nvSpPr>
          <p:spPr bwMode="auto">
            <a:xfrm>
              <a:off x="3950" y="1805"/>
              <a:ext cx="7"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09" name="Line 15"/>
            <p:cNvSpPr>
              <a:spLocks noChangeShapeType="1"/>
            </p:cNvSpPr>
            <p:nvPr/>
          </p:nvSpPr>
          <p:spPr bwMode="auto">
            <a:xfrm>
              <a:off x="3950" y="1713"/>
              <a:ext cx="7"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10" name="Rectangle 16"/>
            <p:cNvSpPr>
              <a:spLocks noChangeArrowheads="1"/>
            </p:cNvSpPr>
            <p:nvPr/>
          </p:nvSpPr>
          <p:spPr bwMode="auto">
            <a:xfrm>
              <a:off x="3857" y="2121"/>
              <a:ext cx="1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100">
                  <a:latin typeface="Times New Roman MT Extra Bold"/>
                </a:rPr>
                <a:t>3</a:t>
              </a:r>
              <a:endParaRPr lang="en-US" altLang="en-US" sz="2400"/>
            </a:p>
          </p:txBody>
        </p:sp>
        <p:sp>
          <p:nvSpPr>
            <p:cNvPr id="101411" name="Rectangle 17"/>
            <p:cNvSpPr>
              <a:spLocks noChangeArrowheads="1"/>
            </p:cNvSpPr>
            <p:nvPr/>
          </p:nvSpPr>
          <p:spPr bwMode="auto">
            <a:xfrm>
              <a:off x="3857" y="2030"/>
              <a:ext cx="1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100">
                  <a:latin typeface="Times New Roman MT Extra Bold"/>
                </a:rPr>
                <a:t>4</a:t>
              </a:r>
              <a:endParaRPr lang="en-US" altLang="en-US" sz="2400"/>
            </a:p>
          </p:txBody>
        </p:sp>
        <p:sp>
          <p:nvSpPr>
            <p:cNvPr id="101412" name="Rectangle 18"/>
            <p:cNvSpPr>
              <a:spLocks noChangeArrowheads="1"/>
            </p:cNvSpPr>
            <p:nvPr/>
          </p:nvSpPr>
          <p:spPr bwMode="auto">
            <a:xfrm>
              <a:off x="3857" y="1938"/>
              <a:ext cx="1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100">
                  <a:latin typeface="Times New Roman MT Extra Bold"/>
                </a:rPr>
                <a:t>5</a:t>
              </a:r>
              <a:endParaRPr lang="en-US" altLang="en-US" sz="2400"/>
            </a:p>
          </p:txBody>
        </p:sp>
        <p:sp>
          <p:nvSpPr>
            <p:cNvPr id="101413" name="Rectangle 19"/>
            <p:cNvSpPr>
              <a:spLocks noChangeArrowheads="1"/>
            </p:cNvSpPr>
            <p:nvPr/>
          </p:nvSpPr>
          <p:spPr bwMode="auto">
            <a:xfrm>
              <a:off x="3857" y="1847"/>
              <a:ext cx="1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100">
                  <a:latin typeface="Times New Roman MT Extra Bold"/>
                </a:rPr>
                <a:t>6</a:t>
              </a:r>
              <a:endParaRPr lang="en-US" altLang="en-US" sz="2400"/>
            </a:p>
          </p:txBody>
        </p:sp>
        <p:sp>
          <p:nvSpPr>
            <p:cNvPr id="101414" name="Rectangle 20"/>
            <p:cNvSpPr>
              <a:spLocks noChangeArrowheads="1"/>
            </p:cNvSpPr>
            <p:nvPr/>
          </p:nvSpPr>
          <p:spPr bwMode="auto">
            <a:xfrm>
              <a:off x="3857" y="1755"/>
              <a:ext cx="1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100">
                  <a:latin typeface="Times New Roman MT Extra Bold"/>
                </a:rPr>
                <a:t>7</a:t>
              </a:r>
              <a:endParaRPr lang="en-US" altLang="en-US" sz="2400"/>
            </a:p>
          </p:txBody>
        </p:sp>
        <p:sp>
          <p:nvSpPr>
            <p:cNvPr id="101415" name="Rectangle 21"/>
            <p:cNvSpPr>
              <a:spLocks noChangeArrowheads="1"/>
            </p:cNvSpPr>
            <p:nvPr/>
          </p:nvSpPr>
          <p:spPr bwMode="auto">
            <a:xfrm>
              <a:off x="3857" y="1664"/>
              <a:ext cx="1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100">
                  <a:latin typeface="Times New Roman MT Extra Bold"/>
                </a:rPr>
                <a:t>8</a:t>
              </a:r>
              <a:endParaRPr lang="en-US" altLang="en-US" sz="2400"/>
            </a:p>
          </p:txBody>
        </p:sp>
        <p:sp>
          <p:nvSpPr>
            <p:cNvPr id="101416" name="Line 22"/>
            <p:cNvSpPr>
              <a:spLocks noChangeShapeType="1"/>
            </p:cNvSpPr>
            <p:nvPr/>
          </p:nvSpPr>
          <p:spPr bwMode="auto">
            <a:xfrm flipV="1">
              <a:off x="4459" y="1713"/>
              <a:ext cx="1" cy="504"/>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17" name="Line 23"/>
            <p:cNvSpPr>
              <a:spLocks noChangeShapeType="1"/>
            </p:cNvSpPr>
            <p:nvPr/>
          </p:nvSpPr>
          <p:spPr bwMode="auto">
            <a:xfrm flipH="1" flipV="1">
              <a:off x="4040" y="1869"/>
              <a:ext cx="335" cy="76"/>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18" name="Line 24"/>
            <p:cNvSpPr>
              <a:spLocks noChangeShapeType="1"/>
            </p:cNvSpPr>
            <p:nvPr/>
          </p:nvSpPr>
          <p:spPr bwMode="auto">
            <a:xfrm flipV="1">
              <a:off x="4375" y="1911"/>
              <a:ext cx="1" cy="34"/>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19" name="Line 25"/>
            <p:cNvSpPr>
              <a:spLocks noChangeShapeType="1"/>
            </p:cNvSpPr>
            <p:nvPr/>
          </p:nvSpPr>
          <p:spPr bwMode="auto">
            <a:xfrm>
              <a:off x="4371" y="1911"/>
              <a:ext cx="8"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20" name="Line 26"/>
            <p:cNvSpPr>
              <a:spLocks noChangeShapeType="1"/>
            </p:cNvSpPr>
            <p:nvPr/>
          </p:nvSpPr>
          <p:spPr bwMode="auto">
            <a:xfrm>
              <a:off x="4375" y="1945"/>
              <a:ext cx="1" cy="34"/>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21" name="Line 27"/>
            <p:cNvSpPr>
              <a:spLocks noChangeShapeType="1"/>
            </p:cNvSpPr>
            <p:nvPr/>
          </p:nvSpPr>
          <p:spPr bwMode="auto">
            <a:xfrm>
              <a:off x="4371" y="1979"/>
              <a:ext cx="8"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22" name="Oval 28"/>
            <p:cNvSpPr>
              <a:spLocks noChangeArrowheads="1"/>
            </p:cNvSpPr>
            <p:nvPr/>
          </p:nvSpPr>
          <p:spPr bwMode="auto">
            <a:xfrm>
              <a:off x="4370" y="1940"/>
              <a:ext cx="11" cy="10"/>
            </a:xfrm>
            <a:prstGeom prst="ellipse">
              <a:avLst/>
            </a:prstGeom>
            <a:solidFill>
              <a:srgbClr val="000000"/>
            </a:solidFill>
            <a:ln w="1588">
              <a:solidFill>
                <a:srgbClr val="000000"/>
              </a:solidFill>
              <a:round/>
              <a:headEnd/>
              <a:tailEnd/>
            </a:ln>
          </p:spPr>
          <p:txBody>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a:spcBef>
                  <a:spcPct val="0"/>
                </a:spcBef>
                <a:buClrTx/>
                <a:buSzTx/>
                <a:buFontTx/>
                <a:buNone/>
              </a:pPr>
              <a:endParaRPr lang="en-US" altLang="en-US" sz="1800"/>
            </a:p>
          </p:txBody>
        </p:sp>
        <p:sp>
          <p:nvSpPr>
            <p:cNvPr id="101423" name="Line 29"/>
            <p:cNvSpPr>
              <a:spLocks noChangeShapeType="1"/>
            </p:cNvSpPr>
            <p:nvPr/>
          </p:nvSpPr>
          <p:spPr bwMode="auto">
            <a:xfrm flipV="1">
              <a:off x="4040" y="1821"/>
              <a:ext cx="1" cy="4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24" name="Line 30"/>
            <p:cNvSpPr>
              <a:spLocks noChangeShapeType="1"/>
            </p:cNvSpPr>
            <p:nvPr/>
          </p:nvSpPr>
          <p:spPr bwMode="auto">
            <a:xfrm>
              <a:off x="4036" y="1821"/>
              <a:ext cx="9"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25" name="Line 31"/>
            <p:cNvSpPr>
              <a:spLocks noChangeShapeType="1"/>
            </p:cNvSpPr>
            <p:nvPr/>
          </p:nvSpPr>
          <p:spPr bwMode="auto">
            <a:xfrm>
              <a:off x="4040" y="1869"/>
              <a:ext cx="1" cy="4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26" name="Line 32"/>
            <p:cNvSpPr>
              <a:spLocks noChangeShapeType="1"/>
            </p:cNvSpPr>
            <p:nvPr/>
          </p:nvSpPr>
          <p:spPr bwMode="auto">
            <a:xfrm>
              <a:off x="4036" y="1916"/>
              <a:ext cx="9"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27" name="Oval 33"/>
            <p:cNvSpPr>
              <a:spLocks noChangeArrowheads="1"/>
            </p:cNvSpPr>
            <p:nvPr/>
          </p:nvSpPr>
          <p:spPr bwMode="auto">
            <a:xfrm>
              <a:off x="4035" y="1863"/>
              <a:ext cx="11" cy="11"/>
            </a:xfrm>
            <a:prstGeom prst="ellipse">
              <a:avLst/>
            </a:prstGeom>
            <a:solidFill>
              <a:srgbClr val="000000"/>
            </a:solidFill>
            <a:ln w="1588">
              <a:solidFill>
                <a:srgbClr val="000000"/>
              </a:solidFill>
              <a:round/>
              <a:headEnd/>
              <a:tailEnd/>
            </a:ln>
          </p:spPr>
          <p:txBody>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a:spcBef>
                  <a:spcPct val="0"/>
                </a:spcBef>
                <a:buClrTx/>
                <a:buSzTx/>
                <a:buFontTx/>
                <a:buNone/>
              </a:pPr>
              <a:endParaRPr lang="en-US" altLang="en-US" sz="1800"/>
            </a:p>
          </p:txBody>
        </p:sp>
      </p:grpSp>
      <p:pic>
        <p:nvPicPr>
          <p:cNvPr id="44" name="Picture 37" descr="blackout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7700" y="4424363"/>
            <a:ext cx="231775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38" descr="blackout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300" y="4422775"/>
            <a:ext cx="2349500"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7" name="TextBox 52"/>
          <p:cNvSpPr txBox="1">
            <a:spLocks noChangeArrowheads="1"/>
          </p:cNvSpPr>
          <p:nvPr/>
        </p:nvSpPr>
        <p:spPr bwMode="auto">
          <a:xfrm>
            <a:off x="3716338" y="1995488"/>
            <a:ext cx="15414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600">
                <a:latin typeface="Arial" pitchFamily="34" charset="0"/>
              </a:rPr>
              <a:t>Positive Rating</a:t>
            </a:r>
          </a:p>
        </p:txBody>
      </p:sp>
      <p:sp>
        <p:nvSpPr>
          <p:cNvPr id="101388" name="TextBox 53"/>
          <p:cNvSpPr txBox="1">
            <a:spLocks noChangeArrowheads="1"/>
          </p:cNvSpPr>
          <p:nvPr/>
        </p:nvSpPr>
        <p:spPr bwMode="auto">
          <a:xfrm>
            <a:off x="3667125" y="4476750"/>
            <a:ext cx="1631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600">
                <a:latin typeface="Arial" pitchFamily="34" charset="0"/>
              </a:rPr>
              <a:t>Negative Rating</a:t>
            </a:r>
          </a:p>
        </p:txBody>
      </p:sp>
      <p:sp>
        <p:nvSpPr>
          <p:cNvPr id="101389" name="Rectangle 45"/>
          <p:cNvSpPr>
            <a:spLocks noChangeArrowheads="1"/>
          </p:cNvSpPr>
          <p:nvPr/>
        </p:nvSpPr>
        <p:spPr bwMode="auto">
          <a:xfrm>
            <a:off x="3667125" y="6488113"/>
            <a:ext cx="171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800" dirty="0"/>
              <a:t>Messinger, 2002</a:t>
            </a:r>
          </a:p>
        </p:txBody>
      </p:sp>
      <p:sp>
        <p:nvSpPr>
          <p:cNvPr id="48" name="Rectangle 2"/>
          <p:cNvSpPr txBox="1">
            <a:spLocks noChangeArrowheads="1"/>
          </p:cNvSpPr>
          <p:nvPr/>
        </p:nvSpPr>
        <p:spPr>
          <a:xfrm>
            <a:off x="609600" y="427038"/>
            <a:ext cx="8229600" cy="1143000"/>
          </a:xfrm>
          <a:prstGeom prst="rect">
            <a:avLst/>
          </a:prstGeom>
        </p:spPr>
        <p:txBody>
          <a:bodyPr anchor="ctr">
            <a:normAutofit fontScale="97500"/>
          </a:bodyPr>
          <a:lstStyle/>
          <a:p>
            <a:pPr algn="ctr" fontAlgn="auto">
              <a:spcAft>
                <a:spcPts val="0"/>
              </a:spcAft>
              <a:defRPr/>
            </a:pPr>
            <a:endParaRPr lang="en-US" sz="4400" dirty="0">
              <a:latin typeface="+mj-lt"/>
              <a:ea typeface="ＭＳ Ｐゴシック" pitchFamily="-110" charset="-128"/>
              <a:cs typeface="+mj-cs"/>
            </a:endParaRPr>
          </a:p>
        </p:txBody>
      </p:sp>
      <p:sp>
        <p:nvSpPr>
          <p:cNvPr id="101391" name="TextBox 50"/>
          <p:cNvSpPr txBox="1">
            <a:spLocks noChangeArrowheads="1"/>
          </p:cNvSpPr>
          <p:nvPr/>
        </p:nvSpPr>
        <p:spPr bwMode="auto">
          <a:xfrm>
            <a:off x="635000" y="13811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2400"/>
              <a:t>+ Eye constriction</a:t>
            </a:r>
          </a:p>
        </p:txBody>
      </p:sp>
      <p:sp>
        <p:nvSpPr>
          <p:cNvPr id="101392" name="TextBox 51"/>
          <p:cNvSpPr txBox="1">
            <a:spLocks noChangeArrowheads="1"/>
          </p:cNvSpPr>
          <p:nvPr/>
        </p:nvSpPr>
        <p:spPr bwMode="auto">
          <a:xfrm>
            <a:off x="5676900" y="1381125"/>
            <a:ext cx="3009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2400"/>
              <a:t>-  Eye constriction</a:t>
            </a:r>
          </a:p>
        </p:txBody>
      </p:sp>
      <p:sp>
        <p:nvSpPr>
          <p:cNvPr id="55" name="Rectangle 54"/>
          <p:cNvSpPr/>
          <p:nvPr/>
        </p:nvSpPr>
        <p:spPr>
          <a:xfrm>
            <a:off x="10682288" y="158750"/>
            <a:ext cx="2286000" cy="2124075"/>
          </a:xfrm>
          <a:prstGeom prst="rect">
            <a:avLst/>
          </a:prstGeom>
        </p:spPr>
        <p:txBody>
          <a:bodyPr>
            <a:spAutoFit/>
          </a:bodyPr>
          <a:lstStyle/>
          <a:p>
            <a:pPr fontAlgn="auto">
              <a:spcBef>
                <a:spcPts val="0"/>
              </a:spcBef>
              <a:spcAft>
                <a:spcPts val="0"/>
              </a:spcAft>
              <a:defRPr/>
            </a:pPr>
            <a:r>
              <a:rPr lang="en-US" sz="4400" dirty="0">
                <a:solidFill>
                  <a:prstClr val="black"/>
                </a:solidFill>
                <a:latin typeface="+mn-lt"/>
                <a:ea typeface="ＭＳ Ｐゴシック" pitchFamily="-110" charset="-128"/>
                <a:cs typeface="+mj-cs"/>
              </a:rPr>
              <a:t>A systems view</a:t>
            </a:r>
            <a:endParaRPr lang="en-US" dirty="0">
              <a:latin typeface="+mn-lt"/>
              <a:cs typeface="+mn-cs"/>
            </a:endParaRPr>
          </a:p>
        </p:txBody>
      </p:sp>
      <p:graphicFrame>
        <p:nvGraphicFramePr>
          <p:cNvPr id="101395" name="Object 5"/>
          <p:cNvGraphicFramePr>
            <a:graphicFrameLocks noChangeAspect="1"/>
          </p:cNvGraphicFramePr>
          <p:nvPr>
            <p:extLst>
              <p:ext uri="{D42A27DB-BD31-4B8C-83A1-F6EECF244321}">
                <p14:modId xmlns:p14="http://schemas.microsoft.com/office/powerpoint/2010/main" val="2814588760"/>
              </p:ext>
            </p:extLst>
          </p:nvPr>
        </p:nvGraphicFramePr>
        <p:xfrm>
          <a:off x="5424488" y="1909763"/>
          <a:ext cx="2630487" cy="2349500"/>
        </p:xfrm>
        <a:graphic>
          <a:graphicData uri="http://schemas.openxmlformats.org/presentationml/2006/ole">
            <mc:AlternateContent xmlns:mc="http://schemas.openxmlformats.org/markup-compatibility/2006">
              <mc:Choice xmlns:v="urn:schemas-microsoft-com:vml" Requires="v">
                <p:oleObj spid="_x0000_s2228" name="Image" r:id="rId11" imgW="4295094" imgH="4663607" progId="">
                  <p:embed/>
                </p:oleObj>
              </mc:Choice>
              <mc:Fallback>
                <p:oleObj name="Image" r:id="rId11" imgW="4295094" imgH="4663607" progId="">
                  <p:embed/>
                  <p:pic>
                    <p:nvPicPr>
                      <p:cNvPr id="0" name=""/>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5424488" y="1909763"/>
                        <a:ext cx="2630487"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49" name="Picture 8" descr="smile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1917700"/>
            <a:ext cx="264477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1397" name="Object 2"/>
          <p:cNvGraphicFramePr>
            <a:graphicFrameLocks noChangeAspect="1"/>
          </p:cNvGraphicFramePr>
          <p:nvPr>
            <p:extLst>
              <p:ext uri="{D42A27DB-BD31-4B8C-83A1-F6EECF244321}">
                <p14:modId xmlns:p14="http://schemas.microsoft.com/office/powerpoint/2010/main" val="1274226907"/>
              </p:ext>
            </p:extLst>
          </p:nvPr>
        </p:nvGraphicFramePr>
        <p:xfrm>
          <a:off x="2971800" y="1909763"/>
          <a:ext cx="2736850" cy="2349500"/>
        </p:xfrm>
        <a:graphic>
          <a:graphicData uri="http://schemas.openxmlformats.org/presentationml/2006/ole">
            <mc:AlternateContent xmlns:mc="http://schemas.openxmlformats.org/markup-compatibility/2006">
              <mc:Choice xmlns:v="urn:schemas-microsoft-com:vml" Requires="v">
                <p:oleObj spid="_x0000_s2229" name="SPW 11.0 Graph" r:id="rId14" imgW="5818327" imgH="5257800" progId="">
                  <p:embed/>
                </p:oleObj>
              </mc:Choice>
              <mc:Fallback>
                <p:oleObj name="SPW 11.0 Graph" r:id="rId14" imgW="5818327" imgH="5257800"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71800" y="1909763"/>
                        <a:ext cx="2736850"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398" name="TextBox 50"/>
          <p:cNvSpPr txBox="1">
            <a:spLocks noChangeArrowheads="1"/>
          </p:cNvSpPr>
          <p:nvPr/>
        </p:nvSpPr>
        <p:spPr bwMode="auto">
          <a:xfrm>
            <a:off x="3521075" y="1963738"/>
            <a:ext cx="1903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buClrTx/>
              <a:buSzTx/>
              <a:buFontTx/>
              <a:buNone/>
              <a:defRPr sz="1800">
                <a:solidFill>
                  <a:schemeClr val="bg1"/>
                </a:solidFill>
                <a:latin typeface="Arial" pitchFamily="34" charset="0"/>
                <a:ea typeface="MS PGothic" pitchFamily="34" charset="-128"/>
              </a:defRPr>
            </a:lvl1pPr>
            <a:lvl2pPr marL="742950" indent="-285750">
              <a:spcBef>
                <a:spcPct val="20000"/>
              </a:spcBef>
              <a:buClr>
                <a:schemeClr val="tx2"/>
              </a:buClr>
              <a:buSzPct val="60000"/>
              <a:buFont typeface="Wingdings" pitchFamily="2" charset="2"/>
              <a:buChar char="n"/>
              <a:defRPr sz="2800">
                <a:latin typeface="Times New Roman" pitchFamily="18" charset="0"/>
                <a:ea typeface="MS PGothic" pitchFamily="34" charset="-128"/>
              </a:defRPr>
            </a:lvl2pPr>
            <a:lvl3pPr marL="1143000" indent="-228600">
              <a:spcBef>
                <a:spcPct val="20000"/>
              </a:spcBef>
              <a:buClr>
                <a:schemeClr val="folHlink"/>
              </a:buClr>
              <a:buSzPct val="60000"/>
              <a:buFont typeface="Wingdings" pitchFamily="2" charset="2"/>
              <a:buChar char="n"/>
              <a:defRPr sz="2400">
                <a:latin typeface="Times New Roman" pitchFamily="18" charset="0"/>
                <a:ea typeface="MS PGothic" pitchFamily="34" charset="-128"/>
              </a:defRPr>
            </a:lvl3pPr>
            <a:lvl4pPr marL="1600200" indent="-228600">
              <a:spcBef>
                <a:spcPct val="20000"/>
              </a:spcBef>
              <a:buClr>
                <a:schemeClr val="tx1"/>
              </a:buClr>
              <a:buSzPct val="60000"/>
              <a:buFont typeface="Wingdings" pitchFamily="2" charset="2"/>
              <a:buChar char="n"/>
              <a:defRPr sz="2000">
                <a:latin typeface="Times New Roman" pitchFamily="18" charset="0"/>
                <a:ea typeface="MS PGothic" pitchFamily="34" charset="-128"/>
              </a:defRPr>
            </a:lvl4pPr>
            <a:lvl5pPr marL="2057400" indent="-228600">
              <a:spcBef>
                <a:spcPct val="20000"/>
              </a:spcBef>
              <a:buClr>
                <a:schemeClr val="hlink"/>
              </a:buClr>
              <a:buSzPct val="60000"/>
              <a:buFont typeface="Wingdings" pitchFamily="2" charset="2"/>
              <a:buChar char="n"/>
              <a:defRPr sz="2000">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latin typeface="Times New Roman" pitchFamily="18" charset="0"/>
                <a:ea typeface="MS PGothic" pitchFamily="34" charset="-128"/>
              </a:defRPr>
            </a:lvl9pPr>
          </a:lstStyle>
          <a:p>
            <a:r>
              <a:rPr lang="en-US" altLang="en-US" dirty="0">
                <a:solidFill>
                  <a:schemeClr val="tx1"/>
                </a:solidFill>
              </a:rPr>
              <a:t>Positive Emotion</a:t>
            </a:r>
          </a:p>
        </p:txBody>
      </p:sp>
    </p:spTree>
    <p:extLst>
      <p:ext uri="{BB962C8B-B14F-4D97-AF65-F5344CB8AC3E}">
        <p14:creationId xmlns:p14="http://schemas.microsoft.com/office/powerpoint/2010/main" val="30794610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dissolve">
                                      <p:cBhvr>
                                        <p:cTn id="7" dur="500"/>
                                        <p:tgtEl>
                                          <p:spTgt spid="10249"/>
                                        </p:tgtEl>
                                      </p:cBhvr>
                                    </p:animEffect>
                                  </p:childTnLst>
                                </p:cTn>
                              </p:par>
                              <p:par>
                                <p:cTn id="8" presetID="9" presetClass="entr" presetSubtype="0" fill="hold" nodeType="withEffect">
                                  <p:stCondLst>
                                    <p:cond delay="0"/>
                                  </p:stCondLst>
                                  <p:childTnLst>
                                    <p:set>
                                      <p:cBhvr>
                                        <p:cTn id="9" dur="1" fill="hold">
                                          <p:stCondLst>
                                            <p:cond delay="0"/>
                                          </p:stCondLst>
                                        </p:cTn>
                                        <p:tgtEl>
                                          <p:spTgt spid="10248"/>
                                        </p:tgtEl>
                                        <p:attrNameLst>
                                          <p:attrName>style.visibility</p:attrName>
                                        </p:attrNameLst>
                                      </p:cBhvr>
                                      <p:to>
                                        <p:strVal val="visible"/>
                                      </p:to>
                                    </p:set>
                                    <p:animEffect transition="in" filter="dissolve">
                                      <p:cBhvr>
                                        <p:cTn id="10" dur="500"/>
                                        <p:tgtEl>
                                          <p:spTgt spid="1024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dissolve">
                                      <p:cBhvr>
                                        <p:cTn id="15" dur="500"/>
                                        <p:tgtEl>
                                          <p:spTgt spid="44"/>
                                        </p:tgtEl>
                                      </p:cBhvr>
                                    </p:animEffect>
                                  </p:childTnLst>
                                </p:cTn>
                              </p:par>
                              <p:par>
                                <p:cTn id="16" presetID="9"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dissolve">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609600"/>
            <a:ext cx="9144000" cy="1143000"/>
          </a:xfrm>
        </p:spPr>
        <p:txBody>
          <a:bodyPr>
            <a:noAutofit/>
          </a:bodyPr>
          <a:lstStyle/>
          <a:p>
            <a:pPr>
              <a:defRPr/>
            </a:pPr>
            <a:r>
              <a:rPr lang="en-US" sz="4000" dirty="0" smtClean="0">
                <a:ea typeface="ＭＳ Ｐゴシック" pitchFamily="28" charset="-128"/>
                <a:sym typeface="Wingdings" pitchFamily="2" charset="2"/>
              </a:rPr>
              <a:t>But what about dynamic expressions</a:t>
            </a:r>
            <a:r>
              <a:rPr lang="en-US" sz="4000" dirty="0" smtClean="0">
                <a:solidFill>
                  <a:srgbClr val="FEEC94"/>
                </a:solidFill>
                <a:cs typeface="Arial" pitchFamily="34" charset="0"/>
                <a:sym typeface="Wingdings" pitchFamily="2" charset="2"/>
              </a:rPr>
              <a:t>?</a:t>
            </a:r>
            <a:r>
              <a:rPr lang="en-US" sz="4000" dirty="0">
                <a:solidFill>
                  <a:srgbClr val="FEEC94"/>
                </a:solidFill>
                <a:cs typeface="Arial" pitchFamily="34" charset="0"/>
                <a:sym typeface="Wingdings" pitchFamily="2" charset="2"/>
              </a:rPr>
              <a:t/>
            </a:r>
            <a:br>
              <a:rPr lang="en-US" sz="4000" dirty="0">
                <a:solidFill>
                  <a:srgbClr val="FEEC94"/>
                </a:solidFill>
                <a:cs typeface="Arial" pitchFamily="34" charset="0"/>
                <a:sym typeface="Wingdings" pitchFamily="2" charset="2"/>
              </a:rPr>
            </a:br>
            <a:endParaRPr lang="en-US" sz="4000" dirty="0">
              <a:ea typeface="ＭＳ Ｐゴシック" pitchFamily="28" charset="-128"/>
            </a:endParaRPr>
          </a:p>
        </p:txBody>
      </p:sp>
      <p:pic>
        <p:nvPicPr>
          <p:cNvPr id="103427" name="Picture 6"/>
          <p:cNvPicPr>
            <a:picLocks noChangeAspect="1" noChangeArrowheads="1"/>
          </p:cNvPicPr>
          <p:nvPr/>
        </p:nvPicPr>
        <p:blipFill>
          <a:blip r:embed="rId3">
            <a:extLst>
              <a:ext uri="{28A0092B-C50C-407E-A947-70E740481C1C}">
                <a14:useLocalDpi xmlns:a14="http://schemas.microsoft.com/office/drawing/2010/main" val="0"/>
              </a:ext>
            </a:extLst>
          </a:blip>
          <a:srcRect l="37740" t="3055" r="18062" b="23628"/>
          <a:stretch>
            <a:fillRect/>
          </a:stretch>
        </p:blipFill>
        <p:spPr bwMode="auto">
          <a:xfrm>
            <a:off x="6140450" y="2347913"/>
            <a:ext cx="1535113" cy="1454150"/>
          </a:xfrm>
          <a:prstGeom prst="rect">
            <a:avLst/>
          </a:prstGeom>
          <a:noFill/>
          <a:ln w="19050" algn="in">
            <a:solidFill>
              <a:srgbClr val="AC9B32"/>
            </a:solidFill>
            <a:miter lim="800000"/>
            <a:headEnd/>
            <a:tailEnd/>
          </a:ln>
          <a:extLst>
            <a:ext uri="{909E8E84-426E-40DD-AFC4-6F175D3DCCD1}">
              <a14:hiddenFill xmlns:a14="http://schemas.microsoft.com/office/drawing/2010/main">
                <a:solidFill>
                  <a:srgbClr val="FFFFFF"/>
                </a:solidFill>
              </a14:hiddenFill>
            </a:ext>
          </a:extLst>
        </p:spPr>
      </p:pic>
      <p:pic>
        <p:nvPicPr>
          <p:cNvPr id="103428" name="Picture 3"/>
          <p:cNvPicPr>
            <a:picLocks noChangeAspect="1" noChangeArrowheads="1"/>
          </p:cNvPicPr>
          <p:nvPr/>
        </p:nvPicPr>
        <p:blipFill>
          <a:blip r:embed="rId4">
            <a:extLst>
              <a:ext uri="{28A0092B-C50C-407E-A947-70E740481C1C}">
                <a14:useLocalDpi xmlns:a14="http://schemas.microsoft.com/office/drawing/2010/main" val="0"/>
              </a:ext>
            </a:extLst>
          </a:blip>
          <a:srcRect l="34019" r="19081" b="21655"/>
          <a:stretch>
            <a:fillRect/>
          </a:stretch>
        </p:blipFill>
        <p:spPr bwMode="auto">
          <a:xfrm>
            <a:off x="1316038" y="2347913"/>
            <a:ext cx="1541462" cy="1454150"/>
          </a:xfrm>
          <a:prstGeom prst="rect">
            <a:avLst/>
          </a:prstGeom>
          <a:noFill/>
          <a:ln w="19050" algn="in">
            <a:solidFill>
              <a:srgbClr val="AC9B32"/>
            </a:solidFill>
            <a:miter lim="800000"/>
            <a:headEnd/>
            <a:tailEnd/>
          </a:ln>
          <a:extLst>
            <a:ext uri="{909E8E84-426E-40DD-AFC4-6F175D3DCCD1}">
              <a14:hiddenFill xmlns:a14="http://schemas.microsoft.com/office/drawing/2010/main">
                <a:solidFill>
                  <a:srgbClr val="FFFFFF"/>
                </a:solidFill>
              </a14:hiddenFill>
            </a:ext>
          </a:extLst>
        </p:spPr>
      </p:pic>
      <p:pic>
        <p:nvPicPr>
          <p:cNvPr id="103429" name="Picture 4"/>
          <p:cNvPicPr>
            <a:picLocks noChangeAspect="1" noChangeArrowheads="1"/>
          </p:cNvPicPr>
          <p:nvPr/>
        </p:nvPicPr>
        <p:blipFill>
          <a:blip r:embed="rId5">
            <a:extLst>
              <a:ext uri="{28A0092B-C50C-407E-A947-70E740481C1C}">
                <a14:useLocalDpi xmlns:a14="http://schemas.microsoft.com/office/drawing/2010/main" val="0"/>
              </a:ext>
            </a:extLst>
          </a:blip>
          <a:srcRect l="34088" r="19119" b="21655"/>
          <a:stretch>
            <a:fillRect/>
          </a:stretch>
        </p:blipFill>
        <p:spPr bwMode="auto">
          <a:xfrm>
            <a:off x="2925763" y="2346325"/>
            <a:ext cx="1535112" cy="1455738"/>
          </a:xfrm>
          <a:prstGeom prst="rect">
            <a:avLst/>
          </a:prstGeom>
          <a:noFill/>
          <a:ln w="19050" algn="in">
            <a:solidFill>
              <a:srgbClr val="AC9B32"/>
            </a:solidFill>
            <a:miter lim="800000"/>
            <a:headEnd/>
            <a:tailEnd/>
          </a:ln>
          <a:extLst>
            <a:ext uri="{909E8E84-426E-40DD-AFC4-6F175D3DCCD1}">
              <a14:hiddenFill xmlns:a14="http://schemas.microsoft.com/office/drawing/2010/main">
                <a:solidFill>
                  <a:srgbClr val="FFFFFF"/>
                </a:solidFill>
              </a14:hiddenFill>
            </a:ext>
          </a:extLst>
        </p:spPr>
      </p:pic>
      <p:pic>
        <p:nvPicPr>
          <p:cNvPr id="103430" name="Picture 5"/>
          <p:cNvPicPr>
            <a:picLocks noChangeAspect="1" noChangeArrowheads="1"/>
          </p:cNvPicPr>
          <p:nvPr/>
        </p:nvPicPr>
        <p:blipFill>
          <a:blip r:embed="rId6">
            <a:extLst>
              <a:ext uri="{28A0092B-C50C-407E-A947-70E740481C1C}">
                <a14:useLocalDpi xmlns:a14="http://schemas.microsoft.com/office/drawing/2010/main" val="0"/>
              </a:ext>
            </a:extLst>
          </a:blip>
          <a:srcRect l="36652" r="18378" b="24808"/>
          <a:stretch>
            <a:fillRect/>
          </a:stretch>
        </p:blipFill>
        <p:spPr bwMode="auto">
          <a:xfrm>
            <a:off x="4533900" y="2347913"/>
            <a:ext cx="1535113" cy="1454150"/>
          </a:xfrm>
          <a:prstGeom prst="rect">
            <a:avLst/>
          </a:prstGeom>
          <a:noFill/>
          <a:ln w="19050" algn="in">
            <a:solidFill>
              <a:srgbClr val="AC9B32"/>
            </a:solidFill>
            <a:miter lim="800000"/>
            <a:headEnd/>
            <a:tailEnd/>
          </a:ln>
          <a:extLst>
            <a:ext uri="{909E8E84-426E-40DD-AFC4-6F175D3DCCD1}">
              <a14:hiddenFill xmlns:a14="http://schemas.microsoft.com/office/drawing/2010/main">
                <a:solidFill>
                  <a:srgbClr val="FFFFFF"/>
                </a:solidFill>
              </a14:hiddenFill>
            </a:ext>
          </a:extLst>
        </p:spPr>
      </p:pic>
      <p:pic>
        <p:nvPicPr>
          <p:cNvPr id="1034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6038" y="4289425"/>
            <a:ext cx="1541462" cy="1454150"/>
          </a:xfrm>
          <a:prstGeom prst="rect">
            <a:avLst/>
          </a:prstGeom>
          <a:noFill/>
          <a:ln w="19050" algn="in">
            <a:solidFill>
              <a:srgbClr val="AC9B32"/>
            </a:solidFill>
            <a:miter lim="800000"/>
            <a:headEnd/>
            <a:tailEnd/>
          </a:ln>
          <a:extLst>
            <a:ext uri="{909E8E84-426E-40DD-AFC4-6F175D3DCCD1}">
              <a14:hiddenFill xmlns:a14="http://schemas.microsoft.com/office/drawing/2010/main">
                <a:solidFill>
                  <a:srgbClr val="FFFFFF"/>
                </a:solidFill>
              </a14:hiddenFill>
            </a:ext>
          </a:extLst>
        </p:spPr>
      </p:pic>
      <p:pic>
        <p:nvPicPr>
          <p:cNvPr id="1034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5763" y="4289425"/>
            <a:ext cx="1541462" cy="1454150"/>
          </a:xfrm>
          <a:prstGeom prst="rect">
            <a:avLst/>
          </a:prstGeom>
          <a:noFill/>
          <a:ln w="19050" algn="in">
            <a:solidFill>
              <a:srgbClr val="AC9B32"/>
            </a:solidFill>
            <a:miter lim="800000"/>
            <a:headEnd/>
            <a:tailEnd/>
          </a:ln>
          <a:extLst>
            <a:ext uri="{909E8E84-426E-40DD-AFC4-6F175D3DCCD1}">
              <a14:hiddenFill xmlns:a14="http://schemas.microsoft.com/office/drawing/2010/main">
                <a:solidFill>
                  <a:srgbClr val="FFFFFF"/>
                </a:solidFill>
              </a14:hiddenFill>
            </a:ext>
          </a:extLst>
        </p:spPr>
      </p:pic>
      <p:pic>
        <p:nvPicPr>
          <p:cNvPr id="1034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3900" y="4289425"/>
            <a:ext cx="1541463" cy="1454150"/>
          </a:xfrm>
          <a:prstGeom prst="rect">
            <a:avLst/>
          </a:prstGeom>
          <a:noFill/>
          <a:ln w="19050" algn="in">
            <a:solidFill>
              <a:srgbClr val="AC9B32"/>
            </a:solidFill>
            <a:miter lim="800000"/>
            <a:headEnd/>
            <a:tailEnd/>
          </a:ln>
          <a:extLst>
            <a:ext uri="{909E8E84-426E-40DD-AFC4-6F175D3DCCD1}">
              <a14:hiddenFill xmlns:a14="http://schemas.microsoft.com/office/drawing/2010/main">
                <a:solidFill>
                  <a:srgbClr val="FFFFFF"/>
                </a:solidFill>
              </a14:hiddenFill>
            </a:ext>
          </a:extLst>
        </p:spPr>
      </p:pic>
      <p:pic>
        <p:nvPicPr>
          <p:cNvPr id="1034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42038" y="4289425"/>
            <a:ext cx="1541462" cy="1454150"/>
          </a:xfrm>
          <a:prstGeom prst="rect">
            <a:avLst/>
          </a:prstGeom>
          <a:noFill/>
          <a:ln w="19050" algn="in">
            <a:solidFill>
              <a:srgbClr val="AC9B32"/>
            </a:solidFill>
            <a:miter lim="800000"/>
            <a:headEnd/>
            <a:tailEnd/>
          </a:ln>
          <a:extLst>
            <a:ext uri="{909E8E84-426E-40DD-AFC4-6F175D3DCCD1}">
              <a14:hiddenFill xmlns:a14="http://schemas.microsoft.com/office/drawing/2010/main">
                <a:solidFill>
                  <a:srgbClr val="FFFFFF"/>
                </a:solidFill>
              </a14:hiddenFill>
            </a:ext>
          </a:extLst>
        </p:spPr>
      </p:pic>
      <p:sp>
        <p:nvSpPr>
          <p:cNvPr id="40" name="Right Arrow 39"/>
          <p:cNvSpPr/>
          <p:nvPr/>
        </p:nvSpPr>
        <p:spPr>
          <a:xfrm>
            <a:off x="1219200" y="1782762"/>
            <a:ext cx="6629400" cy="403822"/>
          </a:xfrm>
          <a:prstGeom prst="rightArrow">
            <a:avLst/>
          </a:prstGeom>
          <a:gradFill flip="none" rotWithShape="1">
            <a:gsLst>
              <a:gs pos="0">
                <a:srgbClr val="E6DDA8"/>
              </a:gs>
              <a:gs pos="55000">
                <a:srgbClr val="E6BA00">
                  <a:alpha val="51000"/>
                </a:srgbClr>
              </a:gs>
              <a:gs pos="100000">
                <a:schemeClr val="tx2">
                  <a:lumMod val="75000"/>
                </a:schemeClr>
              </a:gs>
            </a:gsLst>
            <a:lin ang="0" scaled="1"/>
            <a:tileRect/>
          </a:gra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03438" name="Rectangle 14"/>
          <p:cNvSpPr>
            <a:spLocks noChangeArrowheads="1"/>
          </p:cNvSpPr>
          <p:nvPr/>
        </p:nvSpPr>
        <p:spPr bwMode="auto">
          <a:xfrm>
            <a:off x="-1905000" y="6858000"/>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800">
                <a:solidFill>
                  <a:srgbClr val="FFFFFF"/>
                </a:solidFill>
                <a:latin typeface="Arial" pitchFamily="34" charset="0"/>
              </a:rPr>
              <a:t>Bolzani-Dinehart, et al., 2005</a:t>
            </a:r>
          </a:p>
        </p:txBody>
      </p:sp>
      <p:sp>
        <p:nvSpPr>
          <p:cNvPr id="103439" name="TextBox 3"/>
          <p:cNvSpPr txBox="1">
            <a:spLocks noChangeArrowheads="1"/>
          </p:cNvSpPr>
          <p:nvPr/>
        </p:nvSpPr>
        <p:spPr bwMode="auto">
          <a:xfrm>
            <a:off x="3810000" y="6488113"/>
            <a:ext cx="5240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800"/>
              <a:t>Messinger, Mattson, Mahoor, &amp; Cohn, </a:t>
            </a:r>
            <a:r>
              <a:rPr lang="en-US" altLang="en-US" sz="1800" i="1"/>
              <a:t>Emotion, </a:t>
            </a:r>
            <a:r>
              <a:rPr lang="en-US" altLang="en-US" sz="1800"/>
              <a:t>2012</a:t>
            </a:r>
          </a:p>
        </p:txBody>
      </p:sp>
    </p:spTree>
    <p:extLst>
      <p:ext uri="{BB962C8B-B14F-4D97-AF65-F5344CB8AC3E}">
        <p14:creationId xmlns:p14="http://schemas.microsoft.com/office/powerpoint/2010/main" val="122876097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ea typeface="ＭＳ Ｐゴシック" pitchFamily="-110" charset="-128"/>
              </a:rPr>
              <a:t>Automated Measurement</a:t>
            </a:r>
          </a:p>
        </p:txBody>
      </p:sp>
      <p:sp>
        <p:nvSpPr>
          <p:cNvPr id="105475" name="Text Box 57"/>
          <p:cNvSpPr txBox="1">
            <a:spLocks noChangeArrowheads="1"/>
          </p:cNvSpPr>
          <p:nvPr/>
        </p:nvSpPr>
        <p:spPr bwMode="auto">
          <a:xfrm>
            <a:off x="0" y="6362700"/>
            <a:ext cx="14874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a:spcBef>
                <a:spcPct val="50000"/>
              </a:spcBef>
              <a:buClr>
                <a:schemeClr val="tx1"/>
              </a:buClr>
              <a:buSzTx/>
              <a:buFontTx/>
              <a:buNone/>
            </a:pPr>
            <a:endParaRPr lang="en-US" altLang="zh-CN" sz="2100">
              <a:ea typeface="SimSun" pitchFamily="2" charset="-122"/>
            </a:endParaRPr>
          </a:p>
        </p:txBody>
      </p:sp>
      <p:sp>
        <p:nvSpPr>
          <p:cNvPr id="105476" name="TextBox 40"/>
          <p:cNvSpPr txBox="1">
            <a:spLocks noChangeArrowheads="1"/>
          </p:cNvSpPr>
          <p:nvPr/>
        </p:nvSpPr>
        <p:spPr bwMode="auto">
          <a:xfrm rot="-2597114">
            <a:off x="177800" y="1827213"/>
            <a:ext cx="14398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algn="ctr" eaLnBrk="1" hangingPunct="1">
              <a:spcBef>
                <a:spcPct val="0"/>
              </a:spcBef>
              <a:buClrTx/>
              <a:buSzTx/>
              <a:buFontTx/>
              <a:buNone/>
            </a:pPr>
            <a:r>
              <a:rPr lang="en-US" altLang="en-US" sz="2400"/>
              <a:t>Computer</a:t>
            </a:r>
          </a:p>
          <a:p>
            <a:pPr algn="ctr" eaLnBrk="1" hangingPunct="1">
              <a:spcBef>
                <a:spcPct val="0"/>
              </a:spcBef>
              <a:buClrTx/>
              <a:buSzTx/>
              <a:buFontTx/>
              <a:buNone/>
            </a:pPr>
            <a:r>
              <a:rPr lang="en-US" altLang="en-US" sz="2400"/>
              <a:t> Vision</a:t>
            </a:r>
          </a:p>
        </p:txBody>
      </p:sp>
      <p:sp>
        <p:nvSpPr>
          <p:cNvPr id="105477" name="TextBox 41"/>
          <p:cNvSpPr txBox="1">
            <a:spLocks noChangeArrowheads="1"/>
          </p:cNvSpPr>
          <p:nvPr/>
        </p:nvSpPr>
        <p:spPr bwMode="auto">
          <a:xfrm rot="-2597114">
            <a:off x="30163" y="3976688"/>
            <a:ext cx="16637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algn="ctr" eaLnBrk="1" hangingPunct="1">
              <a:spcBef>
                <a:spcPct val="0"/>
              </a:spcBef>
              <a:buClrTx/>
              <a:buSzTx/>
              <a:buFontTx/>
              <a:buNone/>
            </a:pPr>
            <a:r>
              <a:rPr lang="en-US" altLang="en-US" sz="2400"/>
              <a:t>Pattern </a:t>
            </a:r>
          </a:p>
          <a:p>
            <a:pPr algn="ctr" eaLnBrk="1" hangingPunct="1">
              <a:spcBef>
                <a:spcPct val="0"/>
              </a:spcBef>
              <a:buClrTx/>
              <a:buSzTx/>
              <a:buFontTx/>
              <a:buNone/>
            </a:pPr>
            <a:r>
              <a:rPr lang="en-US" altLang="en-US" sz="2400"/>
              <a:t>Recognition</a:t>
            </a:r>
          </a:p>
        </p:txBody>
      </p:sp>
      <p:pic>
        <p:nvPicPr>
          <p:cNvPr id="105478" name="Picture 2"/>
          <p:cNvPicPr>
            <a:picLocks noChangeAspect="1" noChangeArrowheads="1"/>
          </p:cNvPicPr>
          <p:nvPr/>
        </p:nvPicPr>
        <p:blipFill>
          <a:blip r:embed="rId5">
            <a:extLst>
              <a:ext uri="{28A0092B-C50C-407E-A947-70E740481C1C}">
                <a14:useLocalDpi xmlns:a14="http://schemas.microsoft.com/office/drawing/2010/main" val="0"/>
              </a:ext>
            </a:extLst>
          </a:blip>
          <a:srcRect t="19379" r="50114"/>
          <a:stretch>
            <a:fillRect/>
          </a:stretch>
        </p:blipFill>
        <p:spPr bwMode="auto">
          <a:xfrm>
            <a:off x="1752600" y="1296988"/>
            <a:ext cx="2582863"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nfant2.grossprocess.mp2" descr="/Volumes/NO NAME/infant2.grossprocess.mp2">
            <a:hlinkClick r:id="" action="ppaction://media"/>
          </p:cNvPr>
          <p:cNvPicPr>
            <a:picLocks noRot="1" noChangeAspect="1" noChangeArrowheads="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10058400" y="2057400"/>
            <a:ext cx="40227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86_FF_AU12+6_ma.halfspeed.cine.avi">
            <a:hlinkClick r:id="" action="ppaction://media"/>
          </p:cNvPr>
          <p:cNvPicPr>
            <a:picLocks noRot="1" noChangeAspect="1"/>
          </p:cNvPicPr>
          <p:nvPr>
            <a:videoFile r:link="rId2"/>
          </p:nvPr>
        </p:nvPicPr>
        <p:blipFill>
          <a:blip r:embed="rId7">
            <a:extLst>
              <a:ext uri="{28A0092B-C50C-407E-A947-70E740481C1C}">
                <a14:useLocalDpi xmlns:a14="http://schemas.microsoft.com/office/drawing/2010/main" val="0"/>
              </a:ext>
            </a:extLst>
          </a:blip>
          <a:srcRect/>
          <a:stretch>
            <a:fillRect/>
          </a:stretch>
        </p:blipFill>
        <p:spPr bwMode="auto">
          <a:xfrm>
            <a:off x="4876800" y="1335088"/>
            <a:ext cx="3752850" cy="506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240043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p:cTn id="13"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ea typeface="ＭＳ Ｐゴシック" pitchFamily="28" charset="-128"/>
              </a:rPr>
              <a:t>Intensifiers of positive </a:t>
            </a:r>
            <a:r>
              <a:rPr lang="en-US" i="1" dirty="0" smtClean="0">
                <a:ea typeface="ＭＳ Ｐゴシック" pitchFamily="28" charset="-128"/>
              </a:rPr>
              <a:t>and </a:t>
            </a:r>
            <a:r>
              <a:rPr lang="en-US" dirty="0" smtClean="0">
                <a:ea typeface="ＭＳ Ｐゴシック" pitchFamily="28" charset="-128"/>
              </a:rPr>
              <a:t>negative</a:t>
            </a:r>
            <a:endParaRPr lang="en-US" dirty="0">
              <a:ea typeface="ＭＳ Ｐゴシック" pitchFamily="28" charset="-128"/>
            </a:endParaRPr>
          </a:p>
        </p:txBody>
      </p:sp>
      <p:pic>
        <p:nvPicPr>
          <p:cNvPr id="109571" name="Picture 2"/>
          <p:cNvPicPr>
            <a:picLocks noChangeAspect="1" noChangeArrowheads="1"/>
          </p:cNvPicPr>
          <p:nvPr/>
        </p:nvPicPr>
        <p:blipFill>
          <a:blip r:embed="rId3">
            <a:extLst>
              <a:ext uri="{28A0092B-C50C-407E-A947-70E740481C1C}">
                <a14:useLocalDpi xmlns:a14="http://schemas.microsoft.com/office/drawing/2010/main" val="0"/>
              </a:ext>
            </a:extLst>
          </a:blip>
          <a:srcRect r="42683" b="22255"/>
          <a:stretch>
            <a:fillRect/>
          </a:stretch>
        </p:blipFill>
        <p:spPr bwMode="auto">
          <a:xfrm>
            <a:off x="2379663" y="1417638"/>
            <a:ext cx="4706937"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3"/>
          <p:cNvSpPr txBox="1">
            <a:spLocks noChangeArrowheads="1"/>
          </p:cNvSpPr>
          <p:nvPr/>
        </p:nvSpPr>
        <p:spPr bwMode="auto">
          <a:xfrm>
            <a:off x="4191000" y="6488113"/>
            <a:ext cx="4400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800"/>
              <a:t>Messinger , Mattson, Mahoor, &amp; Cohn,  2012</a:t>
            </a:r>
          </a:p>
        </p:txBody>
      </p:sp>
    </p:spTree>
    <p:extLst>
      <p:ext uri="{BB962C8B-B14F-4D97-AF65-F5344CB8AC3E}">
        <p14:creationId xmlns:p14="http://schemas.microsoft.com/office/powerpoint/2010/main" val="60874867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smtClean="0"/>
              <a:t>dmessinger@miami.edu</a:t>
            </a:r>
          </a:p>
        </p:txBody>
      </p:sp>
      <p:sp>
        <p:nvSpPr>
          <p:cNvPr id="1638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3B2B6FF9-AA37-4749-944A-B333DB969BD4}" type="slidenum">
              <a:rPr lang="en-US" altLang="en-US" sz="1400" smtClean="0"/>
              <a:pPr/>
              <a:t>3</a:t>
            </a:fld>
            <a:endParaRPr lang="en-US" altLang="en-US" sz="1400" smtClean="0"/>
          </a:p>
        </p:txBody>
      </p:sp>
      <p:sp>
        <p:nvSpPr>
          <p:cNvPr id="16388" name="Rectangle 2"/>
          <p:cNvSpPr>
            <a:spLocks noGrp="1" noChangeArrowheads="1"/>
          </p:cNvSpPr>
          <p:nvPr>
            <p:ph type="title"/>
          </p:nvPr>
        </p:nvSpPr>
        <p:spPr/>
        <p:txBody>
          <a:bodyPr/>
          <a:lstStyle/>
          <a:p>
            <a:r>
              <a:rPr lang="en-US" altLang="en-US" smtClean="0"/>
              <a:t>Infant emotional development</a:t>
            </a:r>
          </a:p>
        </p:txBody>
      </p:sp>
      <p:sp>
        <p:nvSpPr>
          <p:cNvPr id="16389" name="Rectangle 3"/>
          <p:cNvSpPr>
            <a:spLocks noGrp="1" noChangeArrowheads="1"/>
          </p:cNvSpPr>
          <p:nvPr>
            <p:ph type="body" idx="1"/>
          </p:nvPr>
        </p:nvSpPr>
        <p:spPr/>
        <p:txBody>
          <a:bodyPr/>
          <a:lstStyle/>
          <a:p>
            <a:r>
              <a:rPr lang="en-US" altLang="en-US" smtClean="0"/>
              <a:t>Distress is present at birth</a:t>
            </a:r>
          </a:p>
          <a:p>
            <a:r>
              <a:rPr lang="en-US" altLang="en-US" smtClean="0"/>
              <a:t>Interest and joy emerge in the first 2  mos.</a:t>
            </a:r>
          </a:p>
          <a:p>
            <a:pPr lvl="1"/>
            <a:r>
              <a:rPr lang="en-US" altLang="en-US" smtClean="0"/>
              <a:t>joy developing through at least 6 mos.</a:t>
            </a:r>
          </a:p>
          <a:p>
            <a:r>
              <a:rPr lang="en-US" altLang="en-US" smtClean="0"/>
              <a:t>Anger, sadness, fear differentiate after 4 m.</a:t>
            </a:r>
          </a:p>
          <a:p>
            <a:r>
              <a:rPr lang="en-US" altLang="en-US" smtClean="0"/>
              <a:t>Pride and shame develop between 1 &amp; 2 years</a:t>
            </a:r>
          </a:p>
        </p:txBody>
      </p:sp>
    </p:spTree>
    <p:extLst>
      <p:ext uri="{BB962C8B-B14F-4D97-AF65-F5344CB8AC3E}">
        <p14:creationId xmlns:p14="http://schemas.microsoft.com/office/powerpoint/2010/main" val="3485623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ea typeface="ＭＳ Ｐゴシック" pitchFamily="28" charset="-128"/>
              </a:rPr>
              <a:t>Intensifiers of positive </a:t>
            </a:r>
            <a:r>
              <a:rPr lang="en-US" i="1" dirty="0" smtClean="0">
                <a:ea typeface="ＭＳ Ｐゴシック" pitchFamily="28" charset="-128"/>
              </a:rPr>
              <a:t>and </a:t>
            </a:r>
            <a:r>
              <a:rPr lang="en-US" dirty="0" smtClean="0">
                <a:ea typeface="ＭＳ Ｐゴシック" pitchFamily="28" charset="-128"/>
              </a:rPr>
              <a:t>negative</a:t>
            </a:r>
            <a:endParaRPr lang="en-US" dirty="0">
              <a:ea typeface="ＭＳ Ｐゴシック" pitchFamily="28" charset="-128"/>
            </a:endParaRPr>
          </a:p>
        </p:txBody>
      </p:sp>
      <p:pic>
        <p:nvPicPr>
          <p:cNvPr id="110595" name="Picture 2"/>
          <p:cNvPicPr>
            <a:picLocks noChangeAspect="1" noChangeArrowheads="1"/>
          </p:cNvPicPr>
          <p:nvPr/>
        </p:nvPicPr>
        <p:blipFill>
          <a:blip r:embed="rId3">
            <a:extLst>
              <a:ext uri="{28A0092B-C50C-407E-A947-70E740481C1C}">
                <a14:useLocalDpi xmlns:a14="http://schemas.microsoft.com/office/drawing/2010/main" val="0"/>
              </a:ext>
            </a:extLst>
          </a:blip>
          <a:srcRect l="57317" t="5350" b="34143"/>
          <a:stretch>
            <a:fillRect/>
          </a:stretch>
        </p:blipFill>
        <p:spPr bwMode="auto">
          <a:xfrm>
            <a:off x="2324100" y="1463675"/>
            <a:ext cx="449580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Box 3"/>
          <p:cNvSpPr txBox="1">
            <a:spLocks noChangeArrowheads="1"/>
          </p:cNvSpPr>
          <p:nvPr/>
        </p:nvSpPr>
        <p:spPr bwMode="auto">
          <a:xfrm>
            <a:off x="4572000" y="6488113"/>
            <a:ext cx="434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800"/>
              <a:t>Messinger , Mattson, Mahoor, &amp; Cohn, 2012</a:t>
            </a:r>
          </a:p>
        </p:txBody>
      </p:sp>
    </p:spTree>
    <p:extLst>
      <p:ext uri="{BB962C8B-B14F-4D97-AF65-F5344CB8AC3E}">
        <p14:creationId xmlns:p14="http://schemas.microsoft.com/office/powerpoint/2010/main" val="108032024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838" y="2476500"/>
            <a:ext cx="71723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381500"/>
            <a:ext cx="4419600" cy="1600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45126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pPr>
              <a:defRPr/>
            </a:pPr>
            <a:r>
              <a:rPr lang="en-US" dirty="0" smtClean="0">
                <a:ea typeface="ＭＳ Ｐゴシック" pitchFamily="-110" charset="-128"/>
              </a:rPr>
              <a:t>Eye constriction has a common meaning—intensification—across positive and negative expressions </a:t>
            </a:r>
            <a:endParaRPr lang="en-US" dirty="0">
              <a:ea typeface="ＭＳ Ｐゴシック" pitchFamily="28" charset="-128"/>
            </a:endParaRPr>
          </a:p>
        </p:txBody>
      </p:sp>
      <p:pic>
        <p:nvPicPr>
          <p:cNvPr id="1167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505075"/>
            <a:ext cx="45085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457200" y="5410200"/>
            <a:ext cx="8229600" cy="1143000"/>
          </a:xfrm>
          <a:prstGeom prst="rect">
            <a:avLst/>
          </a:prstGeom>
          <a:noFill/>
          <a:ln w="9525">
            <a:noFill/>
            <a:miter lim="800000"/>
            <a:headEnd/>
            <a:tailEnd/>
          </a:ln>
          <a:effectLst/>
        </p:spPr>
        <p:txBody>
          <a:bodyPr anchor="ctr"/>
          <a:lstStyle/>
          <a:p>
            <a:pPr algn="ctr" eaLnBrk="0" hangingPunct="0">
              <a:defRPr/>
            </a:pPr>
            <a:r>
              <a:rPr lang="en-US" sz="4400" b="1" kern="0" dirty="0">
                <a:solidFill>
                  <a:schemeClr val="tx2"/>
                </a:solidFill>
                <a:effectLst>
                  <a:outerShdw blurRad="38100" dist="38100" dir="2700000" algn="tl">
                    <a:srgbClr val="000000"/>
                  </a:outerShdw>
                </a:effectLst>
                <a:latin typeface="+mj-lt"/>
                <a:ea typeface="ＭＳ Ｐゴシック" pitchFamily="34" charset="-128"/>
                <a:cs typeface="ＭＳ Ｐゴシック" pitchFamily="-110" charset="-128"/>
              </a:rPr>
              <a:t>Signals a focus on internal state to self and other</a:t>
            </a:r>
          </a:p>
        </p:txBody>
      </p:sp>
    </p:spTree>
    <p:extLst>
      <p:ext uri="{BB962C8B-B14F-4D97-AF65-F5344CB8AC3E}">
        <p14:creationId xmlns:p14="http://schemas.microsoft.com/office/powerpoint/2010/main" val="296680719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8872"/>
            <a:ext cx="8839200" cy="1636776"/>
          </a:xfrm>
        </p:spPr>
        <p:txBody>
          <a:bodyPr>
            <a:noAutofit/>
          </a:bodyPr>
          <a:lstStyle/>
          <a:p>
            <a:pPr algn="ctr">
              <a:defRPr/>
            </a:pPr>
            <a:r>
              <a:rPr lang="en-US" sz="3600" i="1" dirty="0" smtClean="0">
                <a:solidFill>
                  <a:schemeClr val="accent1">
                    <a:satMod val="150000"/>
                  </a:schemeClr>
                </a:solidFill>
                <a:latin typeface="Calibri"/>
                <a:ea typeface="ＭＳ Ｐゴシック" charset="0"/>
                <a:cs typeface="Calibri"/>
              </a:rPr>
              <a:t>Darwin’s </a:t>
            </a:r>
            <a:r>
              <a:rPr lang="en-US" sz="3600" i="1" dirty="0" err="1" smtClean="0">
                <a:solidFill>
                  <a:schemeClr val="accent1">
                    <a:satMod val="150000"/>
                  </a:schemeClr>
                </a:solidFill>
                <a:latin typeface="Calibri"/>
                <a:ea typeface="ＭＳ Ｐゴシック" charset="0"/>
                <a:cs typeface="Calibri"/>
              </a:rPr>
              <a:t>Duchenne</a:t>
            </a:r>
            <a:r>
              <a:rPr lang="en-US" sz="3600" dirty="0" smtClean="0">
                <a:solidFill>
                  <a:schemeClr val="accent1">
                    <a:satMod val="150000"/>
                  </a:schemeClr>
                </a:solidFill>
                <a:latin typeface="Calibri"/>
                <a:ea typeface="ＭＳ Ｐゴシック" charset="0"/>
                <a:cs typeface="Calibri"/>
              </a:rPr>
              <a:t>: </a:t>
            </a:r>
            <a:br>
              <a:rPr lang="en-US" sz="3600" dirty="0" smtClean="0">
                <a:solidFill>
                  <a:schemeClr val="accent1">
                    <a:satMod val="150000"/>
                  </a:schemeClr>
                </a:solidFill>
                <a:latin typeface="Calibri"/>
                <a:ea typeface="ＭＳ Ｐゴシック" charset="0"/>
                <a:cs typeface="Calibri"/>
              </a:rPr>
            </a:br>
            <a:r>
              <a:rPr lang="en-US" sz="3600" dirty="0" smtClean="0">
                <a:solidFill>
                  <a:schemeClr val="accent1">
                    <a:satMod val="150000"/>
                  </a:schemeClr>
                </a:solidFill>
                <a:latin typeface="Calibri"/>
                <a:ea typeface="ＭＳ Ｐゴシック" charset="0"/>
                <a:cs typeface="Calibri"/>
              </a:rPr>
              <a:t>Eye Constriction during Infant </a:t>
            </a:r>
            <a:br>
              <a:rPr lang="en-US" sz="3600" dirty="0" smtClean="0">
                <a:solidFill>
                  <a:schemeClr val="accent1">
                    <a:satMod val="150000"/>
                  </a:schemeClr>
                </a:solidFill>
                <a:latin typeface="Calibri"/>
                <a:ea typeface="ＭＳ Ｐゴシック" charset="0"/>
                <a:cs typeface="Calibri"/>
              </a:rPr>
            </a:br>
            <a:r>
              <a:rPr lang="en-US" sz="3600" dirty="0" smtClean="0">
                <a:solidFill>
                  <a:schemeClr val="accent1">
                    <a:satMod val="150000"/>
                  </a:schemeClr>
                </a:solidFill>
                <a:latin typeface="Calibri"/>
                <a:ea typeface="ＭＳ Ｐゴシック" charset="0"/>
                <a:cs typeface="Calibri"/>
              </a:rPr>
              <a:t>Joy and Distress</a:t>
            </a:r>
            <a:endParaRPr lang="en-US" sz="3600" dirty="0">
              <a:ea typeface="ＭＳ Ｐゴシック" charset="0"/>
            </a:endParaRPr>
          </a:p>
        </p:txBody>
      </p:sp>
      <p:sp>
        <p:nvSpPr>
          <p:cNvPr id="15362" name="Text Placeholder 2"/>
          <p:cNvSpPr>
            <a:spLocks noGrp="1"/>
          </p:cNvSpPr>
          <p:nvPr>
            <p:ph type="body" idx="1"/>
          </p:nvPr>
        </p:nvSpPr>
        <p:spPr>
          <a:xfrm>
            <a:off x="588963" y="1981200"/>
            <a:ext cx="8021637" cy="685800"/>
          </a:xfrm>
        </p:spPr>
        <p:txBody>
          <a:bodyPr/>
          <a:lstStyle/>
          <a:p>
            <a:pPr algn="ctr"/>
            <a:r>
              <a:rPr lang="en-US" altLang="en-US" sz="2600" smtClean="0">
                <a:solidFill>
                  <a:schemeClr val="tx1"/>
                </a:solidFill>
                <a:latin typeface="Calibri" panose="020F0502020204030204" pitchFamily="34" charset="0"/>
              </a:rPr>
              <a:t>(Mattson et al., 2013)</a:t>
            </a:r>
          </a:p>
        </p:txBody>
      </p:sp>
      <p:pic>
        <p:nvPicPr>
          <p:cNvPr id="15363" name="Picture 2"/>
          <p:cNvPicPr>
            <a:picLocks noChangeAspect="1"/>
          </p:cNvPicPr>
          <p:nvPr/>
        </p:nvPicPr>
        <p:blipFill>
          <a:blip r:embed="rId2">
            <a:extLst>
              <a:ext uri="{28A0092B-C50C-407E-A947-70E740481C1C}">
                <a14:useLocalDpi xmlns:a14="http://schemas.microsoft.com/office/drawing/2010/main" val="0"/>
              </a:ext>
            </a:extLst>
          </a:blip>
          <a:srcRect l="18396" r="19112"/>
          <a:stretch>
            <a:fillRect/>
          </a:stretch>
        </p:blipFill>
        <p:spPr bwMode="auto">
          <a:xfrm>
            <a:off x="2667000" y="2819400"/>
            <a:ext cx="3911600" cy="3505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4343400"/>
            <a:ext cx="2322513" cy="1549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5" name="Picture 3"/>
          <p:cNvPicPr>
            <a:picLocks noChangeAspect="1"/>
          </p:cNvPicPr>
          <p:nvPr/>
        </p:nvPicPr>
        <p:blipFill>
          <a:blip r:embed="rId4" cstate="print">
            <a:extLst>
              <a:ext uri="{28A0092B-C50C-407E-A947-70E740481C1C}">
                <a14:useLocalDpi xmlns:a14="http://schemas.microsoft.com/office/drawing/2010/main" val="0"/>
              </a:ext>
            </a:extLst>
          </a:blip>
          <a:srcRect l="4211"/>
          <a:stretch>
            <a:fillRect/>
          </a:stretch>
        </p:blipFill>
        <p:spPr bwMode="auto">
          <a:xfrm>
            <a:off x="6705600" y="4419600"/>
            <a:ext cx="2311400" cy="152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227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smtClean="0">
                <a:solidFill>
                  <a:schemeClr val="accent1">
                    <a:satMod val="150000"/>
                  </a:schemeClr>
                </a:solidFill>
                <a:latin typeface="Calibri"/>
                <a:ea typeface="+mj-ea"/>
                <a:cs typeface="Calibri"/>
              </a:rPr>
              <a:t>Darwin’s </a:t>
            </a:r>
            <a:r>
              <a:rPr lang="en-US" sz="3200" dirty="0" err="1" smtClean="0">
                <a:solidFill>
                  <a:schemeClr val="accent1">
                    <a:satMod val="150000"/>
                  </a:schemeClr>
                </a:solidFill>
                <a:latin typeface="Calibri"/>
                <a:ea typeface="+mj-ea"/>
                <a:cs typeface="Calibri"/>
              </a:rPr>
              <a:t>Duchenne</a:t>
            </a:r>
            <a:r>
              <a:rPr lang="en-US" sz="3200" dirty="0" smtClean="0">
                <a:solidFill>
                  <a:schemeClr val="accent1">
                    <a:satMod val="150000"/>
                  </a:schemeClr>
                </a:solidFill>
                <a:latin typeface="Calibri"/>
                <a:ea typeface="+mj-ea"/>
                <a:cs typeface="Calibri"/>
              </a:rPr>
              <a:t/>
            </a:r>
            <a:br>
              <a:rPr lang="en-US" sz="3200" dirty="0" smtClean="0">
                <a:solidFill>
                  <a:schemeClr val="accent1">
                    <a:satMod val="150000"/>
                  </a:schemeClr>
                </a:solidFill>
                <a:latin typeface="Calibri"/>
                <a:ea typeface="+mj-ea"/>
                <a:cs typeface="Calibri"/>
              </a:rPr>
            </a:br>
            <a:r>
              <a:rPr lang="en-US" sz="2400" b="0" dirty="0" smtClean="0">
                <a:solidFill>
                  <a:schemeClr val="bg1"/>
                </a:solidFill>
                <a:latin typeface="Arial"/>
                <a:ea typeface="+mj-ea"/>
                <a:cs typeface="Arial"/>
              </a:rPr>
              <a:t>(Mattson et al., 2013)</a:t>
            </a:r>
            <a:endParaRPr lang="en-US" sz="2400" b="0" dirty="0">
              <a:solidFill>
                <a:schemeClr val="bg1"/>
              </a:solidFill>
              <a:latin typeface="Arial"/>
              <a:ea typeface="+mj-ea"/>
              <a:cs typeface="Arial"/>
            </a:endParaRPr>
          </a:p>
        </p:txBody>
      </p:sp>
      <p:sp>
        <p:nvSpPr>
          <p:cNvPr id="16387" name="TextBox 2"/>
          <p:cNvSpPr txBox="1">
            <a:spLocks noChangeArrowheads="1"/>
          </p:cNvSpPr>
          <p:nvPr/>
        </p:nvSpPr>
        <p:spPr bwMode="auto">
          <a:xfrm>
            <a:off x="228600" y="1600200"/>
            <a:ext cx="8610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i="1">
                <a:latin typeface="Calibri" panose="020F0502020204030204" pitchFamily="34" charset="0"/>
              </a:rPr>
              <a:t>What We Know…</a:t>
            </a:r>
            <a:endParaRPr lang="en-US" altLang="en-US">
              <a:latin typeface="Calibri" panose="020F0502020204030204" pitchFamily="34" charset="0"/>
            </a:endParaRPr>
          </a:p>
        </p:txBody>
      </p:sp>
      <p:sp>
        <p:nvSpPr>
          <p:cNvPr id="6" name="TextBox 3"/>
          <p:cNvSpPr txBox="1">
            <a:spLocks noChangeArrowheads="1"/>
          </p:cNvSpPr>
          <p:nvPr/>
        </p:nvSpPr>
        <p:spPr bwMode="auto">
          <a:xfrm>
            <a:off x="304800" y="2133600"/>
            <a:ext cx="86106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800100" indent="-34290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buFont typeface="Arial" panose="020B0604020202020204" pitchFamily="34" charset="0"/>
              <a:buChar char="•"/>
            </a:pPr>
            <a:r>
              <a:rPr lang="en-US" altLang="en-US" sz="2000">
                <a:latin typeface="Calibri" panose="020F0502020204030204" pitchFamily="34" charset="0"/>
              </a:rPr>
              <a:t>Research has supported Darwin’s proposal that </a:t>
            </a:r>
            <a:r>
              <a:rPr lang="en-US" altLang="en-US" b="1" i="1">
                <a:latin typeface="Calibri" panose="020F0502020204030204" pitchFamily="34" charset="0"/>
              </a:rPr>
              <a:t>smiles</a:t>
            </a:r>
            <a:r>
              <a:rPr lang="en-US" altLang="en-US" sz="2000">
                <a:latin typeface="Calibri" panose="020F0502020204030204" pitchFamily="34" charset="0"/>
              </a:rPr>
              <a:t> with eye constriction (</a:t>
            </a:r>
            <a:r>
              <a:rPr lang="en-US" altLang="en-US" sz="2000" i="1">
                <a:latin typeface="Calibri" panose="020F0502020204030204" pitchFamily="34" charset="0"/>
              </a:rPr>
              <a:t>Duchenne smiles</a:t>
            </a:r>
            <a:r>
              <a:rPr lang="en-US" altLang="en-US" sz="2000">
                <a:latin typeface="Calibri" panose="020F0502020204030204" pitchFamily="34" charset="0"/>
              </a:rPr>
              <a:t>) are indices of </a:t>
            </a:r>
            <a:r>
              <a:rPr lang="en-US" altLang="en-US" b="1" i="1">
                <a:latin typeface="Calibri" panose="020F0502020204030204" pitchFamily="34" charset="0"/>
              </a:rPr>
              <a:t>strong positive emotion</a:t>
            </a:r>
          </a:p>
          <a:p>
            <a:pPr eaLnBrk="1" hangingPunct="1"/>
            <a:endParaRPr lang="en-US" altLang="en-US" sz="2000">
              <a:latin typeface="Calibri" panose="020F0502020204030204" pitchFamily="34" charset="0"/>
            </a:endParaRPr>
          </a:p>
          <a:p>
            <a:pPr eaLnBrk="1" hangingPunct="1">
              <a:buFont typeface="Arial" panose="020B0604020202020204" pitchFamily="34" charset="0"/>
              <a:buChar char="•"/>
            </a:pPr>
            <a:r>
              <a:rPr lang="en-US" altLang="en-US" sz="2000">
                <a:latin typeface="Calibri" panose="020F0502020204030204" pitchFamily="34" charset="0"/>
              </a:rPr>
              <a:t>In both infants &amp; adults, Duchenne smiles are…</a:t>
            </a:r>
          </a:p>
          <a:p>
            <a:pPr lvl="1" eaLnBrk="1" hangingPunct="1">
              <a:buFont typeface="Arial" panose="020B0604020202020204" pitchFamily="34" charset="0"/>
              <a:buChar char="•"/>
            </a:pPr>
            <a:r>
              <a:rPr lang="en-US" altLang="en-US" sz="2000">
                <a:latin typeface="Calibri" panose="020F0502020204030204" pitchFamily="34" charset="0"/>
              </a:rPr>
              <a:t>A more frequent response to positive emotion elicitors</a:t>
            </a:r>
          </a:p>
          <a:p>
            <a:pPr lvl="1" eaLnBrk="1" hangingPunct="1">
              <a:buFont typeface="Arial" panose="020B0604020202020204" pitchFamily="34" charset="0"/>
              <a:buChar char="•"/>
            </a:pPr>
            <a:r>
              <a:rPr lang="en-US" altLang="en-US" sz="2000">
                <a:latin typeface="Calibri" panose="020F0502020204030204" pitchFamily="34" charset="0"/>
              </a:rPr>
              <a:t>Perceived as more joyful than other smiles</a:t>
            </a:r>
          </a:p>
        </p:txBody>
      </p:sp>
      <p:pic>
        <p:nvPicPr>
          <p:cNvPr id="16389" name="Picture 3"/>
          <p:cNvPicPr>
            <a:picLocks noChangeAspect="1"/>
          </p:cNvPicPr>
          <p:nvPr/>
        </p:nvPicPr>
        <p:blipFill>
          <a:blip r:embed="rId3">
            <a:extLst>
              <a:ext uri="{28A0092B-C50C-407E-A947-70E740481C1C}">
                <a14:useLocalDpi xmlns:a14="http://schemas.microsoft.com/office/drawing/2010/main" val="0"/>
              </a:ext>
            </a:extLst>
          </a:blip>
          <a:srcRect t="9242" b="9825"/>
          <a:stretch>
            <a:fillRect/>
          </a:stretch>
        </p:blipFill>
        <p:spPr bwMode="auto">
          <a:xfrm>
            <a:off x="2590800" y="4267200"/>
            <a:ext cx="4056063" cy="22431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34200" y="2971800"/>
            <a:ext cx="2032000" cy="1524000"/>
          </a:xfrm>
          <a:prstGeom prst="ellipse">
            <a:avLst/>
          </a:prstGeom>
        </p:spPr>
      </p:pic>
    </p:spTree>
    <p:extLst>
      <p:ext uri="{BB962C8B-B14F-4D97-AF65-F5344CB8AC3E}">
        <p14:creationId xmlns:p14="http://schemas.microsoft.com/office/powerpoint/2010/main" val="1116237338"/>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2"/>
          <p:cNvSpPr txBox="1">
            <a:spLocks noChangeArrowheads="1"/>
          </p:cNvSpPr>
          <p:nvPr/>
        </p:nvSpPr>
        <p:spPr bwMode="auto">
          <a:xfrm>
            <a:off x="228600" y="1600200"/>
            <a:ext cx="8610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i="1">
                <a:latin typeface="Calibri" panose="020F0502020204030204" pitchFamily="34" charset="0"/>
              </a:rPr>
              <a:t>What We Don’t Know…</a:t>
            </a:r>
            <a:endParaRPr lang="en-US" altLang="en-US">
              <a:latin typeface="Calibri" panose="020F0502020204030204" pitchFamily="34" charset="0"/>
            </a:endParaRPr>
          </a:p>
        </p:txBody>
      </p:sp>
      <p:sp>
        <p:nvSpPr>
          <p:cNvPr id="6" name="TextBox 3"/>
          <p:cNvSpPr txBox="1">
            <a:spLocks noChangeArrowheads="1"/>
          </p:cNvSpPr>
          <p:nvPr/>
        </p:nvSpPr>
        <p:spPr bwMode="auto">
          <a:xfrm>
            <a:off x="304800" y="2276475"/>
            <a:ext cx="8686800" cy="384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2000" dirty="0" smtClean="0">
                <a:latin typeface="Calibri" charset="0"/>
                <a:cs typeface="Calibri" charset="0"/>
              </a:rPr>
              <a:t>Darwin also </a:t>
            </a:r>
            <a:r>
              <a:rPr lang="en-US" sz="2000" dirty="0">
                <a:latin typeface="Calibri" charset="0"/>
                <a:cs typeface="Calibri" charset="0"/>
              </a:rPr>
              <a:t>proposed that eye constriction plays a role in weeping/</a:t>
            </a:r>
            <a:r>
              <a:rPr lang="en-US" sz="2000" dirty="0" smtClean="0">
                <a:latin typeface="Calibri" charset="0"/>
                <a:cs typeface="Calibri" charset="0"/>
              </a:rPr>
              <a:t>crying</a:t>
            </a:r>
            <a:r>
              <a:rPr lang="en-US" sz="2000" dirty="0">
                <a:latin typeface="Calibri" charset="0"/>
                <a:cs typeface="Calibri" charset="0"/>
              </a:rPr>
              <a:t> </a:t>
            </a:r>
            <a:r>
              <a:rPr lang="en-US" sz="2000" dirty="0" smtClean="0">
                <a:latin typeface="Calibri" charset="0"/>
                <a:cs typeface="Calibri" charset="0"/>
              </a:rPr>
              <a:t>(especially </a:t>
            </a:r>
            <a:r>
              <a:rPr lang="en-US" sz="2000" dirty="0">
                <a:latin typeface="Calibri" charset="0"/>
                <a:cs typeface="Calibri" charset="0"/>
              </a:rPr>
              <a:t>during </a:t>
            </a:r>
            <a:r>
              <a:rPr lang="en-US" sz="2000" dirty="0" smtClean="0">
                <a:latin typeface="Calibri" charset="0"/>
                <a:cs typeface="Calibri" charset="0"/>
              </a:rPr>
              <a:t>infancy), but little parallel research has examined </a:t>
            </a:r>
            <a:r>
              <a:rPr lang="en-US" b="1" i="1" dirty="0" smtClean="0">
                <a:latin typeface="Calibri" charset="0"/>
                <a:cs typeface="Calibri" charset="0"/>
              </a:rPr>
              <a:t>cry-faces</a:t>
            </a:r>
          </a:p>
          <a:p>
            <a:pPr marL="0" indent="0" eaLnBrk="1" hangingPunct="1">
              <a:defRPr/>
            </a:pPr>
            <a:endParaRPr lang="en-US" sz="2000" dirty="0" smtClean="0">
              <a:latin typeface="Calibri" charset="0"/>
              <a:cs typeface="Calibri" charset="0"/>
            </a:endParaRPr>
          </a:p>
          <a:p>
            <a:pPr marL="0" indent="0" eaLnBrk="1" hangingPunct="1">
              <a:defRPr/>
            </a:pPr>
            <a:endParaRPr lang="en-US" sz="2000" dirty="0">
              <a:latin typeface="Calibri" charset="0"/>
              <a:cs typeface="Calibri" charset="0"/>
            </a:endParaRPr>
          </a:p>
          <a:p>
            <a:pPr marL="0" indent="0" eaLnBrk="1" hangingPunct="1">
              <a:defRPr/>
            </a:pPr>
            <a:endParaRPr lang="en-US" sz="2000" dirty="0" smtClean="0">
              <a:latin typeface="Calibri" charset="0"/>
              <a:cs typeface="Calibri" charset="0"/>
            </a:endParaRPr>
          </a:p>
          <a:p>
            <a:pPr marL="0" indent="0" eaLnBrk="1" hangingPunct="1">
              <a:defRPr/>
            </a:pPr>
            <a:endParaRPr lang="en-US" sz="2000" dirty="0">
              <a:latin typeface="Calibri" charset="0"/>
              <a:cs typeface="Calibri" charset="0"/>
            </a:endParaRPr>
          </a:p>
          <a:p>
            <a:pPr marL="0" indent="0" eaLnBrk="1" hangingPunct="1">
              <a:defRPr/>
            </a:pPr>
            <a:endParaRPr lang="en-US" sz="2000" dirty="0" smtClean="0">
              <a:latin typeface="Calibri" charset="0"/>
              <a:cs typeface="Calibri" charset="0"/>
            </a:endParaRPr>
          </a:p>
          <a:p>
            <a:pPr marL="0" indent="0" eaLnBrk="1" hangingPunct="1">
              <a:defRPr/>
            </a:pPr>
            <a:endParaRPr lang="en-US" sz="2000" dirty="0" smtClean="0">
              <a:latin typeface="Calibri" charset="0"/>
              <a:cs typeface="Calibri" charset="0"/>
            </a:endParaRPr>
          </a:p>
          <a:p>
            <a:pPr marL="0" indent="0" eaLnBrk="1" hangingPunct="1">
              <a:defRPr/>
            </a:pPr>
            <a:endParaRPr lang="en-US" sz="2000" dirty="0" smtClean="0">
              <a:latin typeface="Calibri" charset="0"/>
              <a:cs typeface="Calibri" charset="0"/>
            </a:endParaRPr>
          </a:p>
          <a:p>
            <a:pPr eaLnBrk="1" hangingPunct="1">
              <a:buFont typeface="Arial" charset="0"/>
              <a:buChar char="•"/>
              <a:defRPr/>
            </a:pPr>
            <a:r>
              <a:rPr lang="en-US" sz="2000" dirty="0" smtClean="0">
                <a:latin typeface="Calibri" charset="0"/>
                <a:cs typeface="Calibri" charset="0"/>
              </a:rPr>
              <a:t>No study has </a:t>
            </a:r>
            <a:r>
              <a:rPr lang="en-US" sz="2000" i="1" dirty="0" smtClean="0">
                <a:latin typeface="Calibri" charset="0"/>
                <a:cs typeface="Calibri" charset="0"/>
              </a:rPr>
              <a:t>simultaneously </a:t>
            </a:r>
            <a:r>
              <a:rPr lang="en-US" sz="2000" dirty="0" smtClean="0">
                <a:latin typeface="Calibri" charset="0"/>
                <a:cs typeface="Calibri" charset="0"/>
              </a:rPr>
              <a:t>examined the role of </a:t>
            </a:r>
            <a:r>
              <a:rPr lang="en-US" sz="2000" i="1" dirty="0" smtClean="0">
                <a:latin typeface="Calibri" charset="0"/>
                <a:cs typeface="Calibri" charset="0"/>
              </a:rPr>
              <a:t>infant</a:t>
            </a:r>
            <a:r>
              <a:rPr lang="en-US" sz="2000" dirty="0" smtClean="0">
                <a:latin typeface="Calibri" charset="0"/>
                <a:cs typeface="Calibri" charset="0"/>
              </a:rPr>
              <a:t> eye constriction in </a:t>
            </a:r>
            <a:r>
              <a:rPr lang="en-US" sz="2000" i="1" dirty="0" smtClean="0">
                <a:latin typeface="Calibri" charset="0"/>
                <a:cs typeface="Calibri" charset="0"/>
              </a:rPr>
              <a:t>both</a:t>
            </a:r>
            <a:r>
              <a:rPr lang="en-US" sz="2000" dirty="0" smtClean="0">
                <a:latin typeface="Calibri" charset="0"/>
                <a:cs typeface="Calibri" charset="0"/>
              </a:rPr>
              <a:t> smiling &amp; cry-face expressions in reaction to experimental elicitation of positive and negative emotion</a:t>
            </a:r>
          </a:p>
        </p:txBody>
      </p:sp>
      <p:pic>
        <p:nvPicPr>
          <p:cNvPr id="4" name="Picture 3"/>
          <p:cNvPicPr>
            <a:picLocks noChangeAspect="1"/>
          </p:cNvPicPr>
          <p:nvPr/>
        </p:nvPicPr>
        <p:blipFill>
          <a:blip r:embed="rId3"/>
          <a:stretch>
            <a:fillRect/>
          </a:stretch>
        </p:blipFill>
        <p:spPr>
          <a:xfrm>
            <a:off x="3276600" y="3124200"/>
            <a:ext cx="2558406" cy="1765300"/>
          </a:xfrm>
          <a:prstGeom prst="ellipse">
            <a:avLst/>
          </a:prstGeom>
        </p:spPr>
      </p:pic>
      <p:sp>
        <p:nvSpPr>
          <p:cNvPr id="11"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smtClean="0">
                <a:solidFill>
                  <a:schemeClr val="accent1">
                    <a:satMod val="150000"/>
                  </a:schemeClr>
                </a:solidFill>
                <a:latin typeface="Calibri"/>
                <a:ea typeface="+mj-ea"/>
                <a:cs typeface="Calibri"/>
              </a:rPr>
              <a:t>Darwin’s </a:t>
            </a:r>
            <a:r>
              <a:rPr lang="en-US" sz="3200" dirty="0" err="1" smtClean="0">
                <a:solidFill>
                  <a:schemeClr val="accent1">
                    <a:satMod val="150000"/>
                  </a:schemeClr>
                </a:solidFill>
                <a:latin typeface="Calibri"/>
                <a:ea typeface="+mj-ea"/>
                <a:cs typeface="Calibri"/>
              </a:rPr>
              <a:t>Duchenne</a:t>
            </a:r>
            <a:r>
              <a:rPr lang="en-US" sz="3200" dirty="0" smtClean="0">
                <a:solidFill>
                  <a:schemeClr val="accent1">
                    <a:satMod val="150000"/>
                  </a:schemeClr>
                </a:solidFill>
                <a:latin typeface="Calibri"/>
                <a:ea typeface="+mj-ea"/>
                <a:cs typeface="Calibri"/>
              </a:rPr>
              <a:t/>
            </a:r>
            <a:br>
              <a:rPr lang="en-US" sz="3200" dirty="0" smtClean="0">
                <a:solidFill>
                  <a:schemeClr val="accent1">
                    <a:satMod val="150000"/>
                  </a:schemeClr>
                </a:solidFill>
                <a:latin typeface="Calibri"/>
                <a:ea typeface="+mj-ea"/>
                <a:cs typeface="Calibri"/>
              </a:rPr>
            </a:br>
            <a:r>
              <a:rPr lang="en-US" sz="2400" b="0" dirty="0" smtClean="0">
                <a:solidFill>
                  <a:schemeClr val="bg1"/>
                </a:solidFill>
                <a:latin typeface="Arial"/>
                <a:ea typeface="+mj-ea"/>
                <a:cs typeface="Arial"/>
              </a:rPr>
              <a:t>(Mattson et al., 2013)</a:t>
            </a:r>
            <a:endParaRPr lang="en-US" sz="2400" b="0" dirty="0">
              <a:solidFill>
                <a:schemeClr val="bg1"/>
              </a:solidFill>
              <a:latin typeface="Arial"/>
              <a:ea typeface="+mj-ea"/>
              <a:cs typeface="Arial"/>
            </a:endParaRPr>
          </a:p>
        </p:txBody>
      </p:sp>
    </p:spTree>
    <p:extLst>
      <p:ext uri="{BB962C8B-B14F-4D97-AF65-F5344CB8AC3E}">
        <p14:creationId xmlns:p14="http://schemas.microsoft.com/office/powerpoint/2010/main" val="2416962412"/>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430250"/>
            <a:ext cx="3634620" cy="240877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0483" name="TextBox 2"/>
          <p:cNvSpPr txBox="1">
            <a:spLocks noChangeArrowheads="1"/>
          </p:cNvSpPr>
          <p:nvPr/>
        </p:nvSpPr>
        <p:spPr bwMode="auto">
          <a:xfrm>
            <a:off x="304800" y="1600200"/>
            <a:ext cx="86106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i="1" dirty="0">
                <a:latin typeface="Calibri" panose="020F0502020204030204" pitchFamily="34" charset="0"/>
              </a:rPr>
              <a:t>Q: Does eye constriction index the affective intensity of both positive and negative emotions </a:t>
            </a:r>
            <a:endParaRPr lang="en-US" altLang="en-US" dirty="0">
              <a:latin typeface="Calibri" panose="020F0502020204030204" pitchFamily="34" charset="0"/>
            </a:endParaRPr>
          </a:p>
        </p:txBody>
      </p:sp>
      <p:sp>
        <p:nvSpPr>
          <p:cNvPr id="10"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smtClean="0">
                <a:solidFill>
                  <a:schemeClr val="accent1">
                    <a:satMod val="150000"/>
                  </a:schemeClr>
                </a:solidFill>
                <a:latin typeface="Calibri"/>
                <a:ea typeface="+mj-ea"/>
                <a:cs typeface="Calibri"/>
              </a:rPr>
              <a:t>Darwin’s </a:t>
            </a:r>
            <a:r>
              <a:rPr lang="en-US" sz="3200" dirty="0" err="1" smtClean="0">
                <a:solidFill>
                  <a:schemeClr val="accent1">
                    <a:satMod val="150000"/>
                  </a:schemeClr>
                </a:solidFill>
                <a:latin typeface="Calibri"/>
                <a:ea typeface="+mj-ea"/>
                <a:cs typeface="Calibri"/>
              </a:rPr>
              <a:t>Duchenne</a:t>
            </a:r>
            <a:r>
              <a:rPr lang="en-US" sz="3200" dirty="0" smtClean="0">
                <a:solidFill>
                  <a:schemeClr val="accent1">
                    <a:satMod val="150000"/>
                  </a:schemeClr>
                </a:solidFill>
                <a:latin typeface="Calibri"/>
                <a:ea typeface="+mj-ea"/>
                <a:cs typeface="Calibri"/>
              </a:rPr>
              <a:t/>
            </a:r>
            <a:br>
              <a:rPr lang="en-US" sz="3200" dirty="0" smtClean="0">
                <a:solidFill>
                  <a:schemeClr val="accent1">
                    <a:satMod val="150000"/>
                  </a:schemeClr>
                </a:solidFill>
                <a:latin typeface="Calibri"/>
                <a:ea typeface="+mj-ea"/>
                <a:cs typeface="Calibri"/>
              </a:rPr>
            </a:br>
            <a:r>
              <a:rPr lang="en-US" sz="2400" b="0" dirty="0" smtClean="0">
                <a:solidFill>
                  <a:schemeClr val="bg1"/>
                </a:solidFill>
                <a:latin typeface="Arial"/>
                <a:ea typeface="+mj-ea"/>
                <a:cs typeface="Arial"/>
              </a:rPr>
              <a:t>(Mattson et al., 2013)</a:t>
            </a:r>
            <a:endParaRPr lang="en-US" sz="2400" b="0" dirty="0">
              <a:solidFill>
                <a:schemeClr val="bg1"/>
              </a:solidFill>
              <a:latin typeface="Arial"/>
              <a:ea typeface="+mj-ea"/>
              <a:cs typeface="Arial"/>
            </a:endParaRPr>
          </a:p>
        </p:txBody>
      </p:sp>
      <p:sp>
        <p:nvSpPr>
          <p:cNvPr id="20485" name="TextBox 1"/>
          <p:cNvSpPr txBox="1">
            <a:spLocks noChangeArrowheads="1"/>
          </p:cNvSpPr>
          <p:nvPr/>
        </p:nvSpPr>
        <p:spPr bwMode="auto">
          <a:xfrm>
            <a:off x="5486400" y="1905000"/>
            <a:ext cx="1066800"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5000" b="1">
                <a:latin typeface="Cooper Black" panose="0208090404030B020404" pitchFamily="18" charset="0"/>
              </a:rPr>
              <a:t>?</a:t>
            </a:r>
          </a:p>
        </p:txBody>
      </p:sp>
      <p:sp>
        <p:nvSpPr>
          <p:cNvPr id="6" name="TextBox 2"/>
          <p:cNvSpPr txBox="1">
            <a:spLocks noChangeArrowheads="1"/>
          </p:cNvSpPr>
          <p:nvPr/>
        </p:nvSpPr>
        <p:spPr bwMode="auto">
          <a:xfrm>
            <a:off x="228600" y="2819400"/>
            <a:ext cx="868680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200" b="1" i="1" dirty="0" smtClean="0">
                <a:latin typeface="Calibri" panose="020F0502020204030204" pitchFamily="34" charset="0"/>
              </a:rPr>
              <a:t>Hypotheses: </a:t>
            </a:r>
            <a:r>
              <a:rPr lang="en-US" altLang="en-US" sz="2200" b="1" i="1" dirty="0" err="1" smtClean="0">
                <a:latin typeface="Calibri" panose="020F0502020204030204" pitchFamily="34" charset="0"/>
              </a:rPr>
              <a:t>Duchenne</a:t>
            </a:r>
            <a:r>
              <a:rPr lang="en-US" altLang="en-US" sz="2200" b="1" i="1" dirty="0" smtClean="0">
                <a:latin typeface="Calibri" panose="020F0502020204030204" pitchFamily="34" charset="0"/>
              </a:rPr>
              <a:t> marker (eye constriction) expected to be associated with both stronger smiles and cry faces; smiles during play would be more emotionally positive than still face; cry-faces would be more emotionally negative in still-face than play.  </a:t>
            </a:r>
            <a:endParaRPr lang="en-US" altLang="en-US" sz="2200" dirty="0">
              <a:latin typeface="Calibri" panose="020F0502020204030204" pitchFamily="34" charset="0"/>
            </a:endParaRPr>
          </a:p>
        </p:txBody>
      </p:sp>
      <p:sp>
        <p:nvSpPr>
          <p:cNvPr id="2" name="TextBox 1"/>
          <p:cNvSpPr txBox="1"/>
          <p:nvPr/>
        </p:nvSpPr>
        <p:spPr>
          <a:xfrm>
            <a:off x="7620000" y="6488668"/>
            <a:ext cx="1044539" cy="369332"/>
          </a:xfrm>
          <a:prstGeom prst="rect">
            <a:avLst/>
          </a:prstGeom>
          <a:noFill/>
        </p:spPr>
        <p:txBody>
          <a:bodyPr wrap="none" rtlCol="0">
            <a:spAutoFit/>
          </a:bodyPr>
          <a:lstStyle/>
          <a:p>
            <a:r>
              <a:rPr lang="en-US" dirty="0" smtClean="0"/>
              <a:t>Clennan</a:t>
            </a:r>
            <a:endParaRPr lang="en-US" dirty="0"/>
          </a:p>
        </p:txBody>
      </p:sp>
    </p:spTree>
    <p:extLst>
      <p:ext uri="{BB962C8B-B14F-4D97-AF65-F5344CB8AC3E}">
        <p14:creationId xmlns:p14="http://schemas.microsoft.com/office/powerpoint/2010/main" val="2494321553"/>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819400"/>
            <a:ext cx="5511800" cy="3652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483" name="TextBox 2"/>
          <p:cNvSpPr txBox="1">
            <a:spLocks noChangeArrowheads="1"/>
          </p:cNvSpPr>
          <p:nvPr/>
        </p:nvSpPr>
        <p:spPr bwMode="auto">
          <a:xfrm>
            <a:off x="304800" y="1676400"/>
            <a:ext cx="8610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i="1">
                <a:latin typeface="Calibri" panose="020F0502020204030204" pitchFamily="34" charset="0"/>
              </a:rPr>
              <a:t>Q: Does eye constriction index the affective intensity of both positive and negative emotions </a:t>
            </a:r>
            <a:endParaRPr lang="en-US" altLang="en-US">
              <a:latin typeface="Calibri" panose="020F0502020204030204" pitchFamily="34" charset="0"/>
            </a:endParaRPr>
          </a:p>
        </p:txBody>
      </p:sp>
      <p:sp>
        <p:nvSpPr>
          <p:cNvPr id="10"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smtClean="0">
                <a:solidFill>
                  <a:schemeClr val="accent1">
                    <a:satMod val="150000"/>
                  </a:schemeClr>
                </a:solidFill>
                <a:latin typeface="Calibri"/>
                <a:ea typeface="+mj-ea"/>
                <a:cs typeface="Calibri"/>
              </a:rPr>
              <a:t>Darwin’s </a:t>
            </a:r>
            <a:r>
              <a:rPr lang="en-US" sz="3200" dirty="0" err="1" smtClean="0">
                <a:solidFill>
                  <a:schemeClr val="accent1">
                    <a:satMod val="150000"/>
                  </a:schemeClr>
                </a:solidFill>
                <a:latin typeface="Calibri"/>
                <a:ea typeface="+mj-ea"/>
                <a:cs typeface="Calibri"/>
              </a:rPr>
              <a:t>Duchenne</a:t>
            </a:r>
            <a:r>
              <a:rPr lang="en-US" sz="3200" dirty="0" smtClean="0">
                <a:solidFill>
                  <a:schemeClr val="accent1">
                    <a:satMod val="150000"/>
                  </a:schemeClr>
                </a:solidFill>
                <a:latin typeface="Calibri"/>
                <a:ea typeface="+mj-ea"/>
                <a:cs typeface="Calibri"/>
              </a:rPr>
              <a:t/>
            </a:r>
            <a:br>
              <a:rPr lang="en-US" sz="3200" dirty="0" smtClean="0">
                <a:solidFill>
                  <a:schemeClr val="accent1">
                    <a:satMod val="150000"/>
                  </a:schemeClr>
                </a:solidFill>
                <a:latin typeface="Calibri"/>
                <a:ea typeface="+mj-ea"/>
                <a:cs typeface="Calibri"/>
              </a:rPr>
            </a:br>
            <a:r>
              <a:rPr lang="en-US" sz="2400" b="0" dirty="0" smtClean="0">
                <a:solidFill>
                  <a:schemeClr val="bg1"/>
                </a:solidFill>
                <a:latin typeface="Arial"/>
                <a:ea typeface="+mj-ea"/>
                <a:cs typeface="Arial"/>
              </a:rPr>
              <a:t>(Mattson et al., 2013)</a:t>
            </a:r>
            <a:endParaRPr lang="en-US" sz="2400" b="0" dirty="0">
              <a:solidFill>
                <a:schemeClr val="bg1"/>
              </a:solidFill>
              <a:latin typeface="Arial"/>
              <a:ea typeface="+mj-ea"/>
              <a:cs typeface="Arial"/>
            </a:endParaRPr>
          </a:p>
        </p:txBody>
      </p:sp>
      <p:sp>
        <p:nvSpPr>
          <p:cNvPr id="20485" name="TextBox 1"/>
          <p:cNvSpPr txBox="1">
            <a:spLocks noChangeArrowheads="1"/>
          </p:cNvSpPr>
          <p:nvPr/>
        </p:nvSpPr>
        <p:spPr bwMode="auto">
          <a:xfrm>
            <a:off x="5486400" y="1905000"/>
            <a:ext cx="10668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5000" b="1">
                <a:latin typeface="Cooper Black" panose="0208090404030B020404" pitchFamily="18" charset="0"/>
              </a:rPr>
              <a:t>?</a:t>
            </a:r>
          </a:p>
        </p:txBody>
      </p:sp>
    </p:spTree>
    <p:extLst>
      <p:ext uri="{BB962C8B-B14F-4D97-AF65-F5344CB8AC3E}">
        <p14:creationId xmlns:p14="http://schemas.microsoft.com/office/powerpoint/2010/main" val="2743656977"/>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304800" y="1676400"/>
            <a:ext cx="8610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i="1" dirty="0" smtClean="0">
                <a:solidFill>
                  <a:schemeClr val="accent3"/>
                </a:solidFill>
                <a:latin typeface="Calibri" charset="0"/>
                <a:cs typeface="Calibri" charset="0"/>
              </a:rPr>
              <a:t>Study 1: </a:t>
            </a:r>
            <a:r>
              <a:rPr lang="en-US" sz="2800" b="1" i="1" dirty="0" smtClean="0">
                <a:latin typeface="Calibri" charset="0"/>
                <a:cs typeface="Calibri" charset="0"/>
              </a:rPr>
              <a:t>Face-to-Face/Still Face (FFSF)</a:t>
            </a:r>
            <a:endParaRPr lang="en-US" dirty="0" smtClean="0">
              <a:latin typeface="Calibri" charset="0"/>
              <a:cs typeface="Calibri" charset="0"/>
            </a:endParaRPr>
          </a:p>
        </p:txBody>
      </p:sp>
      <p:sp>
        <p:nvSpPr>
          <p:cNvPr id="10"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smtClean="0">
                <a:solidFill>
                  <a:schemeClr val="accent1">
                    <a:satMod val="150000"/>
                  </a:schemeClr>
                </a:solidFill>
                <a:latin typeface="Calibri"/>
                <a:ea typeface="+mj-ea"/>
                <a:cs typeface="Calibri"/>
              </a:rPr>
              <a:t>Darwin’s </a:t>
            </a:r>
            <a:r>
              <a:rPr lang="en-US" sz="3200" dirty="0" err="1" smtClean="0">
                <a:solidFill>
                  <a:schemeClr val="accent1">
                    <a:satMod val="150000"/>
                  </a:schemeClr>
                </a:solidFill>
                <a:latin typeface="Calibri"/>
                <a:ea typeface="+mj-ea"/>
                <a:cs typeface="Calibri"/>
              </a:rPr>
              <a:t>Duchenne</a:t>
            </a:r>
            <a:r>
              <a:rPr lang="en-US" sz="3200" dirty="0" smtClean="0">
                <a:solidFill>
                  <a:schemeClr val="accent1">
                    <a:satMod val="150000"/>
                  </a:schemeClr>
                </a:solidFill>
                <a:latin typeface="Calibri"/>
                <a:ea typeface="+mj-ea"/>
                <a:cs typeface="Calibri"/>
              </a:rPr>
              <a:t/>
            </a:r>
            <a:br>
              <a:rPr lang="en-US" sz="3200" dirty="0" smtClean="0">
                <a:solidFill>
                  <a:schemeClr val="accent1">
                    <a:satMod val="150000"/>
                  </a:schemeClr>
                </a:solidFill>
                <a:latin typeface="Calibri"/>
                <a:ea typeface="+mj-ea"/>
                <a:cs typeface="Calibri"/>
              </a:rPr>
            </a:br>
            <a:r>
              <a:rPr lang="en-US" sz="2400" b="0" dirty="0" smtClean="0">
                <a:solidFill>
                  <a:schemeClr val="bg1"/>
                </a:solidFill>
                <a:latin typeface="Arial"/>
                <a:ea typeface="+mj-ea"/>
                <a:cs typeface="Arial"/>
              </a:rPr>
              <a:t>(Mattson et al., 2013)</a:t>
            </a:r>
            <a:endParaRPr lang="en-US" sz="2400" b="0" dirty="0">
              <a:solidFill>
                <a:schemeClr val="bg1"/>
              </a:solidFill>
              <a:latin typeface="Arial"/>
              <a:ea typeface="+mj-ea"/>
              <a:cs typeface="Arial"/>
            </a:endParaRPr>
          </a:p>
        </p:txBody>
      </p:sp>
      <p:pic>
        <p:nvPicPr>
          <p:cNvPr id="2253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92363"/>
            <a:ext cx="3657600" cy="2339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nvGraphicFramePr>
        <p:xfrm>
          <a:off x="533400" y="4906963"/>
          <a:ext cx="3657600" cy="1722438"/>
        </p:xfrm>
        <a:graphic>
          <a:graphicData uri="http://schemas.openxmlformats.org/drawingml/2006/table">
            <a:tbl>
              <a:tblPr/>
              <a:tblGrid>
                <a:gridCol w="3657600"/>
              </a:tblGrid>
              <a:tr h="533400">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b="1"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PLAY</a:t>
                      </a:r>
                    </a:p>
                  </a:txBody>
                  <a:tcPr marT="45728" marB="45728" horzOverflow="overflow">
                    <a:lnL w="6350" cap="flat" cmpd="sng" algn="ctr">
                      <a:solidFill>
                        <a:srgbClr val="E46678"/>
                      </a:solidFill>
                      <a:prstDash val="solid"/>
                      <a:round/>
                      <a:headEnd type="none" w="med" len="med"/>
                      <a:tailEnd type="none" w="med" len="med"/>
                    </a:lnL>
                    <a:lnR w="6350" cap="flat" cmpd="sng" algn="ctr">
                      <a:solidFill>
                        <a:srgbClr val="E46678"/>
                      </a:solidFill>
                      <a:prstDash val="solid"/>
                      <a:round/>
                      <a:headEnd type="none" w="med" len="med"/>
                      <a:tailEnd type="none" w="med" len="med"/>
                    </a:lnR>
                    <a:lnT w="6350" cap="flat" cmpd="sng" algn="ctr">
                      <a:solidFill>
                        <a:srgbClr val="E46678"/>
                      </a:solidFill>
                      <a:prstDash val="solid"/>
                      <a:round/>
                      <a:headEnd type="none" w="med" len="med"/>
                      <a:tailEnd type="none" w="med" len="med"/>
                    </a:lnT>
                    <a:lnB w="6350" cap="flat" cmpd="sng" algn="ctr">
                      <a:solidFill>
                        <a:srgbClr val="E46678"/>
                      </a:solidFill>
                      <a:prstDash val="solid"/>
                      <a:round/>
                      <a:headEnd type="none" w="med" len="med"/>
                      <a:tailEnd type="none" w="med" len="med"/>
                    </a:lnB>
                    <a:lnTlToBr>
                      <a:noFill/>
                    </a:lnTlToBr>
                    <a:lnBlToTr>
                      <a:noFill/>
                    </a:lnBlToTr>
                    <a:solidFill>
                      <a:srgbClr val="E66C7D"/>
                    </a:solidFill>
                  </a:tcPr>
                </a:tc>
              </a:tr>
              <a:tr h="1189038">
                <a:tc>
                  <a:txBody>
                    <a:bodyPr/>
                    <a:lstStyle>
                      <a:lvl1pPr marL="285750" indent="-285750"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3 minutes</a:t>
                      </a: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Elicits more positive emotion</a:t>
                      </a: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Smiles during play more emotionally positive – Duchenne?</a:t>
                      </a:r>
                    </a:p>
                  </a:txBody>
                  <a:tcPr marT="45728" marB="45728" horzOverflow="overflow">
                    <a:lnL w="6350" cap="flat" cmpd="sng" algn="ctr">
                      <a:solidFill>
                        <a:srgbClr val="E46678"/>
                      </a:solidFill>
                      <a:prstDash val="solid"/>
                      <a:round/>
                      <a:headEnd type="none" w="med" len="med"/>
                      <a:tailEnd type="none" w="med" len="med"/>
                    </a:lnL>
                    <a:lnR w="6350" cap="flat" cmpd="sng" algn="ctr">
                      <a:solidFill>
                        <a:srgbClr val="E46678"/>
                      </a:solidFill>
                      <a:prstDash val="solid"/>
                      <a:round/>
                      <a:headEnd type="none" w="med" len="med"/>
                      <a:tailEnd type="none" w="med" len="med"/>
                    </a:lnR>
                    <a:lnT w="6350" cap="flat" cmpd="sng" algn="ctr">
                      <a:solidFill>
                        <a:srgbClr val="E46678"/>
                      </a:solidFill>
                      <a:prstDash val="solid"/>
                      <a:round/>
                      <a:headEnd type="none" w="med" len="med"/>
                      <a:tailEnd type="none" w="med" len="med"/>
                    </a:lnT>
                    <a:lnB w="6350" cap="flat" cmpd="sng" algn="ctr">
                      <a:solidFill>
                        <a:srgbClr val="E46678"/>
                      </a:solidFill>
                      <a:prstDash val="solid"/>
                      <a:round/>
                      <a:headEnd type="none" w="med" len="med"/>
                      <a:tailEnd type="none" w="med" len="med"/>
                    </a:lnB>
                    <a:lnTlToBr>
                      <a:noFill/>
                    </a:lnTlToBr>
                    <a:lnBlToTr>
                      <a:noFill/>
                    </a:lnBlToTr>
                    <a:noFill/>
                  </a:tcPr>
                </a:tc>
              </a:tr>
            </a:tbl>
          </a:graphicData>
        </a:graphic>
      </p:graphicFrame>
      <p:sp>
        <p:nvSpPr>
          <p:cNvPr id="5" name="Right Arrow 4"/>
          <p:cNvSpPr>
            <a:spLocks noChangeArrowheads="1"/>
          </p:cNvSpPr>
          <p:nvPr/>
        </p:nvSpPr>
        <p:spPr bwMode="auto">
          <a:xfrm>
            <a:off x="4419600" y="3352800"/>
            <a:ext cx="990600" cy="685800"/>
          </a:xfrm>
          <a:prstGeom prst="rightArrow">
            <a:avLst>
              <a:gd name="adj1" fmla="val 50000"/>
              <a:gd name="adj2" fmla="val 50001"/>
            </a:avLst>
          </a:prstGeom>
          <a:gradFill rotWithShape="1">
            <a:gsLst>
              <a:gs pos="0">
                <a:srgbClr val="FFBF00"/>
              </a:gs>
              <a:gs pos="45000">
                <a:srgbClr val="F1A300"/>
              </a:gs>
              <a:gs pos="100000">
                <a:srgbClr val="CC8900"/>
              </a:gs>
            </a:gsLst>
            <a:lin ang="5400000"/>
          </a:gradFill>
          <a:ln w="6350" cap="rnd">
            <a:solidFill>
              <a:srgbClr val="F0AC00"/>
            </a:solidFill>
            <a:miter lim="800000"/>
            <a:headEnd/>
            <a:tailEnd/>
          </a:ln>
          <a:effectLst>
            <a:outerShdw blurRad="39000" dist="25400" dir="5400000" rotWithShape="0">
              <a:srgbClr val="808080">
                <a:alpha val="37999"/>
              </a:srgbClr>
            </a:outerShdw>
          </a:effectLst>
        </p:spPr>
        <p:txBody>
          <a:bodyPr anchor="ctr"/>
          <a:lstStyle/>
          <a:p>
            <a:pPr algn="ctr">
              <a:defRPr/>
            </a:pPr>
            <a:endParaRPr lang="en-US">
              <a:solidFill>
                <a:schemeClr val="lt1"/>
              </a:solidFill>
              <a:latin typeface="+mn-lt"/>
              <a:ea typeface="+mn-ea"/>
            </a:endParaRPr>
          </a:p>
        </p:txBody>
      </p:sp>
      <p:graphicFrame>
        <p:nvGraphicFramePr>
          <p:cNvPr id="12" name="Table 11"/>
          <p:cNvGraphicFramePr>
            <a:graphicFrameLocks noGrp="1"/>
          </p:cNvGraphicFramePr>
          <p:nvPr/>
        </p:nvGraphicFramePr>
        <p:xfrm>
          <a:off x="4953000" y="4906963"/>
          <a:ext cx="3810000" cy="1722438"/>
        </p:xfrm>
        <a:graphic>
          <a:graphicData uri="http://schemas.openxmlformats.org/drawingml/2006/table">
            <a:tbl>
              <a:tblPr/>
              <a:tblGrid>
                <a:gridCol w="3810000"/>
              </a:tblGrid>
              <a:tr h="533400">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b="1"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STILL FACE</a:t>
                      </a:r>
                    </a:p>
                  </a:txBody>
                  <a:tcPr marT="45728" marB="45728" horzOverflow="overflow">
                    <a:lnL w="6350" cap="flat" cmpd="sng" algn="ctr">
                      <a:solidFill>
                        <a:srgbClr val="E46678"/>
                      </a:solidFill>
                      <a:prstDash val="solid"/>
                      <a:round/>
                      <a:headEnd type="none" w="med" len="med"/>
                      <a:tailEnd type="none" w="med" len="med"/>
                    </a:lnL>
                    <a:lnR w="6350" cap="flat" cmpd="sng" algn="ctr">
                      <a:solidFill>
                        <a:srgbClr val="E46678"/>
                      </a:solidFill>
                      <a:prstDash val="solid"/>
                      <a:round/>
                      <a:headEnd type="none" w="med" len="med"/>
                      <a:tailEnd type="none" w="med" len="med"/>
                    </a:lnR>
                    <a:lnT w="6350" cap="flat" cmpd="sng" algn="ctr">
                      <a:solidFill>
                        <a:srgbClr val="E46678"/>
                      </a:solidFill>
                      <a:prstDash val="solid"/>
                      <a:round/>
                      <a:headEnd type="none" w="med" len="med"/>
                      <a:tailEnd type="none" w="med" len="med"/>
                    </a:lnT>
                    <a:lnB w="6350" cap="flat" cmpd="sng" algn="ctr">
                      <a:solidFill>
                        <a:srgbClr val="E46678"/>
                      </a:solidFill>
                      <a:prstDash val="solid"/>
                      <a:round/>
                      <a:headEnd type="none" w="med" len="med"/>
                      <a:tailEnd type="none" w="med" len="med"/>
                    </a:lnB>
                    <a:lnTlToBr>
                      <a:noFill/>
                    </a:lnTlToBr>
                    <a:lnBlToTr>
                      <a:noFill/>
                    </a:lnBlToTr>
                    <a:solidFill>
                      <a:srgbClr val="E66C7D"/>
                    </a:solidFill>
                  </a:tcPr>
                </a:tc>
              </a:tr>
              <a:tr h="1189038">
                <a:tc>
                  <a:txBody>
                    <a:bodyPr/>
                    <a:lstStyle>
                      <a:lvl1pPr marL="285750" indent="-285750"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2 minutes</a:t>
                      </a: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Elicits more negative emotion</a:t>
                      </a: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altLang="en-US" sz="18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Cry-faces during still face more emotionally negative – Duchenne?</a:t>
                      </a:r>
                    </a:p>
                  </a:txBody>
                  <a:tcPr marT="45728" marB="45728" horzOverflow="overflow">
                    <a:lnL w="6350" cap="flat" cmpd="sng" algn="ctr">
                      <a:solidFill>
                        <a:srgbClr val="E46678"/>
                      </a:solidFill>
                      <a:prstDash val="solid"/>
                      <a:round/>
                      <a:headEnd type="none" w="med" len="med"/>
                      <a:tailEnd type="none" w="med" len="med"/>
                    </a:lnL>
                    <a:lnR w="6350" cap="flat" cmpd="sng" algn="ctr">
                      <a:solidFill>
                        <a:srgbClr val="E46678"/>
                      </a:solidFill>
                      <a:prstDash val="solid"/>
                      <a:round/>
                      <a:headEnd type="none" w="med" len="med"/>
                      <a:tailEnd type="none" w="med" len="med"/>
                    </a:lnR>
                    <a:lnT w="6350" cap="flat" cmpd="sng" algn="ctr">
                      <a:solidFill>
                        <a:srgbClr val="E46678"/>
                      </a:solidFill>
                      <a:prstDash val="solid"/>
                      <a:round/>
                      <a:headEnd type="none" w="med" len="med"/>
                      <a:tailEnd type="none" w="med" len="med"/>
                    </a:lnT>
                    <a:lnB w="6350" cap="flat" cmpd="sng" algn="ctr">
                      <a:solidFill>
                        <a:srgbClr val="E46678"/>
                      </a:solidFill>
                      <a:prstDash val="solid"/>
                      <a:round/>
                      <a:headEnd type="none" w="med" len="med"/>
                      <a:tailEnd type="none" w="med" len="med"/>
                    </a:lnB>
                    <a:lnTlToBr>
                      <a:noFill/>
                    </a:lnTlToBr>
                    <a:lnBlToTr>
                      <a:noFill/>
                    </a:lnBlToTr>
                    <a:noFill/>
                  </a:tcPr>
                </a:tc>
              </a:tr>
            </a:tbl>
          </a:graphicData>
        </a:graphic>
      </p:graphicFrame>
      <p:pic>
        <p:nvPicPr>
          <p:cNvPr id="2255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398713"/>
            <a:ext cx="1981200" cy="2355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311601"/>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smtClean="0">
                <a:solidFill>
                  <a:schemeClr val="accent1">
                    <a:satMod val="150000"/>
                  </a:schemeClr>
                </a:solidFill>
                <a:latin typeface="Calibri"/>
                <a:ea typeface="+mj-ea"/>
                <a:cs typeface="Calibri"/>
              </a:rPr>
              <a:t>Darwin’s </a:t>
            </a:r>
            <a:r>
              <a:rPr lang="en-US" sz="3200" dirty="0" err="1" smtClean="0">
                <a:solidFill>
                  <a:schemeClr val="accent1">
                    <a:satMod val="150000"/>
                  </a:schemeClr>
                </a:solidFill>
                <a:latin typeface="Calibri"/>
                <a:ea typeface="+mj-ea"/>
                <a:cs typeface="Calibri"/>
              </a:rPr>
              <a:t>Duchenne</a:t>
            </a:r>
            <a:r>
              <a:rPr lang="en-US" sz="3200" dirty="0" smtClean="0">
                <a:solidFill>
                  <a:schemeClr val="accent1">
                    <a:satMod val="150000"/>
                  </a:schemeClr>
                </a:solidFill>
                <a:latin typeface="Calibri"/>
                <a:ea typeface="+mj-ea"/>
                <a:cs typeface="Calibri"/>
              </a:rPr>
              <a:t/>
            </a:r>
            <a:br>
              <a:rPr lang="en-US" sz="3200" dirty="0" smtClean="0">
                <a:solidFill>
                  <a:schemeClr val="accent1">
                    <a:satMod val="150000"/>
                  </a:schemeClr>
                </a:solidFill>
                <a:latin typeface="Calibri"/>
                <a:ea typeface="+mj-ea"/>
                <a:cs typeface="Calibri"/>
              </a:rPr>
            </a:br>
            <a:r>
              <a:rPr lang="en-US" sz="2400" b="0" dirty="0" smtClean="0">
                <a:solidFill>
                  <a:schemeClr val="bg1"/>
                </a:solidFill>
                <a:latin typeface="Arial"/>
                <a:ea typeface="+mj-ea"/>
                <a:cs typeface="Arial"/>
              </a:rPr>
              <a:t>(Mattson et al., 2013)</a:t>
            </a:r>
            <a:endParaRPr lang="en-US" sz="2400" b="0" dirty="0">
              <a:solidFill>
                <a:schemeClr val="bg1"/>
              </a:solidFill>
              <a:latin typeface="Arial"/>
              <a:ea typeface="+mj-ea"/>
              <a:cs typeface="Arial"/>
            </a:endParaRPr>
          </a:p>
        </p:txBody>
      </p:sp>
      <p:sp>
        <p:nvSpPr>
          <p:cNvPr id="24580" name="TextBox 3"/>
          <p:cNvSpPr txBox="1">
            <a:spLocks noChangeArrowheads="1"/>
          </p:cNvSpPr>
          <p:nvPr/>
        </p:nvSpPr>
        <p:spPr bwMode="auto">
          <a:xfrm>
            <a:off x="-8206" y="1676400"/>
            <a:ext cx="8610600" cy="178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800100" indent="-34290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dirty="0">
                <a:latin typeface="Calibri" panose="020F0502020204030204" pitchFamily="34" charset="0"/>
              </a:rPr>
              <a:t>PARTICIPANTS</a:t>
            </a:r>
          </a:p>
          <a:p>
            <a:pPr eaLnBrk="1" hangingPunct="1"/>
            <a:endParaRPr lang="en-US" altLang="en-US" sz="1000" b="1" dirty="0">
              <a:latin typeface="Calibri" panose="020F0502020204030204" pitchFamily="34" charset="0"/>
            </a:endParaRPr>
          </a:p>
          <a:p>
            <a:pPr lvl="1" eaLnBrk="1" hangingPunct="1">
              <a:buFont typeface="Arial" panose="020B0604020202020204" pitchFamily="34" charset="0"/>
              <a:buChar char="•"/>
            </a:pPr>
            <a:r>
              <a:rPr lang="en-US" altLang="en-US" dirty="0" smtClean="0">
                <a:latin typeface="Calibri" panose="020F0502020204030204" pitchFamily="34" charset="0"/>
              </a:rPr>
              <a:t>12 </a:t>
            </a:r>
            <a:r>
              <a:rPr lang="en-US" altLang="en-US" dirty="0">
                <a:latin typeface="Calibri" panose="020F0502020204030204" pitchFamily="34" charset="0"/>
              </a:rPr>
              <a:t>6-month old infants + parents (11 moms, 1 dad</a:t>
            </a:r>
            <a:r>
              <a:rPr lang="en-US" altLang="en-US" dirty="0" smtClean="0">
                <a:latin typeface="Calibri" panose="020F0502020204030204" pitchFamily="34" charset="0"/>
              </a:rPr>
              <a:t>)</a:t>
            </a:r>
          </a:p>
          <a:p>
            <a:pPr lvl="2" eaLnBrk="1" hangingPunct="1">
              <a:buFont typeface="Arial" panose="020B0604020202020204" pitchFamily="34" charset="0"/>
              <a:buChar char="•"/>
            </a:pPr>
            <a:r>
              <a:rPr lang="en-US" altLang="en-US" dirty="0" smtClean="0">
                <a:latin typeface="Calibri" panose="020F0502020204030204" pitchFamily="34" charset="0"/>
              </a:rPr>
              <a:t>4 EA, 4 Hispanic American, 2 AA, 2 Asian American </a:t>
            </a:r>
            <a:endParaRPr lang="en-US" altLang="en-US" dirty="0">
              <a:latin typeface="Calibri" panose="020F0502020204030204" pitchFamily="34" charset="0"/>
            </a:endParaRPr>
          </a:p>
          <a:p>
            <a:pPr lvl="1" eaLnBrk="1" hangingPunct="1">
              <a:buFont typeface="Arial" panose="020B0604020202020204" pitchFamily="34" charset="0"/>
              <a:buChar char="•"/>
            </a:pPr>
            <a:r>
              <a:rPr lang="en-US" altLang="en-US" dirty="0">
                <a:latin typeface="Calibri" panose="020F0502020204030204" pitchFamily="34" charset="0"/>
              </a:rPr>
              <a:t>66.7% male </a:t>
            </a:r>
          </a:p>
        </p:txBody>
      </p:sp>
      <p:graphicFrame>
        <p:nvGraphicFramePr>
          <p:cNvPr id="13" name="Chart 12"/>
          <p:cNvGraphicFramePr>
            <a:graphicFrameLocks/>
          </p:cNvGraphicFramePr>
          <p:nvPr>
            <p:extLst/>
          </p:nvPr>
        </p:nvGraphicFramePr>
        <p:xfrm>
          <a:off x="2590800" y="3352800"/>
          <a:ext cx="5410200" cy="2438400"/>
        </p:xfrm>
        <a:graphic>
          <a:graphicData uri="http://schemas.openxmlformats.org/drawingml/2006/chart">
            <c:chart xmlns:c="http://schemas.openxmlformats.org/drawingml/2006/chart" xmlns:r="http://schemas.openxmlformats.org/officeDocument/2006/relationships" r:id="rId3"/>
          </a:graphicData>
        </a:graphic>
      </p:graphicFrame>
      <p:sp>
        <p:nvSpPr>
          <p:cNvPr id="24586" name="TextBox 3"/>
          <p:cNvSpPr txBox="1">
            <a:spLocks noChangeArrowheads="1"/>
          </p:cNvSpPr>
          <p:nvPr/>
        </p:nvSpPr>
        <p:spPr bwMode="auto">
          <a:xfrm>
            <a:off x="-29140" y="3581400"/>
            <a:ext cx="8610600"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800100" indent="-34290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dirty="0">
                <a:latin typeface="Calibri" panose="020F0502020204030204" pitchFamily="34" charset="0"/>
              </a:rPr>
              <a:t>METHOD</a:t>
            </a:r>
          </a:p>
          <a:p>
            <a:pPr eaLnBrk="1" hangingPunct="1"/>
            <a:endParaRPr lang="en-US" altLang="en-US" sz="1000" b="1" dirty="0">
              <a:latin typeface="Calibri" panose="020F0502020204030204" pitchFamily="34" charset="0"/>
            </a:endParaRPr>
          </a:p>
          <a:p>
            <a:pPr lvl="1" eaLnBrk="1" hangingPunct="1">
              <a:buFont typeface="Arial" panose="020B0604020202020204" pitchFamily="34" charset="0"/>
              <a:buChar char="•"/>
            </a:pPr>
            <a:r>
              <a:rPr lang="en-US" altLang="en-US" dirty="0">
                <a:latin typeface="Calibri" panose="020F0502020204030204" pitchFamily="34" charset="0"/>
              </a:rPr>
              <a:t>Facial Coding</a:t>
            </a:r>
          </a:p>
          <a:p>
            <a:pPr lvl="1" eaLnBrk="1" hangingPunct="1">
              <a:buFont typeface="Arial" panose="020B0604020202020204" pitchFamily="34" charset="0"/>
              <a:buChar char="•"/>
            </a:pPr>
            <a:r>
              <a:rPr lang="en-US" altLang="en-US" dirty="0">
                <a:latin typeface="Calibri" panose="020F0502020204030204" pitchFamily="34" charset="0"/>
              </a:rPr>
              <a:t>Repeated-measures ANOVAs</a:t>
            </a:r>
          </a:p>
        </p:txBody>
      </p:sp>
      <p:pic>
        <p:nvPicPr>
          <p:cNvPr id="3" name="Picture 2"/>
          <p:cNvPicPr>
            <a:picLocks noChangeAspect="1"/>
          </p:cNvPicPr>
          <p:nvPr/>
        </p:nvPicPr>
        <p:blipFill>
          <a:blip r:embed="rId4"/>
          <a:stretch>
            <a:fillRect/>
          </a:stretch>
        </p:blipFill>
        <p:spPr>
          <a:xfrm>
            <a:off x="4421676" y="4294572"/>
            <a:ext cx="4744598" cy="2590800"/>
          </a:xfrm>
          <a:prstGeom prst="rect">
            <a:avLst/>
          </a:prstGeom>
        </p:spPr>
      </p:pic>
      <p:sp>
        <p:nvSpPr>
          <p:cNvPr id="4" name="TextBox 3"/>
          <p:cNvSpPr txBox="1"/>
          <p:nvPr/>
        </p:nvSpPr>
        <p:spPr>
          <a:xfrm>
            <a:off x="152400" y="6488668"/>
            <a:ext cx="1044539" cy="369332"/>
          </a:xfrm>
          <a:prstGeom prst="rect">
            <a:avLst/>
          </a:prstGeom>
          <a:noFill/>
        </p:spPr>
        <p:txBody>
          <a:bodyPr wrap="none" rtlCol="0">
            <a:spAutoFit/>
          </a:bodyPr>
          <a:lstStyle/>
          <a:p>
            <a:r>
              <a:rPr lang="en-US" dirty="0" smtClean="0"/>
              <a:t>Clennan</a:t>
            </a:r>
            <a:endParaRPr lang="en-US" dirty="0"/>
          </a:p>
        </p:txBody>
      </p:sp>
    </p:spTree>
    <p:extLst>
      <p:ext uri="{BB962C8B-B14F-4D97-AF65-F5344CB8AC3E}">
        <p14:creationId xmlns:p14="http://schemas.microsoft.com/office/powerpoint/2010/main" val="697625895"/>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p:txBody>
          <a:bodyPr>
            <a:normAutofit fontScale="90000"/>
          </a:bodyPr>
          <a:lstStyle/>
          <a:p>
            <a:r>
              <a:rPr lang="en-US" dirty="0" err="1"/>
              <a:t>Structuralist</a:t>
            </a:r>
            <a:r>
              <a:rPr lang="en-US" dirty="0"/>
              <a:t> vs. functional </a:t>
            </a:r>
            <a:r>
              <a:rPr lang="en-US" dirty="0" smtClean="0"/>
              <a:t/>
            </a:r>
            <a:br>
              <a:rPr lang="en-US" dirty="0" smtClean="0"/>
            </a:br>
            <a:r>
              <a:rPr lang="en-US" dirty="0" smtClean="0"/>
              <a:t>emotion theories</a:t>
            </a:r>
            <a:endParaRPr lang="en-US" dirty="0"/>
          </a:p>
        </p:txBody>
      </p:sp>
      <p:sp>
        <p:nvSpPr>
          <p:cNvPr id="483331" name="Rectangle 3"/>
          <p:cNvSpPr>
            <a:spLocks noGrp="1" noChangeArrowheads="1"/>
          </p:cNvSpPr>
          <p:nvPr>
            <p:ph idx="1"/>
          </p:nvPr>
        </p:nvSpPr>
        <p:spPr>
          <a:xfrm>
            <a:off x="457200" y="1646237"/>
            <a:ext cx="8229600" cy="4526280"/>
          </a:xfrm>
          <a:prstGeom prst="rect">
            <a:avLst/>
          </a:prstGeom>
        </p:spPr>
        <p:txBody>
          <a:bodyPr/>
          <a:lstStyle/>
          <a:p>
            <a:pPr lvl="1"/>
            <a:r>
              <a:rPr lang="en-US" dirty="0" err="1" smtClean="0"/>
              <a:t>Structuralist</a:t>
            </a:r>
            <a:r>
              <a:rPr lang="en-US" dirty="0" smtClean="0"/>
              <a:t> (aka discrete, natural kinds)</a:t>
            </a:r>
            <a:endParaRPr lang="en-US" dirty="0"/>
          </a:p>
          <a:p>
            <a:pPr lvl="2"/>
            <a:r>
              <a:rPr lang="en-US" dirty="0" smtClean="0"/>
              <a:t>Emotions comprise </a:t>
            </a:r>
            <a:r>
              <a:rPr lang="en-US" dirty="0"/>
              <a:t>unique patterns of subjective feeling, cognitive appraisal, physiological arousal, facial expressions</a:t>
            </a:r>
          </a:p>
          <a:p>
            <a:pPr lvl="3"/>
            <a:r>
              <a:rPr lang="en-US" dirty="0"/>
              <a:t>Basic emotions promote survival and reproductive success</a:t>
            </a:r>
          </a:p>
          <a:p>
            <a:pPr lvl="1"/>
            <a:endParaRPr lang="en-US" dirty="0"/>
          </a:p>
        </p:txBody>
      </p:sp>
      <p:pic>
        <p:nvPicPr>
          <p:cNvPr id="4" name="Picture 3"/>
          <p:cNvPicPr>
            <a:picLocks noChangeAspect="1" noChangeArrowheads="1"/>
          </p:cNvPicPr>
          <p:nvPr/>
        </p:nvPicPr>
        <p:blipFill>
          <a:blip r:embed="rId3" cstate="print"/>
          <a:srcRect/>
          <a:stretch>
            <a:fillRect/>
          </a:stretch>
        </p:blipFill>
        <p:spPr bwMode="auto">
          <a:xfrm>
            <a:off x="379446" y="3709320"/>
            <a:ext cx="7773954" cy="2987637"/>
          </a:xfrm>
          <a:prstGeom prst="rect">
            <a:avLst/>
          </a:prstGeom>
          <a:noFill/>
          <a:ln w="9525">
            <a:noFill/>
            <a:miter lim="800000"/>
            <a:headEnd/>
            <a:tailEnd/>
          </a:ln>
          <a:effectLst/>
        </p:spPr>
      </p:pic>
    </p:spTree>
    <p:extLst>
      <p:ext uri="{BB962C8B-B14F-4D97-AF65-F5344CB8AC3E}">
        <p14:creationId xmlns:p14="http://schemas.microsoft.com/office/powerpoint/2010/main" val="2669278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304800" y="1676400"/>
            <a:ext cx="8610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i="1" dirty="0" smtClean="0">
                <a:solidFill>
                  <a:schemeClr val="accent3"/>
                </a:solidFill>
                <a:latin typeface="Calibri" charset="0"/>
                <a:cs typeface="Calibri" charset="0"/>
              </a:rPr>
              <a:t>Study 1: </a:t>
            </a:r>
            <a:r>
              <a:rPr lang="en-US" sz="2800" b="1" i="1" dirty="0" smtClean="0">
                <a:latin typeface="Calibri" charset="0"/>
                <a:cs typeface="Calibri" charset="0"/>
              </a:rPr>
              <a:t>Face-to-Face/Still Face (FFSF)</a:t>
            </a:r>
            <a:endParaRPr lang="en-US" dirty="0" smtClean="0">
              <a:latin typeface="Calibri" charset="0"/>
              <a:cs typeface="Calibri" charset="0"/>
            </a:endParaRPr>
          </a:p>
        </p:txBody>
      </p:sp>
      <p:sp>
        <p:nvSpPr>
          <p:cNvPr id="10"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smtClean="0">
                <a:solidFill>
                  <a:schemeClr val="accent1">
                    <a:satMod val="150000"/>
                  </a:schemeClr>
                </a:solidFill>
                <a:latin typeface="Calibri"/>
                <a:ea typeface="+mj-ea"/>
                <a:cs typeface="Calibri"/>
              </a:rPr>
              <a:t>Darwin’s </a:t>
            </a:r>
            <a:r>
              <a:rPr lang="en-US" sz="3200" dirty="0" err="1" smtClean="0">
                <a:solidFill>
                  <a:schemeClr val="accent1">
                    <a:satMod val="150000"/>
                  </a:schemeClr>
                </a:solidFill>
                <a:latin typeface="Calibri"/>
                <a:ea typeface="+mj-ea"/>
                <a:cs typeface="Calibri"/>
              </a:rPr>
              <a:t>Duchenne</a:t>
            </a:r>
            <a:r>
              <a:rPr lang="en-US" sz="3200" dirty="0" smtClean="0">
                <a:solidFill>
                  <a:schemeClr val="accent1">
                    <a:satMod val="150000"/>
                  </a:schemeClr>
                </a:solidFill>
                <a:latin typeface="Calibri"/>
                <a:ea typeface="+mj-ea"/>
                <a:cs typeface="Calibri"/>
              </a:rPr>
              <a:t/>
            </a:r>
            <a:br>
              <a:rPr lang="en-US" sz="3200" dirty="0" smtClean="0">
                <a:solidFill>
                  <a:schemeClr val="accent1">
                    <a:satMod val="150000"/>
                  </a:schemeClr>
                </a:solidFill>
                <a:latin typeface="Calibri"/>
                <a:ea typeface="+mj-ea"/>
                <a:cs typeface="Calibri"/>
              </a:rPr>
            </a:br>
            <a:r>
              <a:rPr lang="en-US" sz="2400" b="0" dirty="0" smtClean="0">
                <a:solidFill>
                  <a:schemeClr val="bg1"/>
                </a:solidFill>
                <a:latin typeface="Arial"/>
                <a:ea typeface="+mj-ea"/>
                <a:cs typeface="Arial"/>
              </a:rPr>
              <a:t>(Mattson et al., 2013)</a:t>
            </a:r>
            <a:endParaRPr lang="en-US" sz="2400" b="0" dirty="0">
              <a:solidFill>
                <a:schemeClr val="bg1"/>
              </a:solidFill>
              <a:latin typeface="Arial"/>
              <a:ea typeface="+mj-ea"/>
              <a:cs typeface="Arial"/>
            </a:endParaRPr>
          </a:p>
        </p:txBody>
      </p:sp>
      <p:sp>
        <p:nvSpPr>
          <p:cNvPr id="24580" name="TextBox 3"/>
          <p:cNvSpPr txBox="1">
            <a:spLocks noChangeArrowheads="1"/>
          </p:cNvSpPr>
          <p:nvPr/>
        </p:nvSpPr>
        <p:spPr bwMode="auto">
          <a:xfrm>
            <a:off x="457200" y="2344738"/>
            <a:ext cx="86106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800100" indent="-34290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a:latin typeface="Calibri" panose="020F0502020204030204" pitchFamily="34" charset="0"/>
              </a:rPr>
              <a:t>PARTICIPANTS</a:t>
            </a:r>
          </a:p>
          <a:p>
            <a:pPr eaLnBrk="1" hangingPunct="1"/>
            <a:endParaRPr lang="en-US" altLang="en-US" sz="1000" b="1">
              <a:latin typeface="Calibri" panose="020F0502020204030204" pitchFamily="34" charset="0"/>
            </a:endParaRPr>
          </a:p>
          <a:p>
            <a:pPr lvl="1" eaLnBrk="1" hangingPunct="1">
              <a:buFont typeface="Arial" panose="020B0604020202020204" pitchFamily="34" charset="0"/>
              <a:buChar char="•"/>
            </a:pPr>
            <a:r>
              <a:rPr lang="en-US" altLang="en-US">
                <a:latin typeface="Calibri" panose="020F0502020204030204" pitchFamily="34" charset="0"/>
              </a:rPr>
              <a:t>12 6-month old infants + parents (11 moms, 1 dad)</a:t>
            </a:r>
          </a:p>
          <a:p>
            <a:pPr lvl="1" eaLnBrk="1" hangingPunct="1">
              <a:buFont typeface="Arial" panose="020B0604020202020204" pitchFamily="34" charset="0"/>
              <a:buChar char="•"/>
            </a:pPr>
            <a:r>
              <a:rPr lang="en-US" altLang="en-US">
                <a:latin typeface="Calibri" panose="020F0502020204030204" pitchFamily="34" charset="0"/>
              </a:rPr>
              <a:t>66.7% male </a:t>
            </a:r>
          </a:p>
        </p:txBody>
      </p:sp>
      <p:graphicFrame>
        <p:nvGraphicFramePr>
          <p:cNvPr id="13" name="Chart 12"/>
          <p:cNvGraphicFramePr>
            <a:graphicFrameLocks/>
          </p:cNvGraphicFramePr>
          <p:nvPr/>
        </p:nvGraphicFramePr>
        <p:xfrm>
          <a:off x="2590800" y="3352800"/>
          <a:ext cx="5410200" cy="2438400"/>
        </p:xfrm>
        <a:graphic>
          <a:graphicData uri="http://schemas.openxmlformats.org/drawingml/2006/chart">
            <c:chart xmlns:c="http://schemas.openxmlformats.org/drawingml/2006/chart" xmlns:r="http://schemas.openxmlformats.org/officeDocument/2006/relationships" r:id="rId3"/>
          </a:graphicData>
        </a:graphic>
      </p:graphicFrame>
      <p:sp>
        <p:nvSpPr>
          <p:cNvPr id="24582" name="TextBox 2"/>
          <p:cNvSpPr txBox="1">
            <a:spLocks noChangeArrowheads="1"/>
          </p:cNvSpPr>
          <p:nvPr/>
        </p:nvSpPr>
        <p:spPr bwMode="auto">
          <a:xfrm>
            <a:off x="3546475" y="4033838"/>
            <a:ext cx="415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a:t>4</a:t>
            </a:r>
          </a:p>
        </p:txBody>
      </p:sp>
      <p:sp>
        <p:nvSpPr>
          <p:cNvPr id="24583" name="TextBox 13"/>
          <p:cNvSpPr txBox="1">
            <a:spLocks noChangeArrowheads="1"/>
          </p:cNvSpPr>
          <p:nvPr/>
        </p:nvSpPr>
        <p:spPr bwMode="auto">
          <a:xfrm>
            <a:off x="4156075" y="4948238"/>
            <a:ext cx="415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a:t>4</a:t>
            </a:r>
          </a:p>
        </p:txBody>
      </p:sp>
      <p:sp>
        <p:nvSpPr>
          <p:cNvPr id="24584" name="TextBox 14"/>
          <p:cNvSpPr txBox="1">
            <a:spLocks noChangeArrowheads="1"/>
          </p:cNvSpPr>
          <p:nvPr/>
        </p:nvSpPr>
        <p:spPr bwMode="auto">
          <a:xfrm>
            <a:off x="4460875" y="3652838"/>
            <a:ext cx="415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a:t>2</a:t>
            </a:r>
          </a:p>
        </p:txBody>
      </p:sp>
      <p:sp>
        <p:nvSpPr>
          <p:cNvPr id="24585" name="TextBox 15"/>
          <p:cNvSpPr txBox="1">
            <a:spLocks noChangeArrowheads="1"/>
          </p:cNvSpPr>
          <p:nvPr/>
        </p:nvSpPr>
        <p:spPr bwMode="auto">
          <a:xfrm>
            <a:off x="4918075" y="4338638"/>
            <a:ext cx="415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a:t>2</a:t>
            </a:r>
          </a:p>
        </p:txBody>
      </p:sp>
      <p:sp>
        <p:nvSpPr>
          <p:cNvPr id="24586" name="TextBox 3"/>
          <p:cNvSpPr txBox="1">
            <a:spLocks noChangeArrowheads="1"/>
          </p:cNvSpPr>
          <p:nvPr/>
        </p:nvSpPr>
        <p:spPr bwMode="auto">
          <a:xfrm>
            <a:off x="533400" y="5181600"/>
            <a:ext cx="86106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800100" indent="-34290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a:latin typeface="Calibri" panose="020F0502020204030204" pitchFamily="34" charset="0"/>
              </a:rPr>
              <a:t>METHOD</a:t>
            </a:r>
          </a:p>
          <a:p>
            <a:pPr eaLnBrk="1" hangingPunct="1"/>
            <a:endParaRPr lang="en-US" altLang="en-US" sz="1000" b="1">
              <a:latin typeface="Calibri" panose="020F0502020204030204" pitchFamily="34" charset="0"/>
            </a:endParaRPr>
          </a:p>
          <a:p>
            <a:pPr lvl="1" eaLnBrk="1" hangingPunct="1">
              <a:buFont typeface="Arial" panose="020B0604020202020204" pitchFamily="34" charset="0"/>
              <a:buChar char="•"/>
            </a:pPr>
            <a:r>
              <a:rPr lang="en-US" altLang="en-US">
                <a:latin typeface="Calibri" panose="020F0502020204030204" pitchFamily="34" charset="0"/>
              </a:rPr>
              <a:t>Facial Coding</a:t>
            </a:r>
          </a:p>
          <a:p>
            <a:pPr lvl="1" eaLnBrk="1" hangingPunct="1">
              <a:buFont typeface="Arial" panose="020B0604020202020204" pitchFamily="34" charset="0"/>
              <a:buChar char="•"/>
            </a:pPr>
            <a:r>
              <a:rPr lang="en-US" altLang="en-US">
                <a:latin typeface="Calibri" panose="020F0502020204030204" pitchFamily="34" charset="0"/>
              </a:rPr>
              <a:t>Repeated-measures ANOVAs</a:t>
            </a:r>
          </a:p>
        </p:txBody>
      </p:sp>
    </p:spTree>
    <p:extLst>
      <p:ext uri="{BB962C8B-B14F-4D97-AF65-F5344CB8AC3E}">
        <p14:creationId xmlns:p14="http://schemas.microsoft.com/office/powerpoint/2010/main" val="323430702"/>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241550"/>
            <a:ext cx="41148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p:cNvSpPr txBox="1">
            <a:spLocks noChangeArrowheads="1"/>
          </p:cNvSpPr>
          <p:nvPr/>
        </p:nvSpPr>
        <p:spPr bwMode="auto">
          <a:xfrm>
            <a:off x="304800" y="1676400"/>
            <a:ext cx="8610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i="1" dirty="0" smtClean="0">
                <a:solidFill>
                  <a:schemeClr val="accent3"/>
                </a:solidFill>
                <a:latin typeface="Calibri" charset="0"/>
                <a:cs typeface="Calibri" charset="0"/>
              </a:rPr>
              <a:t>Study 1: </a:t>
            </a:r>
            <a:r>
              <a:rPr lang="en-US" sz="2800" b="1" i="1" dirty="0" smtClean="0">
                <a:latin typeface="Calibri" charset="0"/>
                <a:cs typeface="Calibri" charset="0"/>
              </a:rPr>
              <a:t>Face-to-Face/Still Face (FFSF)</a:t>
            </a:r>
            <a:endParaRPr lang="en-US" dirty="0" smtClean="0">
              <a:latin typeface="Calibri" charset="0"/>
              <a:cs typeface="Calibri" charset="0"/>
            </a:endParaRPr>
          </a:p>
        </p:txBody>
      </p:sp>
      <p:sp>
        <p:nvSpPr>
          <p:cNvPr id="10"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smtClean="0">
                <a:solidFill>
                  <a:schemeClr val="accent1">
                    <a:satMod val="150000"/>
                  </a:schemeClr>
                </a:solidFill>
                <a:latin typeface="Calibri"/>
                <a:ea typeface="+mj-ea"/>
                <a:cs typeface="Calibri"/>
              </a:rPr>
              <a:t>Darwin’s </a:t>
            </a:r>
            <a:r>
              <a:rPr lang="en-US" sz="3200" dirty="0" err="1" smtClean="0">
                <a:solidFill>
                  <a:schemeClr val="accent1">
                    <a:satMod val="150000"/>
                  </a:schemeClr>
                </a:solidFill>
                <a:latin typeface="Calibri"/>
                <a:ea typeface="+mj-ea"/>
                <a:cs typeface="Calibri"/>
              </a:rPr>
              <a:t>Duchenne</a:t>
            </a:r>
            <a:r>
              <a:rPr lang="en-US" sz="3200" dirty="0" smtClean="0">
                <a:solidFill>
                  <a:schemeClr val="accent1">
                    <a:satMod val="150000"/>
                  </a:schemeClr>
                </a:solidFill>
                <a:latin typeface="Calibri"/>
                <a:ea typeface="+mj-ea"/>
                <a:cs typeface="Calibri"/>
              </a:rPr>
              <a:t/>
            </a:r>
            <a:br>
              <a:rPr lang="en-US" sz="3200" dirty="0" smtClean="0">
                <a:solidFill>
                  <a:schemeClr val="accent1">
                    <a:satMod val="150000"/>
                  </a:schemeClr>
                </a:solidFill>
                <a:latin typeface="Calibri"/>
                <a:ea typeface="+mj-ea"/>
                <a:cs typeface="Calibri"/>
              </a:rPr>
            </a:br>
            <a:r>
              <a:rPr lang="en-US" sz="2400" b="0" dirty="0" smtClean="0">
                <a:solidFill>
                  <a:schemeClr val="bg1"/>
                </a:solidFill>
                <a:latin typeface="Arial"/>
                <a:ea typeface="+mj-ea"/>
                <a:cs typeface="Arial"/>
              </a:rPr>
              <a:t>(Mattson et al., 2013)</a:t>
            </a:r>
            <a:endParaRPr lang="en-US" sz="2400" b="0" dirty="0">
              <a:solidFill>
                <a:schemeClr val="bg1"/>
              </a:solidFill>
              <a:latin typeface="Arial"/>
              <a:ea typeface="+mj-ea"/>
              <a:cs typeface="Arial"/>
            </a:endParaRPr>
          </a:p>
        </p:txBody>
      </p:sp>
      <p:sp>
        <p:nvSpPr>
          <p:cNvPr id="26629" name="TextBox 3"/>
          <p:cNvSpPr txBox="1">
            <a:spLocks noChangeArrowheads="1"/>
          </p:cNvSpPr>
          <p:nvPr/>
        </p:nvSpPr>
        <p:spPr bwMode="auto">
          <a:xfrm>
            <a:off x="457200" y="2344738"/>
            <a:ext cx="8610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a:latin typeface="Calibri" panose="020F0502020204030204" pitchFamily="34" charset="0"/>
              </a:rPr>
              <a:t>RESULTS</a:t>
            </a:r>
          </a:p>
        </p:txBody>
      </p:sp>
      <p:sp>
        <p:nvSpPr>
          <p:cNvPr id="26630" name="TextBox 4"/>
          <p:cNvSpPr txBox="1">
            <a:spLocks noChangeArrowheads="1"/>
          </p:cNvSpPr>
          <p:nvPr/>
        </p:nvSpPr>
        <p:spPr bwMode="auto">
          <a:xfrm>
            <a:off x="5943600" y="2427288"/>
            <a:ext cx="2819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b="1" baseline="30000">
                <a:latin typeface="Calibri" panose="020F0502020204030204" pitchFamily="34" charset="0"/>
              </a:rPr>
              <a:t>Figure 1. </a:t>
            </a:r>
            <a:r>
              <a:rPr lang="en-US" altLang="en-US" baseline="30000">
                <a:latin typeface="Calibri" panose="020F0502020204030204" pitchFamily="34" charset="0"/>
              </a:rPr>
              <a:t>Time in smiling and cry-faces as a proportion of time in each episode of the Face-to-Face/Still-Face (FFSF)</a:t>
            </a:r>
          </a:p>
        </p:txBody>
      </p:sp>
      <p:sp>
        <p:nvSpPr>
          <p:cNvPr id="6" name="TextBox 5"/>
          <p:cNvSpPr txBox="1"/>
          <p:nvPr/>
        </p:nvSpPr>
        <p:spPr>
          <a:xfrm>
            <a:off x="5867400" y="3810000"/>
            <a:ext cx="2971800" cy="2400300"/>
          </a:xfrm>
          <a:prstGeom prst="rect">
            <a:avLst/>
          </a:prstGeom>
          <a:noFill/>
        </p:spPr>
        <p:txBody>
          <a:bodyPr>
            <a:spAutoFit/>
          </a:bodyPr>
          <a:lstStyle/>
          <a:p>
            <a:pPr algn="ctr">
              <a:defRPr/>
            </a:pPr>
            <a:r>
              <a:rPr lang="en-US" sz="2200" i="1" dirty="0">
                <a:solidFill>
                  <a:schemeClr val="accent3"/>
                </a:solidFill>
                <a:latin typeface="Calibri"/>
                <a:ea typeface="ＭＳ Ｐゴシック" charset="0"/>
                <a:cs typeface="Calibri"/>
              </a:rPr>
              <a:t>Smiles &amp; cry-faces distributed differentially in Play &amp; Still-Face episodes</a:t>
            </a:r>
          </a:p>
          <a:p>
            <a:pPr>
              <a:defRPr/>
            </a:pPr>
            <a:endParaRPr lang="en-US" sz="1800" dirty="0">
              <a:latin typeface="Calibri"/>
              <a:ea typeface="ＭＳ Ｐゴシック" charset="0"/>
              <a:cs typeface="Calibri"/>
            </a:endParaRPr>
          </a:p>
          <a:p>
            <a:pPr>
              <a:defRPr/>
            </a:pPr>
            <a:endParaRPr lang="en-US" sz="2200" b="1" u="sng" dirty="0">
              <a:latin typeface="Calibri"/>
              <a:ea typeface="ＭＳ Ｐゴシック" charset="0"/>
              <a:cs typeface="Calibri"/>
            </a:endParaRPr>
          </a:p>
          <a:p>
            <a:pPr>
              <a:defRPr/>
            </a:pPr>
            <a:r>
              <a:rPr lang="en-US" sz="2200" b="1" dirty="0">
                <a:latin typeface="Calibri"/>
                <a:ea typeface="ＭＳ Ｐゴシック" charset="0"/>
                <a:cs typeface="Calibri"/>
              </a:rPr>
              <a:t>Overall still-face effects</a:t>
            </a:r>
          </a:p>
        </p:txBody>
      </p:sp>
    </p:spTree>
    <p:extLst>
      <p:ext uri="{BB962C8B-B14F-4D97-AF65-F5344CB8AC3E}">
        <p14:creationId xmlns:p14="http://schemas.microsoft.com/office/powerpoint/2010/main" val="2181049118"/>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362200"/>
            <a:ext cx="425926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p:cNvSpPr txBox="1">
            <a:spLocks noChangeArrowheads="1"/>
          </p:cNvSpPr>
          <p:nvPr/>
        </p:nvSpPr>
        <p:spPr bwMode="auto">
          <a:xfrm>
            <a:off x="304800" y="1676400"/>
            <a:ext cx="8610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i="1" dirty="0" smtClean="0">
                <a:solidFill>
                  <a:schemeClr val="accent3"/>
                </a:solidFill>
                <a:latin typeface="Calibri" charset="0"/>
                <a:cs typeface="Calibri" charset="0"/>
              </a:rPr>
              <a:t>Study 1: </a:t>
            </a:r>
            <a:r>
              <a:rPr lang="en-US" sz="2800" b="1" i="1" dirty="0" smtClean="0">
                <a:latin typeface="Calibri" charset="0"/>
                <a:cs typeface="Calibri" charset="0"/>
              </a:rPr>
              <a:t>Face-to-Face/Still Face (FFSF)</a:t>
            </a:r>
            <a:endParaRPr lang="en-US" dirty="0" smtClean="0">
              <a:latin typeface="Calibri" charset="0"/>
              <a:cs typeface="Calibri" charset="0"/>
            </a:endParaRPr>
          </a:p>
        </p:txBody>
      </p:sp>
      <p:sp>
        <p:nvSpPr>
          <p:cNvPr id="10"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smtClean="0">
                <a:solidFill>
                  <a:schemeClr val="accent1">
                    <a:satMod val="150000"/>
                  </a:schemeClr>
                </a:solidFill>
                <a:latin typeface="Calibri"/>
                <a:ea typeface="+mj-ea"/>
                <a:cs typeface="Calibri"/>
              </a:rPr>
              <a:t>Darwin’s </a:t>
            </a:r>
            <a:r>
              <a:rPr lang="en-US" sz="3200" dirty="0" err="1" smtClean="0">
                <a:solidFill>
                  <a:schemeClr val="accent1">
                    <a:satMod val="150000"/>
                  </a:schemeClr>
                </a:solidFill>
                <a:latin typeface="Calibri"/>
                <a:ea typeface="+mj-ea"/>
                <a:cs typeface="Calibri"/>
              </a:rPr>
              <a:t>Duchenne</a:t>
            </a:r>
            <a:r>
              <a:rPr lang="en-US" sz="3200" dirty="0" smtClean="0">
                <a:solidFill>
                  <a:schemeClr val="accent1">
                    <a:satMod val="150000"/>
                  </a:schemeClr>
                </a:solidFill>
                <a:latin typeface="Calibri"/>
                <a:ea typeface="+mj-ea"/>
                <a:cs typeface="Calibri"/>
              </a:rPr>
              <a:t/>
            </a:r>
            <a:br>
              <a:rPr lang="en-US" sz="3200" dirty="0" smtClean="0">
                <a:solidFill>
                  <a:schemeClr val="accent1">
                    <a:satMod val="150000"/>
                  </a:schemeClr>
                </a:solidFill>
                <a:latin typeface="Calibri"/>
                <a:ea typeface="+mj-ea"/>
                <a:cs typeface="Calibri"/>
              </a:rPr>
            </a:br>
            <a:r>
              <a:rPr lang="en-US" sz="2400" b="0" dirty="0" smtClean="0">
                <a:solidFill>
                  <a:schemeClr val="bg1"/>
                </a:solidFill>
                <a:latin typeface="Arial"/>
                <a:ea typeface="+mj-ea"/>
                <a:cs typeface="Arial"/>
              </a:rPr>
              <a:t>(Mattson et al., 2013)</a:t>
            </a:r>
            <a:endParaRPr lang="en-US" sz="2400" b="0" dirty="0">
              <a:solidFill>
                <a:schemeClr val="bg1"/>
              </a:solidFill>
              <a:latin typeface="Arial"/>
              <a:ea typeface="+mj-ea"/>
              <a:cs typeface="Arial"/>
            </a:endParaRPr>
          </a:p>
        </p:txBody>
      </p:sp>
      <p:sp>
        <p:nvSpPr>
          <p:cNvPr id="28677" name="TextBox 3"/>
          <p:cNvSpPr txBox="1">
            <a:spLocks noChangeArrowheads="1"/>
          </p:cNvSpPr>
          <p:nvPr/>
        </p:nvSpPr>
        <p:spPr bwMode="auto">
          <a:xfrm>
            <a:off x="457200" y="2344738"/>
            <a:ext cx="8610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a:latin typeface="Calibri" panose="020F0502020204030204" pitchFamily="34" charset="0"/>
              </a:rPr>
              <a:t>RESULTS</a:t>
            </a:r>
          </a:p>
        </p:txBody>
      </p:sp>
      <p:sp>
        <p:nvSpPr>
          <p:cNvPr id="28678" name="TextBox 4"/>
          <p:cNvSpPr txBox="1">
            <a:spLocks noChangeArrowheads="1"/>
          </p:cNvSpPr>
          <p:nvPr/>
        </p:nvSpPr>
        <p:spPr bwMode="auto">
          <a:xfrm>
            <a:off x="5943600" y="2514600"/>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b="1" baseline="30000">
                <a:latin typeface="Calibri" panose="020F0502020204030204" pitchFamily="34" charset="0"/>
              </a:rPr>
              <a:t>Figure 2. </a:t>
            </a:r>
            <a:r>
              <a:rPr lang="en-US" altLang="en-US" baseline="30000">
                <a:latin typeface="Calibri" panose="020F0502020204030204" pitchFamily="34" charset="0"/>
              </a:rPr>
              <a:t>Eye constriction is differentially associated with smiles &amp; cry-faces in FFSF</a:t>
            </a:r>
          </a:p>
        </p:txBody>
      </p:sp>
      <p:sp>
        <p:nvSpPr>
          <p:cNvPr id="6" name="TextBox 5"/>
          <p:cNvSpPr txBox="1"/>
          <p:nvPr/>
        </p:nvSpPr>
        <p:spPr>
          <a:xfrm>
            <a:off x="5791200" y="3352800"/>
            <a:ext cx="2895600" cy="2354263"/>
          </a:xfrm>
          <a:prstGeom prst="rect">
            <a:avLst/>
          </a:prstGeom>
          <a:noFill/>
        </p:spPr>
        <p:txBody>
          <a:bodyPr>
            <a:spAutoFit/>
          </a:bodyPr>
          <a:lstStyle/>
          <a:p>
            <a:pPr algn="ctr">
              <a:defRPr/>
            </a:pPr>
            <a:r>
              <a:rPr lang="en-US" sz="2200" i="1" dirty="0">
                <a:solidFill>
                  <a:schemeClr val="accent3"/>
                </a:solidFill>
                <a:latin typeface="Calibri"/>
                <a:ea typeface="ＭＳ Ｐゴシック" charset="0"/>
                <a:cs typeface="Calibri"/>
              </a:rPr>
              <a:t>Greater proportion of smiles in Play with eye constriction</a:t>
            </a:r>
          </a:p>
          <a:p>
            <a:pPr algn="ctr">
              <a:defRPr/>
            </a:pPr>
            <a:endParaRPr lang="en-US" sz="1500" i="1" dirty="0">
              <a:solidFill>
                <a:schemeClr val="accent3"/>
              </a:solidFill>
              <a:latin typeface="Calibri"/>
              <a:ea typeface="ＭＳ Ｐゴシック" charset="0"/>
              <a:cs typeface="Calibri"/>
            </a:endParaRPr>
          </a:p>
          <a:p>
            <a:pPr algn="ctr">
              <a:defRPr/>
            </a:pPr>
            <a:r>
              <a:rPr lang="en-US" sz="2200" i="1" dirty="0">
                <a:solidFill>
                  <a:schemeClr val="accent3"/>
                </a:solidFill>
                <a:latin typeface="Calibri"/>
                <a:ea typeface="ＭＳ Ｐゴシック" charset="0"/>
                <a:cs typeface="Calibri"/>
              </a:rPr>
              <a:t>Greater proportion of cry-faces in Still-Face with eye constriction</a:t>
            </a:r>
          </a:p>
        </p:txBody>
      </p:sp>
      <p:pic>
        <p:nvPicPr>
          <p:cNvPr id="28680"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5918200"/>
            <a:ext cx="6858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Box 11"/>
          <p:cNvSpPr txBox="1">
            <a:spLocks noChangeArrowheads="1"/>
          </p:cNvSpPr>
          <p:nvPr/>
        </p:nvSpPr>
        <p:spPr bwMode="auto">
          <a:xfrm>
            <a:off x="6705600" y="6019800"/>
            <a:ext cx="1905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4000" b="1" baseline="30000">
                <a:latin typeface="Calibri" panose="020F0502020204030204" pitchFamily="34" charset="0"/>
              </a:rPr>
              <a:t>Hypothesis</a:t>
            </a:r>
            <a:endParaRPr lang="en-US" altLang="en-US" sz="4000" baseline="30000">
              <a:latin typeface="Calibri" panose="020F0502020204030204" pitchFamily="34" charset="0"/>
            </a:endParaRPr>
          </a:p>
        </p:txBody>
      </p:sp>
    </p:spTree>
    <p:extLst>
      <p:ext uri="{BB962C8B-B14F-4D97-AF65-F5344CB8AC3E}">
        <p14:creationId xmlns:p14="http://schemas.microsoft.com/office/powerpoint/2010/main" val="3856440843"/>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3666" name="Group 3"/>
          <p:cNvGrpSpPr>
            <a:grpSpLocks/>
          </p:cNvGrpSpPr>
          <p:nvPr/>
        </p:nvGrpSpPr>
        <p:grpSpPr bwMode="auto">
          <a:xfrm>
            <a:off x="1958975" y="1752600"/>
            <a:ext cx="4670425" cy="4495800"/>
            <a:chOff x="1196417" y="0"/>
            <a:chExt cx="6751165" cy="6858000"/>
          </a:xfrm>
        </p:grpSpPr>
        <p:pic>
          <p:nvPicPr>
            <p:cNvPr id="113670" name="Picture 2" descr="\\psy.miami.edu\Dynamic_Storage\Groups\DMessinger_Lab\Administrator\SIBSMILE\Data\Analysis\Pos_Neg\PLOSOne_Submission\86_Figure_2_06-13-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417" y="0"/>
              <a:ext cx="675116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7185" t="8228"/>
            <a:stretch>
              <a:fillRect/>
            </a:stretch>
          </p:blipFill>
          <p:spPr bwMode="auto">
            <a:xfrm>
              <a:off x="2667000" y="3048000"/>
              <a:ext cx="1196051" cy="124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2" name="Picture 4"/>
            <p:cNvPicPr>
              <a:picLocks noChangeAspect="1" noChangeArrowheads="1"/>
            </p:cNvPicPr>
            <p:nvPr/>
          </p:nvPicPr>
          <p:blipFill>
            <a:blip r:embed="rId5">
              <a:extLst>
                <a:ext uri="{28A0092B-C50C-407E-A947-70E740481C1C}">
                  <a14:useLocalDpi xmlns:a14="http://schemas.microsoft.com/office/drawing/2010/main" val="0"/>
                </a:ext>
              </a:extLst>
            </a:blip>
            <a:srcRect r="7074"/>
            <a:stretch>
              <a:fillRect/>
            </a:stretch>
          </p:blipFill>
          <p:spPr bwMode="auto">
            <a:xfrm>
              <a:off x="6400801" y="3106959"/>
              <a:ext cx="1203766" cy="1325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3" name="Picture 5"/>
            <p:cNvPicPr>
              <a:picLocks noChangeAspect="1" noChangeArrowheads="1"/>
            </p:cNvPicPr>
            <p:nvPr/>
          </p:nvPicPr>
          <p:blipFill>
            <a:blip r:embed="rId6">
              <a:extLst>
                <a:ext uri="{28A0092B-C50C-407E-A947-70E740481C1C}">
                  <a14:useLocalDpi xmlns:a14="http://schemas.microsoft.com/office/drawing/2010/main" val="0"/>
                </a:ext>
              </a:extLst>
            </a:blip>
            <a:srcRect l="6067" t="6451" r="7581" b="-2"/>
            <a:stretch>
              <a:fillRect/>
            </a:stretch>
          </p:blipFill>
          <p:spPr bwMode="auto">
            <a:xfrm>
              <a:off x="2673752" y="1594654"/>
              <a:ext cx="1180618" cy="130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p:cNvSpPr txBox="1">
            <a:spLocks/>
          </p:cNvSpPr>
          <p:nvPr/>
        </p:nvSpPr>
        <p:spPr bwMode="auto">
          <a:xfrm>
            <a:off x="457200" y="277813"/>
            <a:ext cx="8229600" cy="1143000"/>
          </a:xfrm>
          <a:prstGeom prst="rect">
            <a:avLst/>
          </a:prstGeom>
          <a:noFill/>
          <a:ln w="9525">
            <a:noFill/>
            <a:miter lim="800000"/>
            <a:headEnd/>
            <a:tailEnd/>
          </a:ln>
          <a:effectLst/>
        </p:spPr>
        <p:txBody>
          <a:bodyPr anchor="ctr"/>
          <a:lstStyle/>
          <a:p>
            <a:pPr algn="ctr" eaLnBrk="0" hangingPunct="0">
              <a:defRPr/>
            </a:pPr>
            <a:r>
              <a:rPr lang="en-US" sz="4000" b="1" kern="0" dirty="0">
                <a:solidFill>
                  <a:schemeClr val="tx2"/>
                </a:solidFill>
                <a:effectLst>
                  <a:outerShdw blurRad="38100" dist="38100" dir="2700000" algn="tl">
                    <a:srgbClr val="000000"/>
                  </a:outerShdw>
                </a:effectLst>
                <a:latin typeface="+mj-lt"/>
                <a:ea typeface="ＭＳ Ｐゴシック" pitchFamily="28" charset="-128"/>
                <a:cs typeface="ＭＳ Ｐゴシック" pitchFamily="-110" charset="-128"/>
              </a:rPr>
              <a:t>Experimental evidence for role of eye constriction</a:t>
            </a:r>
          </a:p>
        </p:txBody>
      </p:sp>
      <p:sp>
        <p:nvSpPr>
          <p:cNvPr id="113668" name="TextBox 3"/>
          <p:cNvSpPr txBox="1">
            <a:spLocks noChangeArrowheads="1"/>
          </p:cNvSpPr>
          <p:nvPr/>
        </p:nvSpPr>
        <p:spPr bwMode="auto">
          <a:xfrm>
            <a:off x="5559425" y="8458200"/>
            <a:ext cx="340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800"/>
              <a:t>Mattson, et al., 2013, under review</a:t>
            </a:r>
          </a:p>
        </p:txBody>
      </p:sp>
      <p:sp>
        <p:nvSpPr>
          <p:cNvPr id="113669" name="TextBox 3"/>
          <p:cNvSpPr txBox="1">
            <a:spLocks noChangeArrowheads="1"/>
          </p:cNvSpPr>
          <p:nvPr/>
        </p:nvSpPr>
        <p:spPr bwMode="auto">
          <a:xfrm>
            <a:off x="2667000" y="6400800"/>
            <a:ext cx="3397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Times New Roman" pitchFamily="18" charset="0"/>
                <a:ea typeface="MS PGothic" pitchFamily="34" charset="-128"/>
              </a:defRPr>
            </a:lvl1pPr>
            <a:lvl2pPr marL="742950" indent="-285750" eaLnBrk="0" hangingPunct="0">
              <a:spcBef>
                <a:spcPct val="20000"/>
              </a:spcBef>
              <a:buClr>
                <a:schemeClr val="tx2"/>
              </a:buClr>
              <a:buSzPct val="60000"/>
              <a:buFont typeface="Wingdings" pitchFamily="2" charset="2"/>
              <a:buChar char="n"/>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ea typeface="MS PGothic" pitchFamily="34" charset="-128"/>
              </a:defRPr>
            </a:lvl9pPr>
          </a:lstStyle>
          <a:p>
            <a:pPr eaLnBrk="1" hangingPunct="1">
              <a:spcBef>
                <a:spcPct val="0"/>
              </a:spcBef>
              <a:buClrTx/>
              <a:buSzTx/>
              <a:buFontTx/>
              <a:buNone/>
            </a:pPr>
            <a:r>
              <a:rPr lang="en-US" altLang="en-US" sz="1800"/>
              <a:t>Mattson, et al.,PLOS One, in press</a:t>
            </a:r>
          </a:p>
        </p:txBody>
      </p:sp>
    </p:spTree>
    <p:extLst>
      <p:ext uri="{BB962C8B-B14F-4D97-AF65-F5344CB8AC3E}">
        <p14:creationId xmlns:p14="http://schemas.microsoft.com/office/powerpoint/2010/main" val="549209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smtClean="0">
                <a:solidFill>
                  <a:schemeClr val="accent1">
                    <a:satMod val="150000"/>
                  </a:schemeClr>
                </a:solidFill>
                <a:latin typeface="Calibri"/>
                <a:ea typeface="+mj-ea"/>
                <a:cs typeface="Calibri"/>
              </a:rPr>
              <a:t>Darwin’s </a:t>
            </a:r>
            <a:r>
              <a:rPr lang="en-US" sz="3200" dirty="0" err="1" smtClean="0">
                <a:solidFill>
                  <a:schemeClr val="accent1">
                    <a:satMod val="150000"/>
                  </a:schemeClr>
                </a:solidFill>
                <a:latin typeface="Calibri"/>
                <a:ea typeface="+mj-ea"/>
                <a:cs typeface="Calibri"/>
              </a:rPr>
              <a:t>Duchenne</a:t>
            </a:r>
            <a:r>
              <a:rPr lang="en-US" sz="3200" dirty="0" smtClean="0">
                <a:solidFill>
                  <a:schemeClr val="accent1">
                    <a:satMod val="150000"/>
                  </a:schemeClr>
                </a:solidFill>
                <a:latin typeface="Calibri"/>
                <a:ea typeface="+mj-ea"/>
                <a:cs typeface="Calibri"/>
              </a:rPr>
              <a:t/>
            </a:r>
            <a:br>
              <a:rPr lang="en-US" sz="3200" dirty="0" smtClean="0">
                <a:solidFill>
                  <a:schemeClr val="accent1">
                    <a:satMod val="150000"/>
                  </a:schemeClr>
                </a:solidFill>
                <a:latin typeface="Calibri"/>
                <a:ea typeface="+mj-ea"/>
                <a:cs typeface="Calibri"/>
              </a:rPr>
            </a:br>
            <a:r>
              <a:rPr lang="en-US" sz="2400" b="0" dirty="0" smtClean="0">
                <a:solidFill>
                  <a:schemeClr val="bg1"/>
                </a:solidFill>
                <a:latin typeface="Arial"/>
                <a:ea typeface="+mj-ea"/>
                <a:cs typeface="Arial"/>
              </a:rPr>
              <a:t>(Mattson et al., 2013)</a:t>
            </a:r>
            <a:endParaRPr lang="en-US" sz="2400" b="0" dirty="0">
              <a:solidFill>
                <a:schemeClr val="bg1"/>
              </a:solidFill>
              <a:latin typeface="Arial"/>
              <a:ea typeface="+mj-ea"/>
              <a:cs typeface="Arial"/>
            </a:endParaRPr>
          </a:p>
        </p:txBody>
      </p:sp>
      <p:sp>
        <p:nvSpPr>
          <p:cNvPr id="30724" name="TextBox 3"/>
          <p:cNvSpPr txBox="1">
            <a:spLocks noChangeArrowheads="1"/>
          </p:cNvSpPr>
          <p:nvPr/>
        </p:nvSpPr>
        <p:spPr bwMode="auto">
          <a:xfrm>
            <a:off x="0" y="1600200"/>
            <a:ext cx="86106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dirty="0">
                <a:latin typeface="Calibri" panose="020F0502020204030204" pitchFamily="34" charset="0"/>
              </a:rPr>
              <a:t>DISCUSSION</a:t>
            </a:r>
          </a:p>
        </p:txBody>
      </p:sp>
      <p:sp>
        <p:nvSpPr>
          <p:cNvPr id="13" name="TextBox 3"/>
          <p:cNvSpPr txBox="1">
            <a:spLocks noChangeArrowheads="1"/>
          </p:cNvSpPr>
          <p:nvPr/>
        </p:nvSpPr>
        <p:spPr bwMode="auto">
          <a:xfrm>
            <a:off x="304800" y="2514600"/>
            <a:ext cx="7010400" cy="347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eaLnBrk="1" hangingPunct="1">
              <a:buSzPct val="100000"/>
              <a:buFont typeface="+mj-ea"/>
              <a:buAutoNum type="circleNumDbPlain"/>
              <a:defRPr/>
            </a:pPr>
            <a:r>
              <a:rPr lang="en-US" sz="2000" dirty="0" smtClean="0">
                <a:latin typeface="Calibri" charset="0"/>
                <a:cs typeface="Calibri" charset="0"/>
              </a:rPr>
              <a:t>During play, infant smiles are more emotionally positive than when trying to elicit a response from non-responsive parent</a:t>
            </a:r>
            <a:endParaRPr lang="en-US" b="1" i="1" dirty="0" smtClean="0">
              <a:latin typeface="Calibri" charset="0"/>
              <a:cs typeface="Calibri" charset="0"/>
            </a:endParaRPr>
          </a:p>
          <a:p>
            <a:pPr marL="0" indent="0" eaLnBrk="1" hangingPunct="1">
              <a:buSzPct val="100000"/>
              <a:defRPr/>
            </a:pPr>
            <a:endParaRPr lang="en-US" sz="2000" dirty="0" smtClean="0">
              <a:latin typeface="Calibri" charset="0"/>
              <a:cs typeface="Calibri" charset="0"/>
            </a:endParaRPr>
          </a:p>
          <a:p>
            <a:pPr marL="0" indent="0" eaLnBrk="1" hangingPunct="1">
              <a:buSzPct val="100000"/>
              <a:defRPr/>
            </a:pPr>
            <a:endParaRPr lang="en-US" sz="2000" dirty="0" smtClean="0">
              <a:latin typeface="Calibri" charset="0"/>
              <a:cs typeface="Calibri" charset="0"/>
            </a:endParaRPr>
          </a:p>
          <a:p>
            <a:pPr marL="457200" indent="-457200" eaLnBrk="1" hangingPunct="1">
              <a:buSzPct val="100000"/>
              <a:buFont typeface="+mj-ea"/>
              <a:buAutoNum type="circleNumDbPlain"/>
              <a:defRPr/>
            </a:pPr>
            <a:r>
              <a:rPr lang="en-US" sz="2000" dirty="0" smtClean="0">
                <a:latin typeface="Calibri" charset="0"/>
                <a:cs typeface="Calibri" charset="0"/>
              </a:rPr>
              <a:t>When stymied by parent, infant cry-faces are more emotionally negative than cry-faces during play</a:t>
            </a:r>
          </a:p>
          <a:p>
            <a:pPr marL="0" indent="0" eaLnBrk="1" hangingPunct="1">
              <a:buSzPct val="100000"/>
              <a:defRPr/>
            </a:pPr>
            <a:endParaRPr lang="en-US" sz="2000" dirty="0" smtClean="0">
              <a:latin typeface="Calibri" charset="0"/>
              <a:cs typeface="Calibri" charset="0"/>
            </a:endParaRPr>
          </a:p>
          <a:p>
            <a:pPr marL="0" indent="0" eaLnBrk="1" hangingPunct="1">
              <a:buSzPct val="100000"/>
              <a:defRPr/>
            </a:pPr>
            <a:endParaRPr lang="en-US" sz="2000" b="1" dirty="0" smtClean="0">
              <a:latin typeface="Calibri" charset="0"/>
              <a:cs typeface="Calibri" charset="0"/>
            </a:endParaRPr>
          </a:p>
          <a:p>
            <a:pPr marL="457200" indent="-457200" eaLnBrk="1" hangingPunct="1">
              <a:buSzPct val="100000"/>
              <a:buFont typeface="+mj-ea"/>
              <a:buAutoNum type="circleNumDbPlain"/>
              <a:defRPr/>
            </a:pPr>
            <a:r>
              <a:rPr lang="en-US" sz="2000" b="1" dirty="0" err="1" smtClean="0">
                <a:latin typeface="Calibri" charset="0"/>
                <a:cs typeface="Calibri" charset="0"/>
              </a:rPr>
              <a:t>Duchenne</a:t>
            </a:r>
            <a:r>
              <a:rPr lang="en-US" sz="2000" b="1" dirty="0" smtClean="0">
                <a:latin typeface="Calibri" charset="0"/>
                <a:cs typeface="Calibri" charset="0"/>
              </a:rPr>
              <a:t> marker (eye constriction) is associated with </a:t>
            </a:r>
            <a:r>
              <a:rPr lang="en-US" sz="2000" b="1" i="1" dirty="0" smtClean="0">
                <a:latin typeface="Calibri" charset="0"/>
                <a:cs typeface="Calibri" charset="0"/>
              </a:rPr>
              <a:t>BOTH </a:t>
            </a:r>
            <a:r>
              <a:rPr lang="en-US" sz="2000" b="1" dirty="0" smtClean="0">
                <a:latin typeface="Calibri" charset="0"/>
                <a:cs typeface="Calibri" charset="0"/>
              </a:rPr>
              <a:t>stronger smiles &amp; stronger cry-faces</a:t>
            </a:r>
          </a:p>
          <a:p>
            <a:pPr marL="457200" indent="-457200" eaLnBrk="1" hangingPunct="1">
              <a:buSzPct val="100000"/>
              <a:buFont typeface="+mj-ea"/>
              <a:buAutoNum type="circleNumDbPlain"/>
              <a:defRPr/>
            </a:pPr>
            <a:endParaRPr lang="en-US" sz="2000" dirty="0" smtClean="0">
              <a:latin typeface="Calibri" charset="0"/>
              <a:cs typeface="Calibri" charset="0"/>
            </a:endParaRPr>
          </a:p>
        </p:txBody>
      </p:sp>
      <p:pic>
        <p:nvPicPr>
          <p:cNvPr id="14" name="Picture 13"/>
          <p:cNvPicPr>
            <a:picLocks noChangeAspect="1"/>
          </p:cNvPicPr>
          <p:nvPr/>
        </p:nvPicPr>
        <p:blipFill>
          <a:blip r:embed="rId3"/>
          <a:stretch>
            <a:fillRect/>
          </a:stretch>
        </p:blipFill>
        <p:spPr>
          <a:xfrm>
            <a:off x="7391400" y="2667000"/>
            <a:ext cx="1524000" cy="1143000"/>
          </a:xfrm>
          <a:prstGeom prst="ellipse">
            <a:avLst/>
          </a:prstGeom>
        </p:spPr>
      </p:pic>
      <p:pic>
        <p:nvPicPr>
          <p:cNvPr id="15" name="Picture 14"/>
          <p:cNvPicPr>
            <a:picLocks noChangeAspect="1"/>
          </p:cNvPicPr>
          <p:nvPr/>
        </p:nvPicPr>
        <p:blipFill>
          <a:blip r:embed="rId4"/>
          <a:stretch>
            <a:fillRect/>
          </a:stretch>
        </p:blipFill>
        <p:spPr>
          <a:xfrm>
            <a:off x="7316673" y="4038600"/>
            <a:ext cx="1674927" cy="1155700"/>
          </a:xfrm>
          <a:prstGeom prst="ellipse">
            <a:avLst/>
          </a:prstGeom>
        </p:spPr>
      </p:pic>
    </p:spTree>
    <p:extLst>
      <p:ext uri="{BB962C8B-B14F-4D97-AF65-F5344CB8AC3E}">
        <p14:creationId xmlns:p14="http://schemas.microsoft.com/office/powerpoint/2010/main" val="1138081236"/>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304800" y="1676400"/>
            <a:ext cx="8610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i="1" dirty="0" smtClean="0">
                <a:solidFill>
                  <a:schemeClr val="accent3"/>
                </a:solidFill>
                <a:latin typeface="Calibri" charset="0"/>
                <a:cs typeface="Calibri" charset="0"/>
              </a:rPr>
              <a:t>Study 1: </a:t>
            </a:r>
            <a:r>
              <a:rPr lang="en-US" sz="2800" b="1" i="1" dirty="0" smtClean="0">
                <a:latin typeface="Calibri" charset="0"/>
                <a:cs typeface="Calibri" charset="0"/>
              </a:rPr>
              <a:t>Face-to-Face/Still Face (FFSF)</a:t>
            </a:r>
            <a:endParaRPr lang="en-US" dirty="0" smtClean="0">
              <a:latin typeface="Calibri" charset="0"/>
              <a:cs typeface="Calibri" charset="0"/>
            </a:endParaRPr>
          </a:p>
        </p:txBody>
      </p:sp>
      <p:sp>
        <p:nvSpPr>
          <p:cNvPr id="10"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smtClean="0">
                <a:solidFill>
                  <a:schemeClr val="accent1">
                    <a:satMod val="150000"/>
                  </a:schemeClr>
                </a:solidFill>
                <a:latin typeface="Calibri"/>
                <a:ea typeface="+mj-ea"/>
                <a:cs typeface="Calibri"/>
              </a:rPr>
              <a:t>Darwin’s </a:t>
            </a:r>
            <a:r>
              <a:rPr lang="en-US" sz="3200" dirty="0" err="1" smtClean="0">
                <a:solidFill>
                  <a:schemeClr val="accent1">
                    <a:satMod val="150000"/>
                  </a:schemeClr>
                </a:solidFill>
                <a:latin typeface="Calibri"/>
                <a:ea typeface="+mj-ea"/>
                <a:cs typeface="Calibri"/>
              </a:rPr>
              <a:t>Duchenne</a:t>
            </a:r>
            <a:r>
              <a:rPr lang="en-US" sz="3200" dirty="0" smtClean="0">
                <a:solidFill>
                  <a:schemeClr val="accent1">
                    <a:satMod val="150000"/>
                  </a:schemeClr>
                </a:solidFill>
                <a:latin typeface="Calibri"/>
                <a:ea typeface="+mj-ea"/>
                <a:cs typeface="Calibri"/>
              </a:rPr>
              <a:t/>
            </a:r>
            <a:br>
              <a:rPr lang="en-US" sz="3200" dirty="0" smtClean="0">
                <a:solidFill>
                  <a:schemeClr val="accent1">
                    <a:satMod val="150000"/>
                  </a:schemeClr>
                </a:solidFill>
                <a:latin typeface="Calibri"/>
                <a:ea typeface="+mj-ea"/>
                <a:cs typeface="Calibri"/>
              </a:rPr>
            </a:br>
            <a:r>
              <a:rPr lang="en-US" sz="2400" b="0" dirty="0" smtClean="0">
                <a:solidFill>
                  <a:schemeClr val="bg1"/>
                </a:solidFill>
                <a:latin typeface="Arial"/>
                <a:ea typeface="+mj-ea"/>
                <a:cs typeface="Arial"/>
              </a:rPr>
              <a:t>(Mattson et al., 2013)</a:t>
            </a:r>
            <a:endParaRPr lang="en-US" sz="2400" b="0" dirty="0">
              <a:solidFill>
                <a:schemeClr val="bg1"/>
              </a:solidFill>
              <a:latin typeface="Arial"/>
              <a:ea typeface="+mj-ea"/>
              <a:cs typeface="Arial"/>
            </a:endParaRPr>
          </a:p>
        </p:txBody>
      </p:sp>
      <p:sp>
        <p:nvSpPr>
          <p:cNvPr id="30724" name="TextBox 3"/>
          <p:cNvSpPr txBox="1">
            <a:spLocks noChangeArrowheads="1"/>
          </p:cNvSpPr>
          <p:nvPr/>
        </p:nvSpPr>
        <p:spPr bwMode="auto">
          <a:xfrm>
            <a:off x="457200" y="2344738"/>
            <a:ext cx="8610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a:latin typeface="Calibri" panose="020F0502020204030204" pitchFamily="34" charset="0"/>
              </a:rPr>
              <a:t>DISCUSSION</a:t>
            </a:r>
          </a:p>
        </p:txBody>
      </p:sp>
      <p:sp>
        <p:nvSpPr>
          <p:cNvPr id="13" name="TextBox 3"/>
          <p:cNvSpPr txBox="1">
            <a:spLocks noChangeArrowheads="1"/>
          </p:cNvSpPr>
          <p:nvPr/>
        </p:nvSpPr>
        <p:spPr bwMode="auto">
          <a:xfrm>
            <a:off x="457200" y="2895600"/>
            <a:ext cx="7010400" cy="347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eaLnBrk="1" hangingPunct="1">
              <a:buSzPct val="100000"/>
              <a:buFont typeface="+mj-ea"/>
              <a:buAutoNum type="circleNumDbPlain"/>
              <a:defRPr/>
            </a:pPr>
            <a:r>
              <a:rPr lang="en-US" sz="2000" dirty="0" smtClean="0">
                <a:latin typeface="Calibri" charset="0"/>
                <a:cs typeface="Calibri" charset="0"/>
              </a:rPr>
              <a:t>During play, infant smiles are more emotionally positive than when trying to elicit a response from non-responsive parent</a:t>
            </a:r>
            <a:endParaRPr lang="en-US" b="1" i="1" dirty="0" smtClean="0">
              <a:latin typeface="Calibri" charset="0"/>
              <a:cs typeface="Calibri" charset="0"/>
            </a:endParaRPr>
          </a:p>
          <a:p>
            <a:pPr marL="0" indent="0" eaLnBrk="1" hangingPunct="1">
              <a:buSzPct val="100000"/>
              <a:defRPr/>
            </a:pPr>
            <a:endParaRPr lang="en-US" sz="2000" dirty="0" smtClean="0">
              <a:latin typeface="Calibri" charset="0"/>
              <a:cs typeface="Calibri" charset="0"/>
            </a:endParaRPr>
          </a:p>
          <a:p>
            <a:pPr marL="0" indent="0" eaLnBrk="1" hangingPunct="1">
              <a:buSzPct val="100000"/>
              <a:defRPr/>
            </a:pPr>
            <a:endParaRPr lang="en-US" sz="2000" dirty="0" smtClean="0">
              <a:latin typeface="Calibri" charset="0"/>
              <a:cs typeface="Calibri" charset="0"/>
            </a:endParaRPr>
          </a:p>
          <a:p>
            <a:pPr marL="457200" indent="-457200" eaLnBrk="1" hangingPunct="1">
              <a:buSzPct val="100000"/>
              <a:buFont typeface="+mj-ea"/>
              <a:buAutoNum type="circleNumDbPlain"/>
              <a:defRPr/>
            </a:pPr>
            <a:r>
              <a:rPr lang="en-US" sz="2000" dirty="0" smtClean="0">
                <a:latin typeface="Calibri" charset="0"/>
                <a:cs typeface="Calibri" charset="0"/>
              </a:rPr>
              <a:t>When stymied by parent, infant cry-faces are more emotionally negative than cry-faces during play</a:t>
            </a:r>
          </a:p>
          <a:p>
            <a:pPr marL="0" indent="0" eaLnBrk="1" hangingPunct="1">
              <a:buSzPct val="100000"/>
              <a:defRPr/>
            </a:pPr>
            <a:endParaRPr lang="en-US" sz="2000" dirty="0" smtClean="0">
              <a:latin typeface="Calibri" charset="0"/>
              <a:cs typeface="Calibri" charset="0"/>
            </a:endParaRPr>
          </a:p>
          <a:p>
            <a:pPr marL="0" indent="0" eaLnBrk="1" hangingPunct="1">
              <a:buSzPct val="100000"/>
              <a:defRPr/>
            </a:pPr>
            <a:endParaRPr lang="en-US" sz="2000" b="1" dirty="0" smtClean="0">
              <a:latin typeface="Calibri" charset="0"/>
              <a:cs typeface="Calibri" charset="0"/>
            </a:endParaRPr>
          </a:p>
          <a:p>
            <a:pPr marL="457200" indent="-457200" eaLnBrk="1" hangingPunct="1">
              <a:buSzPct val="100000"/>
              <a:buFont typeface="+mj-ea"/>
              <a:buAutoNum type="circleNumDbPlain"/>
              <a:defRPr/>
            </a:pPr>
            <a:r>
              <a:rPr lang="en-US" sz="2000" b="1" dirty="0" err="1" smtClean="0">
                <a:latin typeface="Calibri" charset="0"/>
                <a:cs typeface="Calibri" charset="0"/>
              </a:rPr>
              <a:t>Duchenne</a:t>
            </a:r>
            <a:r>
              <a:rPr lang="en-US" sz="2000" b="1" dirty="0" smtClean="0">
                <a:latin typeface="Calibri" charset="0"/>
                <a:cs typeface="Calibri" charset="0"/>
              </a:rPr>
              <a:t> marker (eye constriction) is associated with </a:t>
            </a:r>
            <a:r>
              <a:rPr lang="en-US" sz="2000" b="1" i="1" dirty="0" smtClean="0">
                <a:latin typeface="Calibri" charset="0"/>
                <a:cs typeface="Calibri" charset="0"/>
              </a:rPr>
              <a:t>BOTH </a:t>
            </a:r>
            <a:r>
              <a:rPr lang="en-US" sz="2000" b="1" dirty="0" smtClean="0">
                <a:latin typeface="Calibri" charset="0"/>
                <a:cs typeface="Calibri" charset="0"/>
              </a:rPr>
              <a:t>stronger smiles &amp; stronger cry-faces</a:t>
            </a:r>
          </a:p>
          <a:p>
            <a:pPr marL="457200" indent="-457200" eaLnBrk="1" hangingPunct="1">
              <a:buSzPct val="100000"/>
              <a:buFont typeface="+mj-ea"/>
              <a:buAutoNum type="circleNumDbPlain"/>
              <a:defRPr/>
            </a:pPr>
            <a:endParaRPr lang="en-US" sz="2000" dirty="0" smtClean="0">
              <a:latin typeface="Calibri" charset="0"/>
              <a:cs typeface="Calibri" charset="0"/>
            </a:endParaRPr>
          </a:p>
        </p:txBody>
      </p:sp>
      <p:pic>
        <p:nvPicPr>
          <p:cNvPr id="14" name="Picture 13"/>
          <p:cNvPicPr>
            <a:picLocks noChangeAspect="1"/>
          </p:cNvPicPr>
          <p:nvPr/>
        </p:nvPicPr>
        <p:blipFill>
          <a:blip r:embed="rId3"/>
          <a:stretch>
            <a:fillRect/>
          </a:stretch>
        </p:blipFill>
        <p:spPr>
          <a:xfrm>
            <a:off x="7391400" y="2667000"/>
            <a:ext cx="1524000" cy="1143000"/>
          </a:xfrm>
          <a:prstGeom prst="ellipse">
            <a:avLst/>
          </a:prstGeom>
        </p:spPr>
      </p:pic>
      <p:pic>
        <p:nvPicPr>
          <p:cNvPr id="15" name="Picture 14"/>
          <p:cNvPicPr>
            <a:picLocks noChangeAspect="1"/>
          </p:cNvPicPr>
          <p:nvPr/>
        </p:nvPicPr>
        <p:blipFill>
          <a:blip r:embed="rId4"/>
          <a:stretch>
            <a:fillRect/>
          </a:stretch>
        </p:blipFill>
        <p:spPr>
          <a:xfrm>
            <a:off x="7316673" y="4038600"/>
            <a:ext cx="1674927" cy="1155700"/>
          </a:xfrm>
          <a:prstGeom prst="ellipse">
            <a:avLst/>
          </a:prstGeom>
        </p:spPr>
      </p:pic>
    </p:spTree>
    <p:extLst>
      <p:ext uri="{BB962C8B-B14F-4D97-AF65-F5344CB8AC3E}">
        <p14:creationId xmlns:p14="http://schemas.microsoft.com/office/powerpoint/2010/main" val="2150598760"/>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2"/>
          <p:cNvSpPr txBox="1">
            <a:spLocks noChangeArrowheads="1"/>
          </p:cNvSpPr>
          <p:nvPr/>
        </p:nvSpPr>
        <p:spPr bwMode="auto">
          <a:xfrm>
            <a:off x="304800" y="1676400"/>
            <a:ext cx="8610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i="1">
                <a:latin typeface="Calibri" panose="020F0502020204030204" pitchFamily="34" charset="0"/>
              </a:rPr>
              <a:t>Q: Do the cry-face results of the FFSF generalize to a naturalistic elicitor of intense negative emotion</a:t>
            </a:r>
            <a:endParaRPr lang="en-US" altLang="en-US">
              <a:latin typeface="Calibri" panose="020F0502020204030204" pitchFamily="34" charset="0"/>
            </a:endParaRPr>
          </a:p>
        </p:txBody>
      </p:sp>
      <p:sp>
        <p:nvSpPr>
          <p:cNvPr id="10"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smtClean="0">
                <a:solidFill>
                  <a:schemeClr val="accent1">
                    <a:satMod val="150000"/>
                  </a:schemeClr>
                </a:solidFill>
                <a:latin typeface="Calibri"/>
                <a:ea typeface="+mj-ea"/>
                <a:cs typeface="Calibri"/>
              </a:rPr>
              <a:t>Darwin’s </a:t>
            </a:r>
            <a:r>
              <a:rPr lang="en-US" sz="3200" dirty="0" err="1" smtClean="0">
                <a:solidFill>
                  <a:schemeClr val="accent1">
                    <a:satMod val="150000"/>
                  </a:schemeClr>
                </a:solidFill>
                <a:latin typeface="Calibri"/>
                <a:ea typeface="+mj-ea"/>
                <a:cs typeface="Calibri"/>
              </a:rPr>
              <a:t>Duchenne</a:t>
            </a:r>
            <a:r>
              <a:rPr lang="en-US" sz="3200" dirty="0" smtClean="0">
                <a:solidFill>
                  <a:schemeClr val="accent1">
                    <a:satMod val="150000"/>
                  </a:schemeClr>
                </a:solidFill>
                <a:latin typeface="Calibri"/>
                <a:ea typeface="+mj-ea"/>
                <a:cs typeface="Calibri"/>
              </a:rPr>
              <a:t/>
            </a:r>
            <a:br>
              <a:rPr lang="en-US" sz="3200" dirty="0" smtClean="0">
                <a:solidFill>
                  <a:schemeClr val="accent1">
                    <a:satMod val="150000"/>
                  </a:schemeClr>
                </a:solidFill>
                <a:latin typeface="Calibri"/>
                <a:ea typeface="+mj-ea"/>
                <a:cs typeface="Calibri"/>
              </a:rPr>
            </a:br>
            <a:r>
              <a:rPr lang="en-US" sz="2400" b="0" dirty="0" smtClean="0">
                <a:solidFill>
                  <a:schemeClr val="bg1"/>
                </a:solidFill>
                <a:latin typeface="Arial"/>
                <a:ea typeface="+mj-ea"/>
                <a:cs typeface="Arial"/>
              </a:rPr>
              <a:t>(Mattson et al., 2013)</a:t>
            </a:r>
            <a:endParaRPr lang="en-US" sz="2400" b="0" dirty="0">
              <a:solidFill>
                <a:schemeClr val="bg1"/>
              </a:solidFill>
              <a:latin typeface="Arial"/>
              <a:ea typeface="+mj-ea"/>
              <a:cs typeface="Arial"/>
            </a:endParaRPr>
          </a:p>
        </p:txBody>
      </p:sp>
      <p:sp>
        <p:nvSpPr>
          <p:cNvPr id="32772" name="TextBox 1"/>
          <p:cNvSpPr txBox="1">
            <a:spLocks noChangeArrowheads="1"/>
          </p:cNvSpPr>
          <p:nvPr/>
        </p:nvSpPr>
        <p:spPr bwMode="auto">
          <a:xfrm>
            <a:off x="7086600" y="1905000"/>
            <a:ext cx="10668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5000" b="1">
                <a:latin typeface="Cooper Black" panose="0208090404030B020404" pitchFamily="18" charset="0"/>
              </a:rPr>
              <a:t>?</a:t>
            </a:r>
          </a:p>
        </p:txBody>
      </p:sp>
      <p:pic>
        <p:nvPicPr>
          <p:cNvPr id="327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857500"/>
            <a:ext cx="4876800" cy="3543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070419"/>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574800"/>
            <a:ext cx="25336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smtClean="0">
                <a:solidFill>
                  <a:schemeClr val="accent1">
                    <a:satMod val="150000"/>
                  </a:schemeClr>
                </a:solidFill>
                <a:latin typeface="Calibri"/>
                <a:ea typeface="+mj-ea"/>
                <a:cs typeface="Calibri"/>
              </a:rPr>
              <a:t>Darwin’s </a:t>
            </a:r>
            <a:r>
              <a:rPr lang="en-US" sz="3200" dirty="0" err="1" smtClean="0">
                <a:solidFill>
                  <a:schemeClr val="accent1">
                    <a:satMod val="150000"/>
                  </a:schemeClr>
                </a:solidFill>
                <a:latin typeface="Calibri"/>
                <a:ea typeface="+mj-ea"/>
                <a:cs typeface="Calibri"/>
              </a:rPr>
              <a:t>Duchenne</a:t>
            </a:r>
            <a:r>
              <a:rPr lang="en-US" sz="3200" dirty="0" smtClean="0">
                <a:solidFill>
                  <a:schemeClr val="accent1">
                    <a:satMod val="150000"/>
                  </a:schemeClr>
                </a:solidFill>
                <a:latin typeface="Calibri"/>
                <a:ea typeface="+mj-ea"/>
                <a:cs typeface="Calibri"/>
              </a:rPr>
              <a:t/>
            </a:r>
            <a:br>
              <a:rPr lang="en-US" sz="3200" dirty="0" smtClean="0">
                <a:solidFill>
                  <a:schemeClr val="accent1">
                    <a:satMod val="150000"/>
                  </a:schemeClr>
                </a:solidFill>
                <a:latin typeface="Calibri"/>
                <a:ea typeface="+mj-ea"/>
                <a:cs typeface="Calibri"/>
              </a:rPr>
            </a:br>
            <a:r>
              <a:rPr lang="en-US" sz="2400" b="0" dirty="0" smtClean="0">
                <a:solidFill>
                  <a:schemeClr val="bg1"/>
                </a:solidFill>
                <a:latin typeface="Arial"/>
                <a:ea typeface="+mj-ea"/>
                <a:cs typeface="Arial"/>
              </a:rPr>
              <a:t>(Mattson et al., 2013)</a:t>
            </a:r>
            <a:endParaRPr lang="en-US" sz="2400" b="0" dirty="0">
              <a:solidFill>
                <a:schemeClr val="bg1"/>
              </a:solidFill>
              <a:latin typeface="Arial"/>
              <a:ea typeface="+mj-ea"/>
              <a:cs typeface="Arial"/>
            </a:endParaRPr>
          </a:p>
        </p:txBody>
      </p:sp>
      <p:sp>
        <p:nvSpPr>
          <p:cNvPr id="34820" name="TextBox 3"/>
          <p:cNvSpPr txBox="1">
            <a:spLocks noChangeArrowheads="1"/>
          </p:cNvSpPr>
          <p:nvPr/>
        </p:nvSpPr>
        <p:spPr bwMode="auto">
          <a:xfrm>
            <a:off x="457200" y="2452688"/>
            <a:ext cx="86106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800100" indent="-34290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a:latin typeface="Calibri" panose="020F0502020204030204" pitchFamily="34" charset="0"/>
              </a:rPr>
              <a:t>PARTICIPANTS</a:t>
            </a:r>
          </a:p>
          <a:p>
            <a:pPr eaLnBrk="1" hangingPunct="1"/>
            <a:endParaRPr lang="en-US" altLang="en-US" sz="1000" b="1">
              <a:latin typeface="Calibri" panose="020F0502020204030204" pitchFamily="34" charset="0"/>
            </a:endParaRPr>
          </a:p>
          <a:p>
            <a:pPr lvl="1" eaLnBrk="1" hangingPunct="1">
              <a:buFont typeface="Arial" panose="020B0604020202020204" pitchFamily="34" charset="0"/>
              <a:buChar char="•"/>
            </a:pPr>
            <a:r>
              <a:rPr lang="en-US" altLang="en-US">
                <a:latin typeface="Calibri" panose="020F0502020204030204" pitchFamily="34" charset="0"/>
              </a:rPr>
              <a:t>Identified through YouTube videos of infant vaccinations</a:t>
            </a:r>
          </a:p>
          <a:p>
            <a:pPr lvl="1" eaLnBrk="1" hangingPunct="1">
              <a:buFont typeface="Arial" panose="020B0604020202020204" pitchFamily="34" charset="0"/>
              <a:buChar char="•"/>
            </a:pPr>
            <a:r>
              <a:rPr lang="en-US" altLang="en-US">
                <a:latin typeface="Calibri" panose="020F0502020204030204" pitchFamily="34" charset="0"/>
              </a:rPr>
              <a:t>12 </a:t>
            </a:r>
            <a:r>
              <a:rPr lang="en-US" altLang="en-US">
                <a:latin typeface="Calibri" panose="020F0502020204030204" pitchFamily="34" charset="0"/>
                <a:hlinkClick r:id="rId4"/>
              </a:rPr>
              <a:t>6-month old</a:t>
            </a:r>
            <a:r>
              <a:rPr lang="en-US" altLang="en-US">
                <a:latin typeface="Calibri" panose="020F0502020204030204" pitchFamily="34" charset="0"/>
              </a:rPr>
              <a:t> &amp; </a:t>
            </a:r>
            <a:r>
              <a:rPr lang="en-US" altLang="en-US">
                <a:latin typeface="Calibri" panose="020F0502020204030204" pitchFamily="34" charset="0"/>
                <a:hlinkClick r:id="rId5"/>
              </a:rPr>
              <a:t>12-month old</a:t>
            </a:r>
            <a:r>
              <a:rPr lang="en-US" altLang="en-US">
                <a:latin typeface="Calibri" panose="020F0502020204030204" pitchFamily="34" charset="0"/>
              </a:rPr>
              <a:t> infants</a:t>
            </a:r>
          </a:p>
        </p:txBody>
      </p:sp>
      <p:sp>
        <p:nvSpPr>
          <p:cNvPr id="34821" name="TextBox 3"/>
          <p:cNvSpPr txBox="1">
            <a:spLocks noChangeArrowheads="1"/>
          </p:cNvSpPr>
          <p:nvPr/>
        </p:nvSpPr>
        <p:spPr bwMode="auto">
          <a:xfrm>
            <a:off x="457200" y="4146550"/>
            <a:ext cx="86106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800100" indent="-34290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a:latin typeface="Calibri" panose="020F0502020204030204" pitchFamily="34" charset="0"/>
              </a:rPr>
              <a:t>METHOD</a:t>
            </a:r>
          </a:p>
          <a:p>
            <a:pPr eaLnBrk="1" hangingPunct="1"/>
            <a:endParaRPr lang="en-US" altLang="en-US" sz="1000" b="1">
              <a:latin typeface="Calibri" panose="020F0502020204030204" pitchFamily="34" charset="0"/>
            </a:endParaRPr>
          </a:p>
          <a:p>
            <a:pPr lvl="1" eaLnBrk="1" hangingPunct="1">
              <a:buFont typeface="Arial" panose="020B0604020202020204" pitchFamily="34" charset="0"/>
              <a:buChar char="•"/>
            </a:pPr>
            <a:r>
              <a:rPr lang="en-US" altLang="en-US">
                <a:latin typeface="Calibri" panose="020F0502020204030204" pitchFamily="34" charset="0"/>
              </a:rPr>
              <a:t>Facial Coding of 10 seconds following first injection</a:t>
            </a:r>
          </a:p>
          <a:p>
            <a:pPr lvl="1" eaLnBrk="1" hangingPunct="1">
              <a:buFont typeface="Arial" panose="020B0604020202020204" pitchFamily="34" charset="0"/>
              <a:buChar char="•"/>
            </a:pPr>
            <a:r>
              <a:rPr lang="en-US" altLang="en-US">
                <a:latin typeface="Calibri" panose="020F0502020204030204" pitchFamily="34" charset="0"/>
              </a:rPr>
              <a:t>Repeated-measures ANOVAs</a:t>
            </a:r>
          </a:p>
        </p:txBody>
      </p:sp>
      <p:sp>
        <p:nvSpPr>
          <p:cNvPr id="34822" name="TextBox 2"/>
          <p:cNvSpPr txBox="1">
            <a:spLocks noChangeArrowheads="1"/>
          </p:cNvSpPr>
          <p:nvPr/>
        </p:nvSpPr>
        <p:spPr bwMode="auto">
          <a:xfrm>
            <a:off x="304800" y="16764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i="1">
                <a:solidFill>
                  <a:srgbClr val="3792AA"/>
                </a:solidFill>
                <a:latin typeface="Calibri" panose="020F0502020204030204" pitchFamily="34" charset="0"/>
              </a:rPr>
              <a:t>Study 2: </a:t>
            </a:r>
            <a:r>
              <a:rPr lang="en-US" altLang="en-US" sz="2800" b="1" i="1">
                <a:latin typeface="Calibri" panose="020F0502020204030204" pitchFamily="34" charset="0"/>
              </a:rPr>
              <a:t>Vaccinations</a:t>
            </a:r>
            <a:endParaRPr lang="en-US" altLang="en-US">
              <a:latin typeface="Calibri" panose="020F0502020204030204" pitchFamily="34" charset="0"/>
            </a:endParaRPr>
          </a:p>
        </p:txBody>
      </p:sp>
    </p:spTree>
    <p:extLst>
      <p:ext uri="{BB962C8B-B14F-4D97-AF65-F5344CB8AC3E}">
        <p14:creationId xmlns:p14="http://schemas.microsoft.com/office/powerpoint/2010/main" val="3757718634"/>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752600"/>
            <a:ext cx="25146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smtClean="0">
                <a:solidFill>
                  <a:schemeClr val="accent1">
                    <a:satMod val="150000"/>
                  </a:schemeClr>
                </a:solidFill>
                <a:latin typeface="Calibri"/>
                <a:ea typeface="+mj-ea"/>
                <a:cs typeface="Calibri"/>
              </a:rPr>
              <a:t>Darwin’s </a:t>
            </a:r>
            <a:r>
              <a:rPr lang="en-US" sz="3200" dirty="0" err="1" smtClean="0">
                <a:solidFill>
                  <a:schemeClr val="accent1">
                    <a:satMod val="150000"/>
                  </a:schemeClr>
                </a:solidFill>
                <a:latin typeface="Calibri"/>
                <a:ea typeface="+mj-ea"/>
                <a:cs typeface="Calibri"/>
              </a:rPr>
              <a:t>Duchenne</a:t>
            </a:r>
            <a:r>
              <a:rPr lang="en-US" sz="3200" dirty="0" smtClean="0">
                <a:solidFill>
                  <a:schemeClr val="accent1">
                    <a:satMod val="150000"/>
                  </a:schemeClr>
                </a:solidFill>
                <a:latin typeface="Calibri"/>
                <a:ea typeface="+mj-ea"/>
                <a:cs typeface="Calibri"/>
              </a:rPr>
              <a:t/>
            </a:r>
            <a:br>
              <a:rPr lang="en-US" sz="3200" dirty="0" smtClean="0">
                <a:solidFill>
                  <a:schemeClr val="accent1">
                    <a:satMod val="150000"/>
                  </a:schemeClr>
                </a:solidFill>
                <a:latin typeface="Calibri"/>
                <a:ea typeface="+mj-ea"/>
                <a:cs typeface="Calibri"/>
              </a:rPr>
            </a:br>
            <a:r>
              <a:rPr lang="en-US" sz="2400" b="0" dirty="0" smtClean="0">
                <a:solidFill>
                  <a:schemeClr val="bg1"/>
                </a:solidFill>
                <a:latin typeface="Arial"/>
                <a:ea typeface="+mj-ea"/>
                <a:cs typeface="Arial"/>
              </a:rPr>
              <a:t>(Mattson et al., 2013)</a:t>
            </a:r>
            <a:endParaRPr lang="en-US" sz="2400" b="0" dirty="0">
              <a:solidFill>
                <a:schemeClr val="bg1"/>
              </a:solidFill>
              <a:latin typeface="Arial"/>
              <a:ea typeface="+mj-ea"/>
              <a:cs typeface="Arial"/>
            </a:endParaRPr>
          </a:p>
        </p:txBody>
      </p:sp>
      <p:sp>
        <p:nvSpPr>
          <p:cNvPr id="36868" name="TextBox 3"/>
          <p:cNvSpPr txBox="1">
            <a:spLocks noChangeArrowheads="1"/>
          </p:cNvSpPr>
          <p:nvPr/>
        </p:nvSpPr>
        <p:spPr bwMode="auto">
          <a:xfrm>
            <a:off x="457200" y="2452688"/>
            <a:ext cx="81534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800100" indent="-342900" eaLnBrk="0" hangingPunct="0">
              <a:defRPr sz="2400">
                <a:solidFill>
                  <a:schemeClr val="tx1"/>
                </a:solidFill>
                <a:latin typeface="Arial" panose="020B0604020202020204" pitchFamily="34" charset="0"/>
                <a:ea typeface="MS PGothic" panose="020B0600070205080204" pitchFamily="34" charset="-128"/>
              </a:defRPr>
            </a:lvl2pPr>
            <a:lvl3pPr marL="1257300" indent="-3429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a:latin typeface="Calibri" panose="020F0502020204030204" pitchFamily="34" charset="0"/>
              </a:rPr>
              <a:t>RESULTS</a:t>
            </a:r>
          </a:p>
          <a:p>
            <a:pPr eaLnBrk="1" hangingPunct="1"/>
            <a:endParaRPr lang="en-US" altLang="en-US" sz="1000" b="1">
              <a:latin typeface="Calibri" panose="020F0502020204030204" pitchFamily="34" charset="0"/>
            </a:endParaRPr>
          </a:p>
          <a:p>
            <a:pPr lvl="1" eaLnBrk="1" hangingPunct="1">
              <a:buFont typeface="Arial" panose="020B0604020202020204" pitchFamily="34" charset="0"/>
              <a:buChar char="•"/>
            </a:pPr>
            <a:r>
              <a:rPr lang="en-US" altLang="en-US">
                <a:latin typeface="Calibri" panose="020F0502020204030204" pitchFamily="34" charset="0"/>
              </a:rPr>
              <a:t>Most cry-faces involved Duchenne marker</a:t>
            </a:r>
          </a:p>
          <a:p>
            <a:pPr lvl="1" eaLnBrk="1" hangingPunct="1">
              <a:buFont typeface="Arial" panose="020B0604020202020204" pitchFamily="34" charset="0"/>
              <a:buChar char="•"/>
            </a:pPr>
            <a:r>
              <a:rPr lang="en-US" altLang="en-US">
                <a:latin typeface="Calibri" panose="020F0502020204030204" pitchFamily="34" charset="0"/>
              </a:rPr>
              <a:t>6-month olds </a:t>
            </a:r>
            <a:r>
              <a:rPr lang="en-US" altLang="en-US" b="1">
                <a:latin typeface="Calibri" panose="020F0502020204030204" pitchFamily="34" charset="0"/>
              </a:rPr>
              <a:t>=</a:t>
            </a:r>
            <a:r>
              <a:rPr lang="en-US" altLang="en-US">
                <a:latin typeface="Calibri" panose="020F0502020204030204" pitchFamily="34" charset="0"/>
              </a:rPr>
              <a:t> 12-month olds in…</a:t>
            </a:r>
          </a:p>
          <a:p>
            <a:pPr lvl="2" eaLnBrk="1" hangingPunct="1">
              <a:buFont typeface="Wingdings" panose="05000000000000000000" pitchFamily="2" charset="2"/>
              <a:buChar char="²"/>
            </a:pPr>
            <a:r>
              <a:rPr lang="en-US" altLang="en-US">
                <a:latin typeface="Calibri" panose="020F0502020204030204" pitchFamily="34" charset="0"/>
              </a:rPr>
              <a:t>Proportion of time involving crying faces</a:t>
            </a:r>
          </a:p>
          <a:p>
            <a:pPr lvl="2" eaLnBrk="1" hangingPunct="1">
              <a:buFont typeface="Wingdings" panose="05000000000000000000" pitchFamily="2" charset="2"/>
              <a:buChar char="²"/>
            </a:pPr>
            <a:r>
              <a:rPr lang="en-US" altLang="en-US">
                <a:latin typeface="Calibri" panose="020F0502020204030204" pitchFamily="34" charset="0"/>
              </a:rPr>
              <a:t>Proportion of cry-faces with eye constriction</a:t>
            </a:r>
          </a:p>
          <a:p>
            <a:pPr lvl="1" eaLnBrk="1" hangingPunct="1">
              <a:buFont typeface="Arial" panose="020B0604020202020204" pitchFamily="34" charset="0"/>
              <a:buChar char="•"/>
            </a:pPr>
            <a:endParaRPr lang="en-US" altLang="en-US">
              <a:latin typeface="Calibri" panose="020F0502020204030204" pitchFamily="34" charset="0"/>
            </a:endParaRPr>
          </a:p>
        </p:txBody>
      </p:sp>
      <p:sp>
        <p:nvSpPr>
          <p:cNvPr id="17" name="TextBox 3"/>
          <p:cNvSpPr txBox="1">
            <a:spLocks noChangeArrowheads="1"/>
          </p:cNvSpPr>
          <p:nvPr/>
        </p:nvSpPr>
        <p:spPr bwMode="auto">
          <a:xfrm>
            <a:off x="457200" y="4679950"/>
            <a:ext cx="86106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800100" indent="-34290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a:latin typeface="Calibri" panose="020F0502020204030204" pitchFamily="34" charset="0"/>
              </a:rPr>
              <a:t>DISCUSSION</a:t>
            </a:r>
          </a:p>
          <a:p>
            <a:pPr eaLnBrk="1" hangingPunct="1"/>
            <a:endParaRPr lang="en-US" altLang="en-US" sz="1000" b="1">
              <a:latin typeface="Calibri" panose="020F0502020204030204" pitchFamily="34" charset="0"/>
            </a:endParaRPr>
          </a:p>
          <a:p>
            <a:pPr lvl="1" eaLnBrk="1" hangingPunct="1">
              <a:buFont typeface="Arial" panose="020B0604020202020204" pitchFamily="34" charset="0"/>
              <a:buChar char="•"/>
            </a:pPr>
            <a:r>
              <a:rPr lang="en-US" altLang="en-US">
                <a:latin typeface="Calibri" panose="020F0502020204030204" pitchFamily="34" charset="0"/>
              </a:rPr>
              <a:t>Extends results to naturalistic elicitor of negative emotion</a:t>
            </a:r>
          </a:p>
          <a:p>
            <a:pPr lvl="1" eaLnBrk="1" hangingPunct="1">
              <a:buFont typeface="Arial" panose="020B0604020202020204" pitchFamily="34" charset="0"/>
              <a:buChar char="•"/>
            </a:pPr>
            <a:r>
              <a:rPr lang="en-US" altLang="en-US" sz="2600" b="1" i="1">
                <a:solidFill>
                  <a:srgbClr val="3792AA"/>
                </a:solidFill>
                <a:latin typeface="Calibri" panose="020F0502020204030204" pitchFamily="34" charset="0"/>
              </a:rPr>
              <a:t>“</a:t>
            </a:r>
            <a:r>
              <a:rPr lang="en-US" altLang="ja-JP" sz="2600" b="1" i="1">
                <a:solidFill>
                  <a:srgbClr val="3792AA"/>
                </a:solidFill>
                <a:latin typeface="Calibri" panose="020F0502020204030204" pitchFamily="34" charset="0"/>
              </a:rPr>
              <a:t>Duchenne distress expression</a:t>
            </a:r>
            <a:r>
              <a:rPr lang="en-US" altLang="en-US" sz="2600" b="1" i="1">
                <a:solidFill>
                  <a:srgbClr val="3792AA"/>
                </a:solidFill>
                <a:latin typeface="Calibri" panose="020F0502020204030204" pitchFamily="34" charset="0"/>
              </a:rPr>
              <a:t>”</a:t>
            </a:r>
            <a:r>
              <a:rPr lang="en-US" altLang="ja-JP" sz="2600" b="1" i="1">
                <a:solidFill>
                  <a:srgbClr val="3792AA"/>
                </a:solidFill>
                <a:latin typeface="Calibri" panose="020F0502020204030204" pitchFamily="34" charset="0"/>
              </a:rPr>
              <a:t> </a:t>
            </a:r>
            <a:r>
              <a:rPr lang="en-US" altLang="ja-JP">
                <a:latin typeface="Calibri" panose="020F0502020204030204" pitchFamily="34" charset="0"/>
              </a:rPr>
              <a:t>is predominant response to both parents ceasing play &amp; noxious stimulus</a:t>
            </a:r>
            <a:endParaRPr lang="en-US" altLang="en-US">
              <a:latin typeface="Calibri" panose="020F0502020204030204" pitchFamily="34" charset="0"/>
            </a:endParaRPr>
          </a:p>
        </p:txBody>
      </p:sp>
      <p:sp>
        <p:nvSpPr>
          <p:cNvPr id="36870" name="TextBox 2"/>
          <p:cNvSpPr txBox="1">
            <a:spLocks noChangeArrowheads="1"/>
          </p:cNvSpPr>
          <p:nvPr/>
        </p:nvSpPr>
        <p:spPr bwMode="auto">
          <a:xfrm>
            <a:off x="304800" y="1676400"/>
            <a:ext cx="350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i="1">
                <a:solidFill>
                  <a:srgbClr val="3792AA"/>
                </a:solidFill>
                <a:latin typeface="Calibri" panose="020F0502020204030204" pitchFamily="34" charset="0"/>
              </a:rPr>
              <a:t>Study 2: </a:t>
            </a:r>
            <a:r>
              <a:rPr lang="en-US" altLang="en-US" sz="2800" b="1" i="1">
                <a:latin typeface="Calibri" panose="020F0502020204030204" pitchFamily="34" charset="0"/>
              </a:rPr>
              <a:t>Vaccinations</a:t>
            </a:r>
            <a:endParaRPr lang="en-US" altLang="en-US">
              <a:latin typeface="Calibri" panose="020F0502020204030204" pitchFamily="34" charset="0"/>
            </a:endParaRPr>
          </a:p>
        </p:txBody>
      </p:sp>
    </p:spTree>
    <p:extLst>
      <p:ext uri="{BB962C8B-B14F-4D97-AF65-F5344CB8AC3E}">
        <p14:creationId xmlns:p14="http://schemas.microsoft.com/office/powerpoint/2010/main" val="706714474"/>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2"/>
          <p:cNvSpPr txBox="1">
            <a:spLocks noChangeArrowheads="1"/>
          </p:cNvSpPr>
          <p:nvPr/>
        </p:nvSpPr>
        <p:spPr bwMode="auto">
          <a:xfrm>
            <a:off x="228600" y="1676400"/>
            <a:ext cx="861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i="1">
                <a:latin typeface="Calibri" panose="020F0502020204030204" pitchFamily="34" charset="0"/>
              </a:rPr>
              <a:t>Conclusions</a:t>
            </a:r>
            <a:endParaRPr lang="en-US" altLang="en-US">
              <a:latin typeface="Calibri" panose="020F0502020204030204" pitchFamily="34" charset="0"/>
            </a:endParaRPr>
          </a:p>
        </p:txBody>
      </p:sp>
      <p:sp>
        <p:nvSpPr>
          <p:cNvPr id="33796" name="Rectangle 1"/>
          <p:cNvSpPr>
            <a:spLocks noChangeArrowheads="1"/>
          </p:cNvSpPr>
          <p:nvPr/>
        </p:nvSpPr>
        <p:spPr bwMode="auto">
          <a:xfrm>
            <a:off x="457200" y="2309813"/>
            <a:ext cx="8382000" cy="391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panose="020B0604020202020204" pitchFamily="34" charset="0"/>
                <a:ea typeface="MS PGothic" panose="020B0600070205080204" pitchFamily="34" charset="-128"/>
              </a:defRPr>
            </a:lvl1pPr>
            <a:lvl2pPr marL="914400" indent="-457200" eaLnBrk="0" hangingPunct="0">
              <a:defRPr sz="2400">
                <a:solidFill>
                  <a:schemeClr val="tx1"/>
                </a:solidFill>
                <a:latin typeface="Arial" panose="020B0604020202020204" pitchFamily="34" charset="0"/>
                <a:ea typeface="MS PGothic" panose="020B0600070205080204" pitchFamily="34" charset="-128"/>
              </a:defRPr>
            </a:lvl2pPr>
            <a:lvl3pPr marL="1371600" indent="-4572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buFont typeface="Corbel" panose="020B0503020204020204" pitchFamily="34" charset="0"/>
              <a:buAutoNum type="arabicPeriod"/>
            </a:pPr>
            <a:r>
              <a:rPr lang="en-US" altLang="en-US" b="1">
                <a:latin typeface="Calibri" panose="020F0502020204030204" pitchFamily="34" charset="0"/>
              </a:rPr>
              <a:t>Results support hypotheses </a:t>
            </a:r>
          </a:p>
          <a:p>
            <a:pPr lvl="1" eaLnBrk="1" hangingPunct="1">
              <a:buFont typeface="Arial" panose="020B0604020202020204" pitchFamily="34" charset="0"/>
              <a:buChar char="•"/>
            </a:pPr>
            <a:r>
              <a:rPr lang="en-US" altLang="en-US" sz="2000">
                <a:latin typeface="Calibri" panose="020F0502020204030204" pitchFamily="34" charset="0"/>
              </a:rPr>
              <a:t>Eye constriction indexes the affective </a:t>
            </a:r>
            <a:r>
              <a:rPr lang="en-US" altLang="en-US" sz="2000" u="sng">
                <a:latin typeface="Calibri" panose="020F0502020204030204" pitchFamily="34" charset="0"/>
              </a:rPr>
              <a:t>intensity</a:t>
            </a:r>
            <a:r>
              <a:rPr lang="en-US" altLang="en-US" sz="2000">
                <a:latin typeface="Calibri" panose="020F0502020204030204" pitchFamily="34" charset="0"/>
              </a:rPr>
              <a:t> of </a:t>
            </a:r>
            <a:r>
              <a:rPr lang="en-US" altLang="en-US" sz="2000" i="1">
                <a:latin typeface="Calibri" panose="020F0502020204030204" pitchFamily="34" charset="0"/>
              </a:rPr>
              <a:t>both </a:t>
            </a:r>
            <a:r>
              <a:rPr lang="en-US" altLang="en-US" sz="2000">
                <a:latin typeface="Calibri" panose="020F0502020204030204" pitchFamily="34" charset="0"/>
              </a:rPr>
              <a:t>positive &amp; negative facial configurations</a:t>
            </a:r>
          </a:p>
          <a:p>
            <a:pPr lvl="1" eaLnBrk="1" hangingPunct="1">
              <a:buFont typeface="Arial" panose="020B0604020202020204" pitchFamily="34" charset="0"/>
              <a:buChar char="•"/>
            </a:pPr>
            <a:r>
              <a:rPr lang="en-US" altLang="en-US" sz="2000" i="1" u="sng">
                <a:latin typeface="Calibri" panose="020F0502020204030204" pitchFamily="34" charset="0"/>
              </a:rPr>
              <a:t>“</a:t>
            </a:r>
            <a:r>
              <a:rPr lang="en-US" altLang="ja-JP" sz="2000" i="1" u="sng">
                <a:latin typeface="Calibri" panose="020F0502020204030204" pitchFamily="34" charset="0"/>
              </a:rPr>
              <a:t>Duchenne distress expression</a:t>
            </a:r>
            <a:r>
              <a:rPr lang="en-US" altLang="en-US" sz="2000" i="1" u="sng">
                <a:latin typeface="Calibri" panose="020F0502020204030204" pitchFamily="34" charset="0"/>
              </a:rPr>
              <a:t>”</a:t>
            </a:r>
            <a:r>
              <a:rPr lang="en-US" altLang="ja-JP" sz="2000" i="1" u="sng">
                <a:latin typeface="Calibri" panose="020F0502020204030204" pitchFamily="34" charset="0"/>
              </a:rPr>
              <a:t> </a:t>
            </a:r>
            <a:r>
              <a:rPr lang="en-US" altLang="ja-JP" sz="2000" u="sng">
                <a:latin typeface="Calibri" panose="020F0502020204030204" pitchFamily="34" charset="0"/>
              </a:rPr>
              <a:t>parallels </a:t>
            </a:r>
            <a:r>
              <a:rPr lang="en-US" altLang="en-US" sz="2000" i="1" u="sng">
                <a:latin typeface="Calibri" panose="020F0502020204030204" pitchFamily="34" charset="0"/>
              </a:rPr>
              <a:t>“</a:t>
            </a:r>
            <a:r>
              <a:rPr lang="en-US" altLang="ja-JP" sz="2000" i="1" u="sng">
                <a:latin typeface="Calibri" panose="020F0502020204030204" pitchFamily="34" charset="0"/>
              </a:rPr>
              <a:t>Duchenne smile</a:t>
            </a:r>
            <a:r>
              <a:rPr lang="en-US" altLang="en-US" sz="2000" i="1" u="sng">
                <a:latin typeface="Calibri" panose="020F0502020204030204" pitchFamily="34" charset="0"/>
              </a:rPr>
              <a:t>”</a:t>
            </a:r>
            <a:r>
              <a:rPr lang="en-US" altLang="ja-JP" sz="2000" i="1" u="sng">
                <a:latin typeface="Calibri" panose="020F0502020204030204" pitchFamily="34" charset="0"/>
              </a:rPr>
              <a:t>  </a:t>
            </a:r>
          </a:p>
          <a:p>
            <a:pPr lvl="2" eaLnBrk="1" hangingPunct="1">
              <a:buFont typeface="Wingdings" panose="05000000000000000000" pitchFamily="2" charset="2"/>
              <a:buChar char="²"/>
            </a:pPr>
            <a:r>
              <a:rPr lang="en-US" altLang="en-US" sz="2000">
                <a:latin typeface="Calibri" panose="020F0502020204030204" pitchFamily="34" charset="0"/>
              </a:rPr>
              <a:t>Facial action has consistent function in various facial expressions</a:t>
            </a:r>
          </a:p>
          <a:p>
            <a:pPr lvl="2" eaLnBrk="1" hangingPunct="1">
              <a:buFont typeface="Wingdings" panose="05000000000000000000" pitchFamily="2" charset="2"/>
              <a:buChar char="²"/>
            </a:pPr>
            <a:r>
              <a:rPr lang="en-US" altLang="en-US" sz="2000">
                <a:latin typeface="Calibri" panose="020F0502020204030204" pitchFamily="34" charset="0"/>
              </a:rPr>
              <a:t>Parsimonious way to communicate emotional intensity</a:t>
            </a:r>
          </a:p>
          <a:p>
            <a:pPr lvl="1" eaLnBrk="1" hangingPunct="1"/>
            <a:endParaRPr lang="en-US" altLang="en-US" sz="2000">
              <a:latin typeface="Calibri" panose="020F0502020204030204" pitchFamily="34" charset="0"/>
            </a:endParaRPr>
          </a:p>
          <a:p>
            <a:pPr eaLnBrk="1" hangingPunct="1">
              <a:buFont typeface="Corbel" panose="020B0503020204020204" pitchFamily="34" charset="0"/>
              <a:buAutoNum type="arabicPeriod"/>
            </a:pPr>
            <a:r>
              <a:rPr lang="en-US" altLang="en-US" b="1">
                <a:latin typeface="Calibri" panose="020F0502020204030204" pitchFamily="34" charset="0"/>
              </a:rPr>
              <a:t>Eye constriction </a:t>
            </a:r>
          </a:p>
          <a:p>
            <a:pPr lvl="1" eaLnBrk="1" hangingPunct="1">
              <a:buFont typeface="Arial" panose="020B0604020202020204" pitchFamily="34" charset="0"/>
              <a:buChar char="•"/>
            </a:pPr>
            <a:r>
              <a:rPr lang="en-US" altLang="en-US" sz="2000">
                <a:latin typeface="Calibri" panose="020F0502020204030204" pitchFamily="34" charset="0"/>
              </a:rPr>
              <a:t>Possible functions: (1) Regulates exposure to intense emotional stimuli, (2) Increase attention to internal emotional state</a:t>
            </a:r>
          </a:p>
          <a:p>
            <a:pPr lvl="1" eaLnBrk="1" hangingPunct="1">
              <a:buFont typeface="Arial" panose="020B0604020202020204" pitchFamily="34" charset="0"/>
              <a:buChar char="•"/>
            </a:pPr>
            <a:r>
              <a:rPr lang="en-US" altLang="en-US" sz="2000">
                <a:latin typeface="Calibri" panose="020F0502020204030204" pitchFamily="34" charset="0"/>
              </a:rPr>
              <a:t>Signals: </a:t>
            </a:r>
            <a:r>
              <a:rPr lang="en-US" altLang="en-US" sz="2000">
                <a:latin typeface="Calibri" panose="020F0502020204030204" pitchFamily="34" charset="0"/>
                <a:sym typeface="Wingdings" panose="05000000000000000000" pitchFamily="2" charset="2"/>
              </a:rPr>
              <a:t> Intense positive engagement &amp;  Intense need for comfort</a:t>
            </a:r>
          </a:p>
          <a:p>
            <a:pPr lvl="1" eaLnBrk="1" hangingPunct="1">
              <a:buFont typeface="Arial" panose="020B0604020202020204" pitchFamily="34" charset="0"/>
              <a:buChar char="•"/>
            </a:pPr>
            <a:r>
              <a:rPr lang="en-US" altLang="en-US" sz="2000" i="1">
                <a:latin typeface="Calibri" panose="020F0502020204030204" pitchFamily="34" charset="0"/>
                <a:sym typeface="Wingdings" panose="05000000000000000000" pitchFamily="2" charset="2"/>
              </a:rPr>
              <a:t>In adults</a:t>
            </a:r>
            <a:r>
              <a:rPr lang="en-US" altLang="en-US" sz="2000">
                <a:latin typeface="Calibri" panose="020F0502020204030204" pitchFamily="34" charset="0"/>
                <a:sym typeface="Wingdings" panose="05000000000000000000" pitchFamily="2" charset="2"/>
              </a:rPr>
              <a:t>: Pain, Orgasm</a:t>
            </a:r>
            <a:endParaRPr lang="en-US" altLang="en-US" sz="2000">
              <a:latin typeface="Calibri" panose="020F0502020204030204" pitchFamily="34" charset="0"/>
            </a:endParaRPr>
          </a:p>
        </p:txBody>
      </p:sp>
      <p:sp>
        <p:nvSpPr>
          <p:cNvPr id="7"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smtClean="0">
                <a:solidFill>
                  <a:schemeClr val="accent1">
                    <a:satMod val="150000"/>
                  </a:schemeClr>
                </a:solidFill>
                <a:latin typeface="Calibri"/>
                <a:ea typeface="+mj-ea"/>
                <a:cs typeface="Calibri"/>
              </a:rPr>
              <a:t>Darwin’s </a:t>
            </a:r>
            <a:r>
              <a:rPr lang="en-US" sz="3200" dirty="0" err="1" smtClean="0">
                <a:solidFill>
                  <a:schemeClr val="accent1">
                    <a:satMod val="150000"/>
                  </a:schemeClr>
                </a:solidFill>
                <a:latin typeface="Calibri"/>
                <a:ea typeface="+mj-ea"/>
                <a:cs typeface="Calibri"/>
              </a:rPr>
              <a:t>Duchenne</a:t>
            </a:r>
            <a:r>
              <a:rPr lang="en-US" sz="3200" dirty="0" smtClean="0">
                <a:solidFill>
                  <a:schemeClr val="accent1">
                    <a:satMod val="150000"/>
                  </a:schemeClr>
                </a:solidFill>
                <a:latin typeface="Calibri"/>
                <a:ea typeface="+mj-ea"/>
                <a:cs typeface="Calibri"/>
              </a:rPr>
              <a:t/>
            </a:r>
            <a:br>
              <a:rPr lang="en-US" sz="3200" dirty="0" smtClean="0">
                <a:solidFill>
                  <a:schemeClr val="accent1">
                    <a:satMod val="150000"/>
                  </a:schemeClr>
                </a:solidFill>
                <a:latin typeface="Calibri"/>
                <a:ea typeface="+mj-ea"/>
                <a:cs typeface="Calibri"/>
              </a:rPr>
            </a:br>
            <a:r>
              <a:rPr lang="en-US" sz="2400" b="0" dirty="0" smtClean="0">
                <a:solidFill>
                  <a:schemeClr val="bg1"/>
                </a:solidFill>
                <a:latin typeface="Arial"/>
                <a:ea typeface="+mj-ea"/>
                <a:cs typeface="Arial"/>
              </a:rPr>
              <a:t>(Mattson et al., 2013)</a:t>
            </a:r>
            <a:endParaRPr lang="en-US" sz="2400" b="0" dirty="0">
              <a:solidFill>
                <a:schemeClr val="bg1"/>
              </a:solidFill>
              <a:latin typeface="Arial"/>
              <a:ea typeface="+mj-ea"/>
              <a:cs typeface="Arial"/>
            </a:endParaRPr>
          </a:p>
        </p:txBody>
      </p:sp>
    </p:spTree>
    <p:extLst>
      <p:ext uri="{BB962C8B-B14F-4D97-AF65-F5344CB8AC3E}">
        <p14:creationId xmlns:p14="http://schemas.microsoft.com/office/powerpoint/2010/main" val="315876402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smtClean="0"/>
              <a:t>dmessinger@miami.edu</a:t>
            </a:r>
          </a:p>
        </p:txBody>
      </p:sp>
      <p:sp>
        <p:nvSpPr>
          <p:cNvPr id="9523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B8A0F0BF-4D1A-441A-A324-37BE83E658C9}" type="slidenum">
              <a:rPr lang="en-US" altLang="en-US" sz="1400" smtClean="0"/>
              <a:pPr>
                <a:spcBef>
                  <a:spcPct val="0"/>
                </a:spcBef>
                <a:buClrTx/>
                <a:buSzTx/>
                <a:buFontTx/>
                <a:buNone/>
              </a:pPr>
              <a:t>5</a:t>
            </a:fld>
            <a:endParaRPr lang="en-US" altLang="en-US" sz="1400" smtClean="0"/>
          </a:p>
        </p:txBody>
      </p:sp>
      <p:pic>
        <p:nvPicPr>
          <p:cNvPr id="952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43075"/>
            <a:ext cx="4114800"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809750"/>
            <a:ext cx="4114800"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Rectangle 6"/>
          <p:cNvSpPr>
            <a:spLocks noGrp="1" noChangeArrowheads="1"/>
          </p:cNvSpPr>
          <p:nvPr>
            <p:ph type="title"/>
          </p:nvPr>
        </p:nvSpPr>
        <p:spPr/>
        <p:txBody>
          <a:bodyPr/>
          <a:lstStyle/>
          <a:p>
            <a:r>
              <a:rPr lang="en-US" altLang="en-US" smtClean="0"/>
              <a:t>Discrete infant emotions</a:t>
            </a:r>
          </a:p>
        </p:txBody>
      </p:sp>
    </p:spTree>
    <p:extLst>
      <p:ext uri="{BB962C8B-B14F-4D97-AF65-F5344CB8AC3E}">
        <p14:creationId xmlns:p14="http://schemas.microsoft.com/office/powerpoint/2010/main" val="5702035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2"/>
          <p:cNvSpPr txBox="1">
            <a:spLocks noChangeArrowheads="1"/>
          </p:cNvSpPr>
          <p:nvPr/>
        </p:nvSpPr>
        <p:spPr bwMode="auto">
          <a:xfrm>
            <a:off x="228600" y="1676400"/>
            <a:ext cx="861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i="1">
                <a:latin typeface="Calibri" panose="020F0502020204030204" pitchFamily="34" charset="0"/>
              </a:rPr>
              <a:t>Future Directions</a:t>
            </a:r>
            <a:endParaRPr lang="en-US" altLang="en-US">
              <a:latin typeface="Calibri" panose="020F0502020204030204" pitchFamily="34" charset="0"/>
            </a:endParaRPr>
          </a:p>
        </p:txBody>
      </p:sp>
      <p:sp>
        <p:nvSpPr>
          <p:cNvPr id="40963" name="Rectangle 1"/>
          <p:cNvSpPr>
            <a:spLocks noChangeArrowheads="1"/>
          </p:cNvSpPr>
          <p:nvPr/>
        </p:nvSpPr>
        <p:spPr bwMode="auto">
          <a:xfrm>
            <a:off x="457200" y="2319338"/>
            <a:ext cx="83820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panose="020B0604020202020204" pitchFamily="34" charset="0"/>
                <a:ea typeface="MS PGothic" panose="020B0600070205080204" pitchFamily="34" charset="-128"/>
              </a:defRPr>
            </a:lvl1pPr>
            <a:lvl2pPr marL="914400" indent="-457200"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buFont typeface="Arial" panose="020B0604020202020204" pitchFamily="34" charset="0"/>
              <a:buChar char="•"/>
            </a:pPr>
            <a:r>
              <a:rPr lang="en-US" altLang="en-US" b="1">
                <a:latin typeface="Calibri" panose="020F0502020204030204" pitchFamily="34" charset="0"/>
              </a:rPr>
              <a:t>What about facial expression of other emotions?</a:t>
            </a:r>
          </a:p>
          <a:p>
            <a:pPr lvl="2" eaLnBrk="1" hangingPunct="1"/>
            <a:endParaRPr lang="en-US" altLang="en-US" sz="2000">
              <a:latin typeface="Calibri" panose="020F0502020204030204" pitchFamily="34" charset="0"/>
            </a:endParaRPr>
          </a:p>
          <a:p>
            <a:pPr lvl="2" eaLnBrk="1" hangingPunct="1"/>
            <a:endParaRPr lang="en-US" altLang="en-US" sz="2000">
              <a:latin typeface="Calibri" panose="020F0502020204030204" pitchFamily="34" charset="0"/>
            </a:endParaRPr>
          </a:p>
          <a:p>
            <a:pPr lvl="2" eaLnBrk="1" hangingPunct="1"/>
            <a:endParaRPr lang="en-US" altLang="en-US" sz="2000">
              <a:latin typeface="Calibri" panose="020F0502020204030204" pitchFamily="34" charset="0"/>
            </a:endParaRPr>
          </a:p>
          <a:p>
            <a:pPr lvl="2" eaLnBrk="1" hangingPunct="1"/>
            <a:endParaRPr lang="en-US" altLang="en-US" sz="2000">
              <a:latin typeface="Calibri" panose="020F0502020204030204" pitchFamily="34" charset="0"/>
            </a:endParaRPr>
          </a:p>
          <a:p>
            <a:pPr lvl="2" eaLnBrk="1" hangingPunct="1"/>
            <a:endParaRPr lang="en-US" altLang="en-US" sz="2000">
              <a:latin typeface="Calibri" panose="020F0502020204030204" pitchFamily="34" charset="0"/>
            </a:endParaRPr>
          </a:p>
          <a:p>
            <a:pPr lvl="2" eaLnBrk="1" hangingPunct="1"/>
            <a:endParaRPr lang="en-US" altLang="en-US" sz="2000">
              <a:latin typeface="Calibri" panose="020F0502020204030204" pitchFamily="34" charset="0"/>
            </a:endParaRPr>
          </a:p>
          <a:p>
            <a:pPr lvl="2" eaLnBrk="1" hangingPunct="1"/>
            <a:endParaRPr lang="en-US" altLang="en-US" sz="2000">
              <a:latin typeface="Calibri" panose="020F0502020204030204" pitchFamily="34" charset="0"/>
            </a:endParaRPr>
          </a:p>
          <a:p>
            <a:pPr eaLnBrk="1" hangingPunct="1">
              <a:buFont typeface="Corbel" panose="020B0503020204020204" pitchFamily="34" charset="0"/>
              <a:buAutoNum type="arabicPeriod" startAt="3"/>
            </a:pPr>
            <a:endParaRPr lang="en-US" altLang="en-US" sz="2000" b="1">
              <a:latin typeface="Calibri" panose="020F0502020204030204" pitchFamily="34" charset="0"/>
            </a:endParaRPr>
          </a:p>
          <a:p>
            <a:pPr eaLnBrk="1" hangingPunct="1">
              <a:buFont typeface="Arial" panose="020B0604020202020204" pitchFamily="34" charset="0"/>
              <a:buChar char="•"/>
            </a:pPr>
            <a:r>
              <a:rPr lang="en-US" altLang="en-US" b="1">
                <a:latin typeface="Calibri" panose="020F0502020204030204" pitchFamily="34" charset="0"/>
              </a:rPr>
              <a:t>What about other modalities of emotional expression?</a:t>
            </a:r>
          </a:p>
          <a:p>
            <a:pPr lvl="1" eaLnBrk="1" hangingPunct="1">
              <a:buFont typeface="Wingdings" panose="05000000000000000000" pitchFamily="2" charset="2"/>
              <a:buChar char="²"/>
            </a:pPr>
            <a:r>
              <a:rPr lang="en-US" altLang="en-US" sz="2000">
                <a:latin typeface="Calibri" panose="020F0502020204030204" pitchFamily="34" charset="0"/>
              </a:rPr>
              <a:t>Which other modalities are important for the expression of emotion?</a:t>
            </a:r>
          </a:p>
          <a:p>
            <a:pPr lvl="1" eaLnBrk="1" hangingPunct="1">
              <a:buFont typeface="Wingdings" panose="05000000000000000000" pitchFamily="2" charset="2"/>
              <a:buChar char="²"/>
            </a:pPr>
            <a:r>
              <a:rPr lang="en-US" altLang="en-US" sz="2000">
                <a:latin typeface="Calibri" panose="020F0502020204030204" pitchFamily="34" charset="0"/>
              </a:rPr>
              <a:t>How do we make sense of inconsistent signals from different modalities of emotional expression?</a:t>
            </a:r>
          </a:p>
        </p:txBody>
      </p:sp>
      <p:sp>
        <p:nvSpPr>
          <p:cNvPr id="7"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smtClean="0">
                <a:solidFill>
                  <a:schemeClr val="accent1">
                    <a:satMod val="150000"/>
                  </a:schemeClr>
                </a:solidFill>
                <a:latin typeface="Calibri"/>
                <a:ea typeface="+mj-ea"/>
                <a:cs typeface="Calibri"/>
              </a:rPr>
              <a:t>Darwin’s </a:t>
            </a:r>
            <a:r>
              <a:rPr lang="en-US" sz="3200" dirty="0" err="1" smtClean="0">
                <a:solidFill>
                  <a:schemeClr val="accent1">
                    <a:satMod val="150000"/>
                  </a:schemeClr>
                </a:solidFill>
                <a:latin typeface="Calibri"/>
                <a:ea typeface="+mj-ea"/>
                <a:cs typeface="Calibri"/>
              </a:rPr>
              <a:t>Duchenne</a:t>
            </a:r>
            <a:r>
              <a:rPr lang="en-US" sz="3200" dirty="0" smtClean="0">
                <a:solidFill>
                  <a:schemeClr val="accent1">
                    <a:satMod val="150000"/>
                  </a:schemeClr>
                </a:solidFill>
                <a:latin typeface="Calibri"/>
                <a:ea typeface="+mj-ea"/>
                <a:cs typeface="Calibri"/>
              </a:rPr>
              <a:t/>
            </a:r>
            <a:br>
              <a:rPr lang="en-US" sz="3200" dirty="0" smtClean="0">
                <a:solidFill>
                  <a:schemeClr val="accent1">
                    <a:satMod val="150000"/>
                  </a:schemeClr>
                </a:solidFill>
                <a:latin typeface="Calibri"/>
                <a:ea typeface="+mj-ea"/>
                <a:cs typeface="Calibri"/>
              </a:rPr>
            </a:br>
            <a:r>
              <a:rPr lang="en-US" sz="2400" b="0" dirty="0" smtClean="0">
                <a:solidFill>
                  <a:schemeClr val="bg1"/>
                </a:solidFill>
                <a:latin typeface="Arial"/>
                <a:ea typeface="+mj-ea"/>
                <a:cs typeface="Arial"/>
              </a:rPr>
              <a:t>(Mattson et al., 2013)</a:t>
            </a:r>
            <a:endParaRPr lang="en-US" sz="2400" b="0" dirty="0">
              <a:solidFill>
                <a:schemeClr val="bg1"/>
              </a:solidFill>
              <a:latin typeface="Arial"/>
              <a:ea typeface="+mj-ea"/>
              <a:cs typeface="Arial"/>
            </a:endParaRPr>
          </a:p>
        </p:txBody>
      </p:sp>
      <p:pic>
        <p:nvPicPr>
          <p:cNvPr id="40965" name="Picture 1"/>
          <p:cNvPicPr>
            <a:picLocks noChangeAspect="1"/>
          </p:cNvPicPr>
          <p:nvPr/>
        </p:nvPicPr>
        <p:blipFill>
          <a:blip r:embed="rId3">
            <a:extLst>
              <a:ext uri="{28A0092B-C50C-407E-A947-70E740481C1C}">
                <a14:useLocalDpi xmlns:a14="http://schemas.microsoft.com/office/drawing/2010/main" val="0"/>
              </a:ext>
            </a:extLst>
          </a:blip>
          <a:srcRect t="53027" b="10509"/>
          <a:stretch>
            <a:fillRect/>
          </a:stretch>
        </p:blipFill>
        <p:spPr bwMode="auto">
          <a:xfrm>
            <a:off x="1054100" y="2752725"/>
            <a:ext cx="74803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7180951"/>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TextBox 2"/>
          <p:cNvSpPr txBox="1">
            <a:spLocks noChangeArrowheads="1"/>
          </p:cNvSpPr>
          <p:nvPr/>
        </p:nvSpPr>
        <p:spPr bwMode="auto">
          <a:xfrm>
            <a:off x="228600" y="1600200"/>
            <a:ext cx="861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i="1">
                <a:latin typeface="Calibri" panose="020F0502020204030204" pitchFamily="34" charset="0"/>
              </a:rPr>
              <a:t>Discussion Qs</a:t>
            </a:r>
            <a:endParaRPr lang="en-US" altLang="en-US">
              <a:latin typeface="Calibri" panose="020F0502020204030204" pitchFamily="34" charset="0"/>
            </a:endParaRPr>
          </a:p>
        </p:txBody>
      </p:sp>
      <p:sp>
        <p:nvSpPr>
          <p:cNvPr id="35843" name="TextBox 3"/>
          <p:cNvSpPr txBox="1">
            <a:spLocks noChangeArrowheads="1"/>
          </p:cNvSpPr>
          <p:nvPr/>
        </p:nvSpPr>
        <p:spPr bwMode="auto">
          <a:xfrm>
            <a:off x="228600" y="2133600"/>
            <a:ext cx="8763000"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914400" indent="-4572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Corbel" charset="0"/>
              <a:buAutoNum type="arabicPeriod"/>
              <a:defRPr/>
            </a:pPr>
            <a:r>
              <a:rPr lang="en-US" sz="2200" dirty="0" smtClean="0">
                <a:latin typeface="Calibri" charset="0"/>
                <a:cs typeface="Calibri" charset="0"/>
              </a:rPr>
              <a:t>What are some other directions for future research? How could this work be extended?</a:t>
            </a:r>
          </a:p>
          <a:p>
            <a:pPr marL="0" indent="0" eaLnBrk="1" hangingPunct="1">
              <a:defRPr/>
            </a:pPr>
            <a:endParaRPr lang="en-US" sz="1000" dirty="0" smtClean="0">
              <a:latin typeface="Calibri" charset="0"/>
              <a:cs typeface="Calibri" charset="0"/>
            </a:endParaRPr>
          </a:p>
          <a:p>
            <a:pPr eaLnBrk="1" hangingPunct="1">
              <a:buFont typeface="Corbel" charset="0"/>
              <a:buAutoNum type="arabicPeriod"/>
              <a:defRPr/>
            </a:pPr>
            <a:r>
              <a:rPr lang="en-US" sz="2200" dirty="0" smtClean="0">
                <a:latin typeface="Calibri" charset="0"/>
                <a:cs typeface="Calibri" charset="0"/>
              </a:rPr>
              <a:t>What are some potential implications for development? </a:t>
            </a:r>
          </a:p>
          <a:p>
            <a:pPr marL="0" indent="0" eaLnBrk="1" hangingPunct="1">
              <a:defRPr/>
            </a:pPr>
            <a:endParaRPr lang="en-US" sz="1000" dirty="0">
              <a:latin typeface="Calibri" charset="0"/>
              <a:cs typeface="Calibri" charset="0"/>
            </a:endParaRPr>
          </a:p>
          <a:p>
            <a:pPr eaLnBrk="1" hangingPunct="1">
              <a:buFont typeface="Corbel" charset="0"/>
              <a:buAutoNum type="arabicPeriod"/>
              <a:defRPr/>
            </a:pPr>
            <a:r>
              <a:rPr lang="en-US" sz="2200" dirty="0" smtClean="0">
                <a:latin typeface="Calibri" charset="0"/>
                <a:cs typeface="Calibri" charset="0"/>
              </a:rPr>
              <a:t>How might </a:t>
            </a:r>
            <a:r>
              <a:rPr lang="en-US" sz="2200" dirty="0" err="1" smtClean="0">
                <a:latin typeface="Calibri" charset="0"/>
                <a:cs typeface="Calibri" charset="0"/>
              </a:rPr>
              <a:t>Duchenne</a:t>
            </a:r>
            <a:r>
              <a:rPr lang="en-US" sz="2200" dirty="0" smtClean="0">
                <a:latin typeface="Calibri" charset="0"/>
                <a:cs typeface="Calibri" charset="0"/>
              </a:rPr>
              <a:t> expressions impact our perceptions &amp; behavior?</a:t>
            </a:r>
          </a:p>
          <a:p>
            <a:pPr marL="0" indent="0" eaLnBrk="1" hangingPunct="1">
              <a:defRPr/>
            </a:pPr>
            <a:endParaRPr lang="en-US" dirty="0" smtClean="0">
              <a:latin typeface="Calibri" charset="0"/>
              <a:cs typeface="Calibri" charset="0"/>
            </a:endParaRPr>
          </a:p>
        </p:txBody>
      </p:sp>
      <p:sp>
        <p:nvSpPr>
          <p:cNvPr id="7"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smtClean="0">
                <a:solidFill>
                  <a:schemeClr val="accent1">
                    <a:satMod val="150000"/>
                  </a:schemeClr>
                </a:solidFill>
                <a:latin typeface="Calibri"/>
                <a:ea typeface="+mj-ea"/>
                <a:cs typeface="Calibri"/>
              </a:rPr>
              <a:t>Darwin’s </a:t>
            </a:r>
            <a:r>
              <a:rPr lang="en-US" sz="3200" dirty="0" err="1" smtClean="0">
                <a:solidFill>
                  <a:schemeClr val="accent1">
                    <a:satMod val="150000"/>
                  </a:schemeClr>
                </a:solidFill>
                <a:latin typeface="Calibri"/>
                <a:ea typeface="+mj-ea"/>
                <a:cs typeface="Calibri"/>
              </a:rPr>
              <a:t>Duchenne</a:t>
            </a:r>
            <a:r>
              <a:rPr lang="en-US" sz="3200" dirty="0" smtClean="0">
                <a:solidFill>
                  <a:schemeClr val="accent1">
                    <a:satMod val="150000"/>
                  </a:schemeClr>
                </a:solidFill>
                <a:latin typeface="Calibri"/>
                <a:ea typeface="+mj-ea"/>
                <a:cs typeface="Calibri"/>
              </a:rPr>
              <a:t/>
            </a:r>
            <a:br>
              <a:rPr lang="en-US" sz="3200" dirty="0" smtClean="0">
                <a:solidFill>
                  <a:schemeClr val="accent1">
                    <a:satMod val="150000"/>
                  </a:schemeClr>
                </a:solidFill>
                <a:latin typeface="Calibri"/>
                <a:ea typeface="+mj-ea"/>
                <a:cs typeface="Calibri"/>
              </a:rPr>
            </a:br>
            <a:r>
              <a:rPr lang="en-US" sz="2400" b="0" dirty="0" smtClean="0">
                <a:solidFill>
                  <a:schemeClr val="bg1"/>
                </a:solidFill>
                <a:latin typeface="Arial"/>
                <a:ea typeface="+mj-ea"/>
                <a:cs typeface="Arial"/>
              </a:rPr>
              <a:t>(Mattson et al., 2013)</a:t>
            </a:r>
            <a:endParaRPr lang="en-US" sz="2400" b="0" dirty="0">
              <a:solidFill>
                <a:schemeClr val="bg1"/>
              </a:solidFill>
              <a:latin typeface="Arial"/>
              <a:ea typeface="+mj-ea"/>
              <a:cs typeface="Arial"/>
            </a:endParaRPr>
          </a:p>
        </p:txBody>
      </p:sp>
      <p:pic>
        <p:nvPicPr>
          <p:cNvPr id="43013" name="Picture 7"/>
          <p:cNvPicPr>
            <a:picLocks noChangeAspect="1"/>
          </p:cNvPicPr>
          <p:nvPr/>
        </p:nvPicPr>
        <p:blipFill>
          <a:blip r:embed="rId3">
            <a:extLst>
              <a:ext uri="{28A0092B-C50C-407E-A947-70E740481C1C}">
                <a14:useLocalDpi xmlns:a14="http://schemas.microsoft.com/office/drawing/2010/main" val="0"/>
              </a:ext>
            </a:extLst>
          </a:blip>
          <a:srcRect t="9242" b="9825"/>
          <a:stretch>
            <a:fillRect/>
          </a:stretch>
        </p:blipFill>
        <p:spPr bwMode="auto">
          <a:xfrm>
            <a:off x="762000" y="4114800"/>
            <a:ext cx="3810000" cy="21066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3014"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4114800"/>
            <a:ext cx="3176588" cy="2100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3015" name="TextBox 3"/>
          <p:cNvSpPr txBox="1">
            <a:spLocks noChangeArrowheads="1"/>
          </p:cNvSpPr>
          <p:nvPr/>
        </p:nvSpPr>
        <p:spPr bwMode="auto">
          <a:xfrm>
            <a:off x="1143000" y="6248400"/>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000" i="1">
                <a:latin typeface="Calibri" panose="020F0502020204030204" pitchFamily="34" charset="0"/>
              </a:rPr>
              <a:t>Professional Photos</a:t>
            </a:r>
          </a:p>
        </p:txBody>
      </p:sp>
      <p:sp>
        <p:nvSpPr>
          <p:cNvPr id="43016" name="TextBox 9"/>
          <p:cNvSpPr txBox="1">
            <a:spLocks noChangeArrowheads="1"/>
          </p:cNvSpPr>
          <p:nvPr/>
        </p:nvSpPr>
        <p:spPr bwMode="auto">
          <a:xfrm>
            <a:off x="5283200" y="6248400"/>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000" i="1">
                <a:latin typeface="Calibri" panose="020F0502020204030204" pitchFamily="34" charset="0"/>
              </a:rPr>
              <a:t>Botox</a:t>
            </a:r>
          </a:p>
        </p:txBody>
      </p:sp>
    </p:spTree>
    <p:extLst>
      <p:ext uri="{BB962C8B-B14F-4D97-AF65-F5344CB8AC3E}">
        <p14:creationId xmlns:p14="http://schemas.microsoft.com/office/powerpoint/2010/main" val="2795460383"/>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latin typeface="Calibri"/>
                <a:cs typeface="Calibri"/>
              </a:rPr>
              <a:t>Darwin’s </a:t>
            </a:r>
            <a:r>
              <a:rPr lang="en-US" sz="3200" dirty="0" err="1">
                <a:latin typeface="Calibri"/>
                <a:cs typeface="Calibri"/>
              </a:rPr>
              <a:t>Duchenne</a:t>
            </a:r>
            <a:r>
              <a:rPr lang="en-US" sz="3200" dirty="0">
                <a:latin typeface="Calibri"/>
                <a:cs typeface="Calibri"/>
              </a:rPr>
              <a:t/>
            </a:r>
            <a:br>
              <a:rPr lang="en-US" sz="3200" dirty="0">
                <a:latin typeface="Calibri"/>
                <a:cs typeface="Calibri"/>
              </a:rPr>
            </a:br>
            <a:r>
              <a:rPr lang="en-US" sz="3200" b="0" dirty="0">
                <a:solidFill>
                  <a:schemeClr val="bg1"/>
                </a:solidFill>
                <a:latin typeface="Arial"/>
                <a:cs typeface="Arial"/>
              </a:rPr>
              <a:t>(Mattson et al., 2013)</a:t>
            </a:r>
            <a:endParaRPr lang="en-US" sz="3200" dirty="0"/>
          </a:p>
        </p:txBody>
      </p:sp>
      <p:sp>
        <p:nvSpPr>
          <p:cNvPr id="3" name="Content Placeholder 2"/>
          <p:cNvSpPr>
            <a:spLocks noGrp="1"/>
          </p:cNvSpPr>
          <p:nvPr>
            <p:ph idx="1"/>
          </p:nvPr>
        </p:nvSpPr>
        <p:spPr>
          <a:xfrm>
            <a:off x="0" y="1524000"/>
            <a:ext cx="9144000" cy="5334000"/>
          </a:xfrm>
        </p:spPr>
        <p:txBody>
          <a:bodyPr>
            <a:normAutofit fontScale="92500" lnSpcReduction="10000"/>
          </a:bodyPr>
          <a:lstStyle/>
          <a:p>
            <a:pPr marL="118872" indent="0" algn="ctr">
              <a:buNone/>
              <a:defRPr/>
            </a:pPr>
            <a:r>
              <a:rPr lang="en-US" b="1" u="sng" dirty="0" smtClean="0">
                <a:latin typeface="Calibri" charset="0"/>
                <a:cs typeface="Calibri" charset="0"/>
              </a:rPr>
              <a:t>DISCUSSION QUESTIONS: </a:t>
            </a:r>
          </a:p>
          <a:p>
            <a:pPr marL="118872" indent="0" algn="ctr">
              <a:buNone/>
              <a:defRPr/>
            </a:pPr>
            <a:endParaRPr lang="en-US" b="1" u="sng" dirty="0" smtClean="0">
              <a:latin typeface="Calibri" charset="0"/>
              <a:cs typeface="Calibri" charset="0"/>
            </a:endParaRPr>
          </a:p>
          <a:p>
            <a:pPr>
              <a:buFont typeface="Corbel" charset="0"/>
              <a:buAutoNum type="arabicPeriod"/>
              <a:defRPr/>
            </a:pPr>
            <a:r>
              <a:rPr lang="en-US" dirty="0" smtClean="0">
                <a:latin typeface="Calibri" charset="0"/>
                <a:cs typeface="Calibri" charset="0"/>
              </a:rPr>
              <a:t>How can these findings be extended (i.e. clinical implications)? Do you think these findings can be replicated in an adult population? </a:t>
            </a:r>
          </a:p>
          <a:p>
            <a:pPr lvl="1">
              <a:buFont typeface="Corbel" charset="0"/>
              <a:buAutoNum type="arabicPeriod"/>
              <a:defRPr/>
            </a:pPr>
            <a:r>
              <a:rPr lang="en-US" dirty="0" smtClean="0">
                <a:latin typeface="Calibri" charset="0"/>
                <a:cs typeface="Calibri" charset="0"/>
              </a:rPr>
              <a:t>If the findings are similar in an older sample, what does this imply? </a:t>
            </a:r>
            <a:endParaRPr lang="en-US" dirty="0">
              <a:latin typeface="Calibri" charset="0"/>
              <a:cs typeface="Calibri" charset="0"/>
            </a:endParaRPr>
          </a:p>
          <a:p>
            <a:pPr marL="0" indent="0">
              <a:defRPr/>
            </a:pPr>
            <a:endParaRPr lang="en-US" sz="1100" dirty="0">
              <a:latin typeface="Calibri" charset="0"/>
              <a:cs typeface="Calibri" charset="0"/>
            </a:endParaRPr>
          </a:p>
          <a:p>
            <a:pPr marL="0" indent="0">
              <a:defRPr/>
            </a:pPr>
            <a:endParaRPr lang="en-US" sz="1100" dirty="0">
              <a:latin typeface="Calibri" charset="0"/>
              <a:cs typeface="Calibri" charset="0"/>
            </a:endParaRPr>
          </a:p>
          <a:p>
            <a:pPr>
              <a:buFont typeface="Corbel" charset="0"/>
              <a:buAutoNum type="arabicPeriod"/>
              <a:defRPr/>
            </a:pPr>
            <a:r>
              <a:rPr lang="en-US" dirty="0">
                <a:latin typeface="Calibri" charset="0"/>
                <a:cs typeface="Calibri" charset="0"/>
              </a:rPr>
              <a:t>How might </a:t>
            </a:r>
            <a:r>
              <a:rPr lang="en-US" dirty="0" smtClean="0">
                <a:latin typeface="Calibri" charset="0"/>
                <a:cs typeface="Calibri" charset="0"/>
              </a:rPr>
              <a:t>these </a:t>
            </a:r>
            <a:r>
              <a:rPr lang="en-US" dirty="0" err="1" smtClean="0">
                <a:latin typeface="Calibri" charset="0"/>
                <a:cs typeface="Calibri" charset="0"/>
              </a:rPr>
              <a:t>Duchenne</a:t>
            </a:r>
            <a:r>
              <a:rPr lang="en-US" dirty="0" smtClean="0">
                <a:latin typeface="Calibri" charset="0"/>
                <a:cs typeface="Calibri" charset="0"/>
              </a:rPr>
              <a:t> </a:t>
            </a:r>
            <a:r>
              <a:rPr lang="en-US" dirty="0">
                <a:latin typeface="Calibri" charset="0"/>
                <a:cs typeface="Calibri" charset="0"/>
              </a:rPr>
              <a:t>expressions </a:t>
            </a:r>
            <a:r>
              <a:rPr lang="en-US" dirty="0" smtClean="0">
                <a:latin typeface="Calibri" charset="0"/>
                <a:cs typeface="Calibri" charset="0"/>
              </a:rPr>
              <a:t>(eye constriction) impact </a:t>
            </a:r>
            <a:r>
              <a:rPr lang="en-US" dirty="0">
                <a:latin typeface="Calibri" charset="0"/>
                <a:cs typeface="Calibri" charset="0"/>
              </a:rPr>
              <a:t>our </a:t>
            </a:r>
            <a:r>
              <a:rPr lang="en-US" dirty="0" smtClean="0">
                <a:latin typeface="Calibri" charset="0"/>
                <a:cs typeface="Calibri" charset="0"/>
              </a:rPr>
              <a:t>behavior?</a:t>
            </a:r>
          </a:p>
          <a:p>
            <a:pPr marL="118872" indent="0">
              <a:buNone/>
              <a:defRPr/>
            </a:pPr>
            <a:endParaRPr lang="en-US" dirty="0" smtClean="0">
              <a:latin typeface="Calibri" charset="0"/>
              <a:cs typeface="Calibri" charset="0"/>
            </a:endParaRPr>
          </a:p>
          <a:p>
            <a:pPr>
              <a:buFont typeface="Corbel" charset="0"/>
              <a:buAutoNum type="arabicPeriod"/>
              <a:defRPr/>
            </a:pPr>
            <a:r>
              <a:rPr lang="en-US" dirty="0" smtClean="0">
                <a:latin typeface="Calibri" charset="0"/>
                <a:cs typeface="Calibri" charset="0"/>
              </a:rPr>
              <a:t>From and evolutionary perspective, how are </a:t>
            </a:r>
            <a:r>
              <a:rPr lang="en-US" dirty="0" err="1" smtClean="0">
                <a:latin typeface="Calibri" charset="0"/>
                <a:cs typeface="Calibri" charset="0"/>
              </a:rPr>
              <a:t>Duchenne</a:t>
            </a:r>
            <a:r>
              <a:rPr lang="en-US" dirty="0" smtClean="0">
                <a:latin typeface="Calibri" charset="0"/>
                <a:cs typeface="Calibri" charset="0"/>
              </a:rPr>
              <a:t> expressions beneficial? </a:t>
            </a:r>
            <a:endParaRPr lang="en-US" dirty="0">
              <a:latin typeface="Calibri" charset="0"/>
              <a:cs typeface="Calibri" charset="0"/>
            </a:endParaRPr>
          </a:p>
          <a:p>
            <a:pPr marL="118872" indent="0">
              <a:buNone/>
            </a:pPr>
            <a:endParaRPr lang="en-US" dirty="0"/>
          </a:p>
        </p:txBody>
      </p:sp>
      <p:sp>
        <p:nvSpPr>
          <p:cNvPr id="4" name="TextBox 3"/>
          <p:cNvSpPr txBox="1"/>
          <p:nvPr/>
        </p:nvSpPr>
        <p:spPr>
          <a:xfrm>
            <a:off x="8061529" y="6502886"/>
            <a:ext cx="1044539" cy="369332"/>
          </a:xfrm>
          <a:prstGeom prst="rect">
            <a:avLst/>
          </a:prstGeom>
          <a:noFill/>
        </p:spPr>
        <p:txBody>
          <a:bodyPr wrap="none" rtlCol="0">
            <a:spAutoFit/>
          </a:bodyPr>
          <a:lstStyle/>
          <a:p>
            <a:r>
              <a:rPr lang="en-US" dirty="0" smtClean="0"/>
              <a:t>Clennan</a:t>
            </a:r>
            <a:endParaRPr lang="en-US" dirty="0"/>
          </a:p>
        </p:txBody>
      </p:sp>
    </p:spTree>
    <p:extLst>
      <p:ext uri="{BB962C8B-B14F-4D97-AF65-F5344CB8AC3E}">
        <p14:creationId xmlns:p14="http://schemas.microsoft.com/office/powerpoint/2010/main" val="829928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smtClean="0"/>
              <a:t>Messinger</a:t>
            </a:r>
          </a:p>
        </p:txBody>
      </p:sp>
      <p:sp>
        <p:nvSpPr>
          <p:cNvPr id="6553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fld id="{C6212664-5723-411A-9394-87D2EFECC7C1}" type="slidenum">
              <a:rPr lang="en-US" altLang="en-US" sz="1400"/>
              <a:pPr>
                <a:spcBef>
                  <a:spcPct val="0"/>
                </a:spcBef>
                <a:buClrTx/>
                <a:buSzTx/>
                <a:buFontTx/>
                <a:buNone/>
              </a:pPr>
              <a:t>53</a:t>
            </a:fld>
            <a:endParaRPr lang="en-US" altLang="en-US" sz="1400"/>
          </a:p>
        </p:txBody>
      </p:sp>
      <p:pic>
        <p:nvPicPr>
          <p:cNvPr id="65540" name="Picture 4" descr="Faith Attocknie, Anna Belle Bagby, Idita Bohannon, Constance Boyer, Juanita Arnold, Allyne Bloount, Beulah Boutwell, Frances Breed, Seniors of 1925 Christian College, Columbia, Missouri"/>
          <p:cNvPicPr>
            <a:picLocks noChangeAspect="1" noChangeArrowheads="1"/>
          </p:cNvPicPr>
          <p:nvPr/>
        </p:nvPicPr>
        <p:blipFill>
          <a:blip r:embed="rId3">
            <a:extLst>
              <a:ext uri="{28A0092B-C50C-407E-A947-70E740481C1C}">
                <a14:useLocalDpi xmlns:a14="http://schemas.microsoft.com/office/drawing/2010/main" val="0"/>
              </a:ext>
            </a:extLst>
          </a:blip>
          <a:srcRect l="26495" r="26495" b="52499"/>
          <a:stretch>
            <a:fillRect/>
          </a:stretch>
        </p:blipFill>
        <p:spPr bwMode="auto">
          <a:xfrm>
            <a:off x="2590800" y="1219200"/>
            <a:ext cx="411321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Rectangle 5"/>
          <p:cNvSpPr>
            <a:spLocks noGrp="1" noChangeArrowheads="1"/>
          </p:cNvSpPr>
          <p:nvPr>
            <p:ph type="title"/>
          </p:nvPr>
        </p:nvSpPr>
        <p:spPr/>
        <p:txBody>
          <a:bodyPr/>
          <a:lstStyle/>
          <a:p>
            <a:pPr algn="l"/>
            <a:r>
              <a:rPr lang="en-US" altLang="en-US" smtClean="0"/>
              <a:t>Yearbook pictures</a:t>
            </a:r>
          </a:p>
        </p:txBody>
      </p:sp>
      <p:sp>
        <p:nvSpPr>
          <p:cNvPr id="7" name="Rectangle 6"/>
          <p:cNvSpPr/>
          <p:nvPr/>
        </p:nvSpPr>
        <p:spPr>
          <a:xfrm>
            <a:off x="7010400" y="4648200"/>
            <a:ext cx="1704975" cy="1446213"/>
          </a:xfrm>
          <a:prstGeom prst="rect">
            <a:avLst/>
          </a:prstGeom>
        </p:spPr>
        <p:txBody>
          <a:bodyPr wrap="none">
            <a:spAutoFit/>
          </a:bodyPr>
          <a:lstStyle/>
          <a:p>
            <a:pPr eaLnBrk="1" hangingPunct="1">
              <a:defRPr/>
            </a:pPr>
            <a:r>
              <a:rPr lang="en-US" sz="4400" dirty="0"/>
              <a:t>…</a:t>
            </a:r>
            <a:r>
              <a:rPr lang="en-US" sz="4400" kern="0" dirty="0">
                <a:solidFill>
                  <a:srgbClr val="FFFFFF"/>
                </a:solidFill>
                <a:latin typeface="Times New Roman"/>
                <a:ea typeface="+mj-ea"/>
                <a:cs typeface="+mj-cs"/>
              </a:rPr>
              <a:t>and </a:t>
            </a:r>
          </a:p>
          <a:p>
            <a:pPr algn="ctr" eaLnBrk="1" hangingPunct="1">
              <a:defRPr/>
            </a:pPr>
            <a:r>
              <a:rPr lang="en-US" sz="4400" kern="0" dirty="0">
                <a:solidFill>
                  <a:srgbClr val="FFFFFF"/>
                </a:solidFill>
                <a:latin typeface="Times New Roman"/>
                <a:ea typeface="+mj-ea"/>
                <a:cs typeface="+mj-cs"/>
              </a:rPr>
              <a:t>life</a:t>
            </a:r>
            <a:endParaRPr lang="en-US" dirty="0"/>
          </a:p>
        </p:txBody>
      </p:sp>
    </p:spTree>
    <p:extLst>
      <p:ext uri="{BB962C8B-B14F-4D97-AF65-F5344CB8AC3E}">
        <p14:creationId xmlns:p14="http://schemas.microsoft.com/office/powerpoint/2010/main" val="12907698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smtClean="0"/>
              <a:t>Messinger</a:t>
            </a:r>
          </a:p>
        </p:txBody>
      </p:sp>
      <p:sp>
        <p:nvSpPr>
          <p:cNvPr id="6758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fld id="{C32E9124-C348-4246-9B59-00EEBDEEE35E}" type="slidenum">
              <a:rPr lang="en-US" altLang="en-US" sz="1400"/>
              <a:pPr>
                <a:spcBef>
                  <a:spcPct val="0"/>
                </a:spcBef>
                <a:buClrTx/>
                <a:buSzTx/>
                <a:buFontTx/>
                <a:buNone/>
              </a:pPr>
              <a:t>54</a:t>
            </a:fld>
            <a:endParaRPr lang="en-US" altLang="en-US" sz="1400"/>
          </a:p>
        </p:txBody>
      </p:sp>
      <p:sp>
        <p:nvSpPr>
          <p:cNvPr id="67588" name="Rectangle 2"/>
          <p:cNvSpPr>
            <a:spLocks noGrp="1" noChangeArrowheads="1"/>
          </p:cNvSpPr>
          <p:nvPr>
            <p:ph type="title"/>
          </p:nvPr>
        </p:nvSpPr>
        <p:spPr/>
        <p:txBody>
          <a:bodyPr>
            <a:normAutofit fontScale="90000"/>
          </a:bodyPr>
          <a:lstStyle/>
          <a:p>
            <a:pPr eaLnBrk="1" hangingPunct="1"/>
            <a:r>
              <a:rPr lang="en-US" altLang="en-US" smtClean="0"/>
              <a:t>Smile intensity &amp; </a:t>
            </a:r>
            <a:br>
              <a:rPr lang="en-US" altLang="en-US" smtClean="0"/>
            </a:br>
            <a:r>
              <a:rPr lang="en-US" altLang="en-US" i="1" smtClean="0"/>
              <a:t>self-reported</a:t>
            </a:r>
            <a:r>
              <a:rPr lang="en-US" altLang="en-US" smtClean="0"/>
              <a:t> personality</a:t>
            </a:r>
          </a:p>
        </p:txBody>
      </p:sp>
      <p:pic>
        <p:nvPicPr>
          <p:cNvPr id="67589" name="Picture 4" descr="S_psp801112tbl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57375"/>
            <a:ext cx="845820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480941"/>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smtClean="0"/>
              <a:t>Messinger</a:t>
            </a:r>
          </a:p>
        </p:txBody>
      </p:sp>
      <p:sp>
        <p:nvSpPr>
          <p:cNvPr id="6963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fld id="{A7159E32-B48C-4D57-B5D9-9898A2F48975}" type="slidenum">
              <a:rPr lang="en-US" altLang="en-US" sz="1400"/>
              <a:pPr>
                <a:spcBef>
                  <a:spcPct val="0"/>
                </a:spcBef>
                <a:buClrTx/>
                <a:buSzTx/>
                <a:buFontTx/>
                <a:buNone/>
              </a:pPr>
              <a:t>55</a:t>
            </a:fld>
            <a:endParaRPr lang="en-US" altLang="en-US" sz="1400"/>
          </a:p>
        </p:txBody>
      </p:sp>
      <p:sp>
        <p:nvSpPr>
          <p:cNvPr id="69636" name="Rectangle 2"/>
          <p:cNvSpPr>
            <a:spLocks noGrp="1" noChangeArrowheads="1"/>
          </p:cNvSpPr>
          <p:nvPr>
            <p:ph type="title"/>
          </p:nvPr>
        </p:nvSpPr>
        <p:spPr/>
        <p:txBody>
          <a:bodyPr>
            <a:normAutofit fontScale="90000"/>
          </a:bodyPr>
          <a:lstStyle/>
          <a:p>
            <a:pPr eaLnBrk="1" hangingPunct="1"/>
            <a:r>
              <a:rPr lang="en-US" altLang="en-US" smtClean="0"/>
              <a:t>Smile intensity &amp; </a:t>
            </a:r>
            <a:br>
              <a:rPr lang="en-US" altLang="en-US" smtClean="0"/>
            </a:br>
            <a:r>
              <a:rPr lang="en-US" altLang="en-US" i="1" smtClean="0"/>
              <a:t>other-reported</a:t>
            </a:r>
            <a:r>
              <a:rPr lang="en-US" altLang="en-US" smtClean="0"/>
              <a:t> personality</a:t>
            </a:r>
          </a:p>
        </p:txBody>
      </p:sp>
      <p:pic>
        <p:nvPicPr>
          <p:cNvPr id="69637" name="Picture 5" descr="S_psp801112tbl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7924800"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2110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smtClean="0"/>
              <a:t>Messinger</a:t>
            </a:r>
          </a:p>
        </p:txBody>
      </p:sp>
      <p:sp>
        <p:nvSpPr>
          <p:cNvPr id="7168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fld id="{F87C1C17-7CE2-4785-B597-682BA97FEBB3}" type="slidenum">
              <a:rPr lang="en-US" altLang="en-US" sz="1400"/>
              <a:pPr>
                <a:spcBef>
                  <a:spcPct val="0"/>
                </a:spcBef>
                <a:buClrTx/>
                <a:buSzTx/>
                <a:buFontTx/>
                <a:buNone/>
              </a:pPr>
              <a:t>56</a:t>
            </a:fld>
            <a:endParaRPr lang="en-US" altLang="en-US" sz="1400"/>
          </a:p>
        </p:txBody>
      </p:sp>
      <p:sp>
        <p:nvSpPr>
          <p:cNvPr id="71684" name="Rectangle 2"/>
          <p:cNvSpPr>
            <a:spLocks noGrp="1" noChangeArrowheads="1"/>
          </p:cNvSpPr>
          <p:nvPr>
            <p:ph type="title"/>
          </p:nvPr>
        </p:nvSpPr>
        <p:spPr/>
        <p:txBody>
          <a:bodyPr/>
          <a:lstStyle/>
          <a:p>
            <a:pPr eaLnBrk="1" hangingPunct="1"/>
            <a:r>
              <a:rPr lang="en-US" altLang="en-US" sz="3200" smtClean="0"/>
              <a:t>Smile intensity and Observer Expected Interactions (n=114)</a:t>
            </a:r>
          </a:p>
        </p:txBody>
      </p:sp>
      <p:graphicFrame>
        <p:nvGraphicFramePr>
          <p:cNvPr id="3096" name="Group 24"/>
          <p:cNvGraphicFramePr>
            <a:graphicFrameLocks noGrp="1"/>
          </p:cNvGraphicFramePr>
          <p:nvPr>
            <p:ph idx="1"/>
          </p:nvPr>
        </p:nvGraphicFramePr>
        <p:xfrm>
          <a:off x="533400" y="1828800"/>
          <a:ext cx="8001000" cy="4495800"/>
        </p:xfrm>
        <a:graphic>
          <a:graphicData uri="http://schemas.openxmlformats.org/drawingml/2006/table">
            <a:tbl>
              <a:tblPr/>
              <a:tblGrid>
                <a:gridCol w="4000500"/>
                <a:gridCol w="4000500"/>
              </a:tblGrid>
              <a:tr h="1123950">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800" b="0" i="0" u="none" strike="noStrike" cap="none" normalizeH="0" baseline="0" smtClean="0">
                          <a:ln>
                            <a:noFill/>
                          </a:ln>
                          <a:solidFill>
                            <a:schemeClr val="tx1"/>
                          </a:solidFill>
                          <a:effectLst/>
                          <a:latin typeface="Times New Roman" pitchFamily="18" charset="0"/>
                        </a:rPr>
                        <a:t>Observer Expectations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800" b="0" i="0" u="none" strike="noStrike" cap="none" normalizeH="0" baseline="0" smtClean="0">
                          <a:ln>
                            <a:noFill/>
                          </a:ln>
                          <a:solidFill>
                            <a:schemeClr val="tx1"/>
                          </a:solidFill>
                          <a:effectLst/>
                          <a:latin typeface="Times New Roman" pitchFamily="18" charset="0"/>
                        </a:rPr>
                        <a:t>Positive emotional expression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3950">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800" b="0" i="0" u="none" strike="noStrike" cap="none" normalizeH="0" baseline="0" smtClean="0">
                          <a:ln>
                            <a:noFill/>
                          </a:ln>
                          <a:solidFill>
                            <a:schemeClr val="tx1"/>
                          </a:solidFill>
                          <a:effectLst/>
                          <a:latin typeface="Times New Roman" pitchFamily="18" charset="0"/>
                        </a:rPr>
                        <a:t>Expected positive emotions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800" b="0" i="0" u="none" strike="noStrike" cap="none" normalizeH="0" baseline="0" smtClean="0">
                          <a:ln>
                            <a:noFill/>
                          </a:ln>
                          <a:solidFill>
                            <a:schemeClr val="tx1"/>
                          </a:solidFill>
                          <a:effectLst/>
                          <a:latin typeface="Times New Roman" pitchFamily="18" charset="0"/>
                        </a:rPr>
                        <a:t>.70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3950">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800" b="0" i="0" u="none" strike="noStrike" cap="none" normalizeH="0" baseline="0" smtClean="0">
                          <a:ln>
                            <a:noFill/>
                          </a:ln>
                          <a:solidFill>
                            <a:schemeClr val="tx1"/>
                          </a:solidFill>
                          <a:effectLst/>
                          <a:latin typeface="Times New Roman" pitchFamily="18" charset="0"/>
                        </a:rPr>
                        <a:t>Expected negative emotions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800" b="0" i="0" u="none" strike="noStrike" cap="none" normalizeH="0" baseline="0" smtClean="0">
                          <a:ln>
                            <a:noFill/>
                          </a:ln>
                          <a:solidFill>
                            <a:schemeClr val="tx1"/>
                          </a:solidFill>
                          <a:effectLst/>
                          <a:latin typeface="Times New Roman" pitchFamily="18" charset="0"/>
                        </a:rPr>
                        <a:t>-.57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3950">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800" b="0" i="0" u="none" strike="noStrike" cap="none" normalizeH="0" baseline="0" smtClean="0">
                          <a:ln>
                            <a:noFill/>
                          </a:ln>
                          <a:solidFill>
                            <a:schemeClr val="tx1"/>
                          </a:solidFill>
                          <a:effectLst/>
                          <a:latin typeface="Times New Roman" pitchFamily="18" charset="0"/>
                        </a:rPr>
                        <a:t>Approach-acceptance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800" b="0" i="0" u="none" strike="noStrike" cap="none" normalizeH="0" baseline="0" smtClean="0">
                          <a:ln>
                            <a:noFill/>
                          </a:ln>
                          <a:solidFill>
                            <a:schemeClr val="tx1"/>
                          </a:solidFill>
                          <a:effectLst/>
                          <a:latin typeface="Times New Roman" pitchFamily="18" charset="0"/>
                        </a:rPr>
                        <a:t>.52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8033879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smtClean="0"/>
              <a:t>Messinger</a:t>
            </a:r>
          </a:p>
        </p:txBody>
      </p:sp>
      <p:sp>
        <p:nvSpPr>
          <p:cNvPr id="7373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fld id="{85E240AE-8BD5-4FB7-BA0B-0CDC99107445}" type="slidenum">
              <a:rPr lang="en-US" altLang="en-US" sz="1400"/>
              <a:pPr>
                <a:spcBef>
                  <a:spcPct val="0"/>
                </a:spcBef>
                <a:buClrTx/>
                <a:buSzTx/>
                <a:buFontTx/>
                <a:buNone/>
              </a:pPr>
              <a:t>57</a:t>
            </a:fld>
            <a:endParaRPr lang="en-US" altLang="en-US" sz="1400"/>
          </a:p>
        </p:txBody>
      </p:sp>
      <p:sp>
        <p:nvSpPr>
          <p:cNvPr id="73732" name="Rectangle 2"/>
          <p:cNvSpPr>
            <a:spLocks noGrp="1" noChangeArrowheads="1"/>
          </p:cNvSpPr>
          <p:nvPr>
            <p:ph type="title"/>
          </p:nvPr>
        </p:nvSpPr>
        <p:spPr/>
        <p:txBody>
          <a:bodyPr/>
          <a:lstStyle/>
          <a:p>
            <a:pPr eaLnBrk="1" hangingPunct="1"/>
            <a:r>
              <a:rPr lang="en-US" altLang="en-US" sz="4000" smtClean="0"/>
              <a:t>Smile intensity and Life Outcomes</a:t>
            </a:r>
          </a:p>
        </p:txBody>
      </p:sp>
      <p:graphicFrame>
        <p:nvGraphicFramePr>
          <p:cNvPr id="5240" name="Group 120"/>
          <p:cNvGraphicFramePr>
            <a:graphicFrameLocks noGrp="1"/>
          </p:cNvGraphicFramePr>
          <p:nvPr>
            <p:ph idx="1"/>
          </p:nvPr>
        </p:nvGraphicFramePr>
        <p:xfrm>
          <a:off x="533400" y="1219200"/>
          <a:ext cx="8153400" cy="5095875"/>
        </p:xfrm>
        <a:graphic>
          <a:graphicData uri="http://schemas.openxmlformats.org/drawingml/2006/table">
            <a:tbl>
              <a:tblPr/>
              <a:tblGrid>
                <a:gridCol w="3135313"/>
                <a:gridCol w="2117725"/>
                <a:gridCol w="2900362"/>
              </a:tblGrid>
              <a:tr h="1261919">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Life Outcome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Positive expression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1" u="none" strike="noStrike" cap="none" normalizeH="0" baseline="0" smtClean="0">
                          <a:ln>
                            <a:noFill/>
                          </a:ln>
                          <a:solidFill>
                            <a:schemeClr val="tx1"/>
                          </a:solidFill>
                          <a:effectLst/>
                          <a:latin typeface="Times New Roman" pitchFamily="18" charset="0"/>
                        </a:rPr>
                        <a:t>Controlling for </a:t>
                      </a:r>
                    </a:p>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1" u="none" strike="noStrike" cap="none" normalizeH="0" baseline="0" smtClean="0">
                          <a:ln>
                            <a:noFill/>
                          </a:ln>
                          <a:solidFill>
                            <a:schemeClr val="tx1"/>
                          </a:solidFill>
                          <a:effectLst/>
                          <a:latin typeface="Times New Roman" pitchFamily="18" charset="0"/>
                        </a:rPr>
                        <a:t>Attract./Social Desirability</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1980">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Married by age 27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.19</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.18/.16</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968">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Single into adulthood</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-.20</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-.18/.20</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719">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Ever divorced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.15</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~.15/~.15</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20">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Personal Well-being</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endParaRPr kumimoji="0" lang="en-US" sz="2400" b="0" i="0" u="none" strike="noStrike" cap="none" normalizeH="0" baseline="0" smtClean="0">
                        <a:ln>
                          <a:noFill/>
                        </a:ln>
                        <a:solidFill>
                          <a:schemeClr val="tx1"/>
                        </a:solidFill>
                        <a:effectLst/>
                        <a:latin typeface="Times New Roman" pitchFamily="18"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endParaRPr kumimoji="0" lang="en-US" sz="2400" b="0" i="0" u="none" strike="noStrike" cap="none" normalizeH="0" baseline="0" smtClean="0">
                        <a:ln>
                          <a:noFill/>
                        </a:ln>
                        <a:solidFill>
                          <a:schemeClr val="tx1"/>
                        </a:solidFill>
                        <a:effectLst/>
                        <a:latin typeface="Times New Roman" pitchFamily="18"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17">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Age 21 (</a:t>
                      </a:r>
                      <a:r>
                        <a:rPr kumimoji="0" lang="en-US" sz="2400" b="0" i="1" u="none" strike="noStrike" cap="none" normalizeH="0" baseline="0" smtClean="0">
                          <a:ln>
                            <a:noFill/>
                          </a:ln>
                          <a:solidFill>
                            <a:schemeClr val="tx1"/>
                          </a:solidFill>
                          <a:effectLst/>
                          <a:latin typeface="Times New Roman" pitchFamily="18" charset="0"/>
                        </a:rPr>
                        <a:t>n</a:t>
                      </a:r>
                      <a:r>
                        <a:rPr kumimoji="0" lang="en-US" sz="2400" b="0" i="0" u="none" strike="noStrike" cap="none" normalizeH="0" baseline="0" smtClean="0">
                          <a:ln>
                            <a:noFill/>
                          </a:ln>
                          <a:solidFill>
                            <a:schemeClr val="tx1"/>
                          </a:solidFill>
                          <a:effectLst/>
                          <a:latin typeface="Times New Roman" pitchFamily="18" charset="0"/>
                        </a:rPr>
                        <a:t>=112)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.20</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.20/.11</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17">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Age 27 (</a:t>
                      </a:r>
                      <a:r>
                        <a:rPr kumimoji="0" lang="en-US" sz="2400" b="0" i="1" u="none" strike="noStrike" cap="none" normalizeH="0" baseline="0" smtClean="0">
                          <a:ln>
                            <a:noFill/>
                          </a:ln>
                          <a:solidFill>
                            <a:schemeClr val="tx1"/>
                          </a:solidFill>
                          <a:effectLst/>
                          <a:latin typeface="Times New Roman" pitchFamily="18" charset="0"/>
                        </a:rPr>
                        <a:t>n</a:t>
                      </a:r>
                      <a:r>
                        <a:rPr kumimoji="0" lang="en-US" sz="2400" b="0" i="0" u="none" strike="noStrike" cap="none" normalizeH="0" baseline="0" smtClean="0">
                          <a:ln>
                            <a:noFill/>
                          </a:ln>
                          <a:solidFill>
                            <a:schemeClr val="tx1"/>
                          </a:solidFill>
                          <a:effectLst/>
                          <a:latin typeface="Times New Roman" pitchFamily="18" charset="0"/>
                        </a:rPr>
                        <a:t>=86)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.25</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.26./.23</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17">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Age 43 (</a:t>
                      </a:r>
                      <a:r>
                        <a:rPr kumimoji="0" lang="en-US" sz="2400" b="0" i="1" u="none" strike="noStrike" cap="none" normalizeH="0" baseline="0" smtClean="0">
                          <a:ln>
                            <a:noFill/>
                          </a:ln>
                          <a:solidFill>
                            <a:schemeClr val="tx1"/>
                          </a:solidFill>
                          <a:effectLst/>
                          <a:latin typeface="Times New Roman" pitchFamily="18" charset="0"/>
                        </a:rPr>
                        <a:t>n</a:t>
                      </a:r>
                      <a:r>
                        <a:rPr kumimoji="0" lang="en-US" sz="2400" b="0" i="0" u="none" strike="noStrike" cap="none" normalizeH="0" baseline="0" smtClean="0">
                          <a:ln>
                            <a:noFill/>
                          </a:ln>
                          <a:solidFill>
                            <a:schemeClr val="tx1"/>
                          </a:solidFill>
                          <a:effectLst/>
                          <a:latin typeface="Times New Roman" pitchFamily="18" charset="0"/>
                        </a:rPr>
                        <a:t>=105)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.18</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.19/12</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17">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Age 52 (</a:t>
                      </a:r>
                      <a:r>
                        <a:rPr kumimoji="0" lang="en-US" sz="2400" b="0" i="1" u="none" strike="noStrike" cap="none" normalizeH="0" baseline="0" smtClean="0">
                          <a:ln>
                            <a:noFill/>
                          </a:ln>
                          <a:solidFill>
                            <a:schemeClr val="tx1"/>
                          </a:solidFill>
                          <a:effectLst/>
                          <a:latin typeface="Times New Roman" pitchFamily="18" charset="0"/>
                        </a:rPr>
                        <a:t>n</a:t>
                      </a:r>
                      <a:r>
                        <a:rPr kumimoji="0" lang="en-US" sz="2400" b="0" i="0" u="none" strike="noStrike" cap="none" normalizeH="0" baseline="0" smtClean="0">
                          <a:ln>
                            <a:noFill/>
                          </a:ln>
                          <a:solidFill>
                            <a:schemeClr val="tx1"/>
                          </a:solidFill>
                          <a:effectLst/>
                          <a:latin typeface="Times New Roman" pitchFamily="18" charset="0"/>
                        </a:rPr>
                        <a:t>=101)</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.27</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115000"/>
                        <a:buFontTx/>
                        <a:buNone/>
                        <a:tabLst/>
                      </a:pPr>
                      <a:r>
                        <a:rPr kumimoji="0" lang="en-US" sz="2400" b="0" i="0" u="none" strike="noStrike" cap="none" normalizeH="0" baseline="0" smtClean="0">
                          <a:ln>
                            <a:noFill/>
                          </a:ln>
                          <a:solidFill>
                            <a:schemeClr val="tx1"/>
                          </a:solidFill>
                          <a:effectLst/>
                          <a:latin typeface="Times New Roman" pitchFamily="18" charset="0"/>
                        </a:rPr>
                        <a:t>.28/.24</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2874809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smtClean="0"/>
              <a:t>Messinger</a:t>
            </a:r>
          </a:p>
        </p:txBody>
      </p:sp>
      <p:sp>
        <p:nvSpPr>
          <p:cNvPr id="5939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fld id="{56C2AB32-EFE5-4EB4-A913-E5DB282F1131}" type="slidenum">
              <a:rPr lang="en-US" altLang="en-US" sz="1400"/>
              <a:pPr>
                <a:spcBef>
                  <a:spcPct val="0"/>
                </a:spcBef>
                <a:buClrTx/>
                <a:buSzTx/>
                <a:buFontTx/>
                <a:buNone/>
              </a:pPr>
              <a:t>58</a:t>
            </a:fld>
            <a:endParaRPr lang="en-US" altLang="en-US" sz="1400"/>
          </a:p>
        </p:txBody>
      </p:sp>
      <p:sp>
        <p:nvSpPr>
          <p:cNvPr id="59396" name="Rectangle 2"/>
          <p:cNvSpPr>
            <a:spLocks noGrp="1" noChangeArrowheads="1"/>
          </p:cNvSpPr>
          <p:nvPr>
            <p:ph type="title"/>
          </p:nvPr>
        </p:nvSpPr>
        <p:spPr/>
        <p:txBody>
          <a:bodyPr/>
          <a:lstStyle/>
          <a:p>
            <a:pPr eaLnBrk="1" hangingPunct="1"/>
            <a:r>
              <a:rPr lang="en-US" altLang="en-US" smtClean="0"/>
              <a:t>Expressions by behavior rating</a:t>
            </a:r>
          </a:p>
        </p:txBody>
      </p:sp>
      <p:graphicFrame>
        <p:nvGraphicFramePr>
          <p:cNvPr id="59397" name="Object 3"/>
          <p:cNvGraphicFramePr>
            <a:graphicFrameLocks noGrp="1" noChangeAspect="1"/>
          </p:cNvGraphicFramePr>
          <p:nvPr>
            <p:ph type="chart" idx="1"/>
          </p:nvPr>
        </p:nvGraphicFramePr>
        <p:xfrm>
          <a:off x="520700" y="2033588"/>
          <a:ext cx="8472488" cy="4670425"/>
        </p:xfrm>
        <a:graphic>
          <a:graphicData uri="http://schemas.openxmlformats.org/presentationml/2006/ole">
            <mc:AlternateContent xmlns:mc="http://schemas.openxmlformats.org/markup-compatibility/2006">
              <mc:Choice xmlns:v="urn:schemas-microsoft-com:vml" Requires="v">
                <p:oleObj spid="_x0000_s4104" name="Chart" r:id="rId4" imgW="9570710" imgH="5273050" progId="MSGraph.Chart.8">
                  <p:embed followColorScheme="full"/>
                </p:oleObj>
              </mc:Choice>
              <mc:Fallback>
                <p:oleObj name="Chart" r:id="rId4" imgW="9570710" imgH="5273050" progId="MSGraph.Chart.8">
                  <p:embed followColorScheme="full"/>
                  <p:pic>
                    <p:nvPicPr>
                      <p:cNvPr id="0" name=""/>
                      <p:cNvPicPr>
                        <a:picLocks noChangeAspect="1" noChangeArrowheads="1"/>
                      </p:cNvPicPr>
                      <p:nvPr/>
                    </p:nvPicPr>
                    <p:blipFill>
                      <a:blip r:embed="rId5"/>
                      <a:srcRect l="5733" t="29521" r="19107"/>
                      <a:stretch>
                        <a:fillRect/>
                      </a:stretch>
                    </p:blipFill>
                    <p:spPr bwMode="auto">
                      <a:xfrm>
                        <a:off x="520700" y="2033588"/>
                        <a:ext cx="8472488"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398" name="Text Box 4"/>
          <p:cNvSpPr txBox="1">
            <a:spLocks noChangeArrowheads="1"/>
          </p:cNvSpPr>
          <p:nvPr/>
        </p:nvSpPr>
        <p:spPr bwMode="auto">
          <a:xfrm>
            <a:off x="6384925" y="5599113"/>
            <a:ext cx="2101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800">
                <a:latin typeface="Arial" panose="020B0604020202020204" pitchFamily="34" charset="0"/>
              </a:rPr>
              <a:t>Keltner et al., 1999</a:t>
            </a:r>
          </a:p>
        </p:txBody>
      </p:sp>
      <p:sp>
        <p:nvSpPr>
          <p:cNvPr id="59399" name="Text Box 5"/>
          <p:cNvSpPr txBox="1">
            <a:spLocks noChangeArrowheads="1"/>
          </p:cNvSpPr>
          <p:nvPr/>
        </p:nvSpPr>
        <p:spPr bwMode="auto">
          <a:xfrm rot="10800000">
            <a:off x="7756525" y="2327275"/>
            <a:ext cx="7937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4000"/>
              <a:t>Why?</a:t>
            </a:r>
          </a:p>
        </p:txBody>
      </p:sp>
    </p:spTree>
    <p:extLst>
      <p:ext uri="{BB962C8B-B14F-4D97-AF65-F5344CB8AC3E}">
        <p14:creationId xmlns:p14="http://schemas.microsoft.com/office/powerpoint/2010/main" val="23161802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smtClean="0"/>
              <a:t>Messinger</a:t>
            </a:r>
          </a:p>
        </p:txBody>
      </p:sp>
      <p:sp>
        <p:nvSpPr>
          <p:cNvPr id="9728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fld id="{FEC219FE-BE6C-4D80-A73B-D87272EE4976}" type="slidenum">
              <a:rPr lang="en-US" altLang="en-US" sz="1400"/>
              <a:pPr>
                <a:spcBef>
                  <a:spcPct val="0"/>
                </a:spcBef>
                <a:buClrTx/>
                <a:buSzTx/>
                <a:buFontTx/>
                <a:buNone/>
              </a:pPr>
              <a:t>59</a:t>
            </a:fld>
            <a:endParaRPr lang="en-US" altLang="en-US" sz="1400"/>
          </a:p>
        </p:txBody>
      </p:sp>
      <p:sp>
        <p:nvSpPr>
          <p:cNvPr id="97284" name="Rectangle 2"/>
          <p:cNvSpPr>
            <a:spLocks noGrp="1" noChangeArrowheads="1"/>
          </p:cNvSpPr>
          <p:nvPr>
            <p:ph type="title"/>
          </p:nvPr>
        </p:nvSpPr>
        <p:spPr/>
        <p:txBody>
          <a:bodyPr/>
          <a:lstStyle/>
          <a:p>
            <a:pPr eaLnBrk="1" hangingPunct="1"/>
            <a:r>
              <a:rPr lang="en-US" altLang="en-US" sz="4800" smtClean="0"/>
              <a:t>Functionalist theory</a:t>
            </a:r>
          </a:p>
        </p:txBody>
      </p:sp>
      <p:sp>
        <p:nvSpPr>
          <p:cNvPr id="97285" name="Rectangle 3"/>
          <p:cNvSpPr>
            <a:spLocks noGrp="1" noChangeArrowheads="1"/>
          </p:cNvSpPr>
          <p:nvPr>
            <p:ph type="body" idx="1"/>
          </p:nvPr>
        </p:nvSpPr>
        <p:spPr/>
        <p:txBody>
          <a:bodyPr/>
          <a:lstStyle/>
          <a:p>
            <a:pPr eaLnBrk="1" hangingPunct="1"/>
            <a:r>
              <a:rPr lang="en-US" altLang="en-US" sz="2800" smtClean="0"/>
              <a:t>Emotion is the person’s attempt or readiness to establish, maintain, or change the relation between the person and the  environment on matters of significance to that person (Saarni et al., 1998).</a:t>
            </a:r>
          </a:p>
          <a:p>
            <a:pPr lvl="1" eaLnBrk="1" hangingPunct="1"/>
            <a:r>
              <a:rPr lang="en-US" altLang="en-US" sz="2400" smtClean="0"/>
              <a:t>Emotion is associated with goal-attainment, social relationships, situational appraisals, action tendencies, self-understanding, self regulation, etc.</a:t>
            </a:r>
            <a:endParaRPr lang="en-US" altLang="en-US" smtClean="0"/>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27696919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smtClean="0"/>
              <a:t>dmessinger@miami.edu</a:t>
            </a:r>
          </a:p>
        </p:txBody>
      </p:sp>
      <p:sp>
        <p:nvSpPr>
          <p:cNvPr id="8089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469C13B4-94A6-4E68-87D6-BD4FF594C390}" type="slidenum">
              <a:rPr lang="en-US" altLang="en-US" sz="1400" smtClean="0"/>
              <a:pPr>
                <a:spcBef>
                  <a:spcPct val="0"/>
                </a:spcBef>
                <a:buClrTx/>
                <a:buSzTx/>
                <a:buFontTx/>
                <a:buNone/>
              </a:pPr>
              <a:t>6</a:t>
            </a:fld>
            <a:endParaRPr lang="en-US" altLang="en-US" sz="1400" smtClean="0"/>
          </a:p>
        </p:txBody>
      </p:sp>
      <p:sp>
        <p:nvSpPr>
          <p:cNvPr id="80900" name="Rectangle 2"/>
          <p:cNvSpPr>
            <a:spLocks noGrp="1" noChangeArrowheads="1"/>
          </p:cNvSpPr>
          <p:nvPr>
            <p:ph type="title"/>
          </p:nvPr>
        </p:nvSpPr>
        <p:spPr/>
        <p:txBody>
          <a:bodyPr>
            <a:normAutofit fontScale="90000"/>
          </a:bodyPr>
          <a:lstStyle/>
          <a:p>
            <a:r>
              <a:rPr lang="en-US" altLang="en-US" smtClean="0"/>
              <a:t>Is there emotional feeling without knowledge of feeling?</a:t>
            </a:r>
          </a:p>
        </p:txBody>
      </p:sp>
      <p:sp>
        <p:nvSpPr>
          <p:cNvPr id="80901" name="Rectangle 3"/>
          <p:cNvSpPr>
            <a:spLocks noGrp="1" noChangeArrowheads="1"/>
          </p:cNvSpPr>
          <p:nvPr>
            <p:ph type="body" idx="1"/>
          </p:nvPr>
        </p:nvSpPr>
        <p:spPr/>
        <p:txBody>
          <a:bodyPr/>
          <a:lstStyle/>
          <a:p>
            <a:r>
              <a:rPr lang="en-US" altLang="en-US" smtClean="0"/>
              <a:t>Infantile memory</a:t>
            </a:r>
          </a:p>
          <a:p>
            <a:pPr lvl="1"/>
            <a:r>
              <a:rPr lang="en-US" altLang="en-US" smtClean="0"/>
              <a:t>Strong emotional associations</a:t>
            </a:r>
          </a:p>
          <a:p>
            <a:pPr lvl="1"/>
            <a:r>
              <a:rPr lang="en-US" altLang="en-US" smtClean="0"/>
              <a:t>Without explicit knowledge of associations</a:t>
            </a:r>
          </a:p>
          <a:p>
            <a:pPr lvl="1"/>
            <a:r>
              <a:rPr lang="en-US" altLang="en-US" smtClean="0"/>
              <a:t>Makes associations inaccessible to reflection and difficult to change</a:t>
            </a:r>
          </a:p>
          <a:p>
            <a:pPr lvl="1"/>
            <a:r>
              <a:rPr lang="en-US" altLang="en-US" smtClean="0"/>
              <a:t>Memories of smells, movements, even abuse</a:t>
            </a:r>
          </a:p>
          <a:p>
            <a:pPr lvl="1"/>
            <a:endParaRPr lang="en-US" altLang="en-US" smtClean="0"/>
          </a:p>
        </p:txBody>
      </p:sp>
    </p:spTree>
    <p:extLst>
      <p:ext uri="{BB962C8B-B14F-4D97-AF65-F5344CB8AC3E}">
        <p14:creationId xmlns:p14="http://schemas.microsoft.com/office/powerpoint/2010/main" val="42328450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altLang="en-US" smtClean="0"/>
              <a:t>Halloween Candy</a:t>
            </a:r>
          </a:p>
        </p:txBody>
      </p:sp>
      <p:sp>
        <p:nvSpPr>
          <p:cNvPr id="99331" name="Content Placeholder 2"/>
          <p:cNvSpPr>
            <a:spLocks noGrp="1"/>
          </p:cNvSpPr>
          <p:nvPr>
            <p:ph idx="1"/>
          </p:nvPr>
        </p:nvSpPr>
        <p:spPr/>
        <p:txBody>
          <a:bodyPr/>
          <a:lstStyle/>
          <a:p>
            <a:r>
              <a:rPr lang="en-US" altLang="en-US" smtClean="0">
                <a:hlinkClick r:id="rId2"/>
              </a:rPr>
              <a:t>http://www.youtube.com/watch?v=WOlpdd7y8MI</a:t>
            </a:r>
            <a:endParaRPr lang="en-US" altLang="en-US" smtClean="0"/>
          </a:p>
          <a:p>
            <a:endParaRPr lang="en-US" altLang="en-US" smtClean="0"/>
          </a:p>
        </p:txBody>
      </p:sp>
      <p:sp>
        <p:nvSpPr>
          <p:cNvPr id="993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smtClean="0"/>
              <a:t>Messinger</a:t>
            </a:r>
          </a:p>
        </p:txBody>
      </p:sp>
      <p:sp>
        <p:nvSpPr>
          <p:cNvPr id="993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spcBef>
                <a:spcPct val="0"/>
              </a:spcBef>
              <a:buClrTx/>
              <a:buSzTx/>
              <a:buFontTx/>
              <a:buNone/>
            </a:pPr>
            <a:fld id="{61C14EBC-D755-432F-9D6D-F85C2807EE05}" type="slidenum">
              <a:rPr lang="en-US" altLang="en-US" sz="1400"/>
              <a:pPr>
                <a:spcBef>
                  <a:spcPct val="0"/>
                </a:spcBef>
                <a:buClrTx/>
                <a:buSzTx/>
                <a:buFontTx/>
                <a:buNone/>
              </a:pPr>
              <a:t>60</a:t>
            </a:fld>
            <a:endParaRPr lang="en-US" altLang="en-US" sz="1400"/>
          </a:p>
        </p:txBody>
      </p:sp>
    </p:spTree>
    <p:extLst>
      <p:ext uri="{BB962C8B-B14F-4D97-AF65-F5344CB8AC3E}">
        <p14:creationId xmlns:p14="http://schemas.microsoft.com/office/powerpoint/2010/main" val="28413014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smtClean="0"/>
              <a:t>dmessinger@miami.edu</a:t>
            </a:r>
          </a:p>
        </p:txBody>
      </p:sp>
      <p:sp>
        <p:nvSpPr>
          <p:cNvPr id="512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AE5A6B5A-D917-474D-8381-4CD4F0473FA8}" type="slidenum">
              <a:rPr lang="en-US" altLang="en-US" sz="1400" smtClean="0"/>
              <a:pPr/>
              <a:t>61</a:t>
            </a:fld>
            <a:endParaRPr lang="en-US" altLang="en-US" sz="1400" smtClean="0"/>
          </a:p>
        </p:txBody>
      </p:sp>
      <p:sp>
        <p:nvSpPr>
          <p:cNvPr id="5124" name="Rectangle 2"/>
          <p:cNvSpPr>
            <a:spLocks noGrp="1" noChangeArrowheads="1"/>
          </p:cNvSpPr>
          <p:nvPr>
            <p:ph type="title"/>
          </p:nvPr>
        </p:nvSpPr>
        <p:spPr/>
        <p:txBody>
          <a:bodyPr/>
          <a:lstStyle/>
          <a:p>
            <a:r>
              <a:rPr lang="en-US" altLang="en-US" smtClean="0"/>
              <a:t>Emotions</a:t>
            </a:r>
          </a:p>
        </p:txBody>
      </p:sp>
      <p:sp>
        <p:nvSpPr>
          <p:cNvPr id="5125" name="Rectangle 3"/>
          <p:cNvSpPr>
            <a:spLocks noGrp="1" noChangeArrowheads="1"/>
          </p:cNvSpPr>
          <p:nvPr>
            <p:ph type="body" idx="1"/>
          </p:nvPr>
        </p:nvSpPr>
        <p:spPr/>
        <p:txBody>
          <a:bodyPr/>
          <a:lstStyle/>
          <a:p>
            <a:r>
              <a:rPr lang="en-US" altLang="en-US" smtClean="0"/>
              <a:t>Organize action, physiology, cognition, and perception to meet ever-changing environmental and internal demands</a:t>
            </a:r>
          </a:p>
          <a:p>
            <a:r>
              <a:rPr lang="en-US" altLang="en-US" smtClean="0"/>
              <a:t>In patterns constituting core aspects of temperament/personality functioning</a:t>
            </a:r>
          </a:p>
          <a:p>
            <a:r>
              <a:rPr lang="en-US" altLang="en-US" smtClean="0"/>
              <a:t>Motivate action and thought, creating value in life—and impacting wellness and sickness</a:t>
            </a:r>
          </a:p>
        </p:txBody>
      </p:sp>
    </p:spTree>
    <p:extLst>
      <p:ext uri="{BB962C8B-B14F-4D97-AF65-F5344CB8AC3E}">
        <p14:creationId xmlns:p14="http://schemas.microsoft.com/office/powerpoint/2010/main" val="103845810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9" descr="http://ars.els-cdn.com/content/image/1-s2.0-S1364661307001532-gr2.jpg"/>
          <p:cNvPicPr>
            <a:picLocks noChangeAspect="1" noChangeArrowheads="1"/>
          </p:cNvPicPr>
          <p:nvPr/>
        </p:nvPicPr>
        <p:blipFill>
          <a:blip r:embed="rId3">
            <a:extLst>
              <a:ext uri="{28A0092B-C50C-407E-A947-70E740481C1C}">
                <a14:useLocalDpi xmlns:a14="http://schemas.microsoft.com/office/drawing/2010/main" val="0"/>
              </a:ext>
            </a:extLst>
          </a:blip>
          <a:srcRect l="16351" r="16342"/>
          <a:stretch>
            <a:fillRect/>
          </a:stretch>
        </p:blipFill>
        <p:spPr bwMode="auto">
          <a:xfrm>
            <a:off x="3256221" y="2362200"/>
            <a:ext cx="5682039"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2"/>
          <p:cNvSpPr>
            <a:spLocks noGrp="1" noChangeArrowheads="1"/>
          </p:cNvSpPr>
          <p:nvPr>
            <p:ph type="title"/>
          </p:nvPr>
        </p:nvSpPr>
        <p:spPr/>
        <p:txBody>
          <a:bodyPr/>
          <a:lstStyle/>
          <a:p>
            <a:r>
              <a:rPr lang="en-US" altLang="en-US" dirty="0" smtClean="0">
                <a:latin typeface="Times-Bold" charset="0"/>
              </a:rPr>
              <a:t>The </a:t>
            </a:r>
            <a:r>
              <a:rPr lang="en-US" altLang="en-US" dirty="0" err="1" smtClean="0">
                <a:latin typeface="Times-Bold" charset="0"/>
              </a:rPr>
              <a:t>Structuralist</a:t>
            </a:r>
            <a:r>
              <a:rPr lang="en-US" altLang="en-US" dirty="0" smtClean="0">
                <a:latin typeface="Times-Bold" charset="0"/>
              </a:rPr>
              <a:t> View </a:t>
            </a:r>
          </a:p>
        </p:txBody>
      </p:sp>
      <p:sp>
        <p:nvSpPr>
          <p:cNvPr id="2560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smtClean="0">
                <a:solidFill>
                  <a:srgbClr val="000000"/>
                </a:solidFill>
              </a:rPr>
              <a:t>dmessinger@miami.edu</a:t>
            </a:r>
          </a:p>
        </p:txBody>
      </p:sp>
      <p:sp>
        <p:nvSpPr>
          <p:cNvPr id="2560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155C9E0B-2833-4D28-8E93-6A41135E7999}" type="slidenum">
              <a:rPr lang="en-US" altLang="en-US" sz="1400" smtClean="0">
                <a:solidFill>
                  <a:srgbClr val="000000"/>
                </a:solidFill>
              </a:rPr>
              <a:pPr/>
              <a:t>7</a:t>
            </a:fld>
            <a:endParaRPr lang="en-US" altLang="en-US" sz="1400" smtClean="0">
              <a:solidFill>
                <a:srgbClr val="000000"/>
              </a:solidFill>
            </a:endParaRPr>
          </a:p>
        </p:txBody>
      </p:sp>
      <p:sp>
        <p:nvSpPr>
          <p:cNvPr id="25605" name="Rectangle 8"/>
          <p:cNvSpPr>
            <a:spLocks noChangeArrowheads="1"/>
          </p:cNvSpPr>
          <p:nvPr/>
        </p:nvSpPr>
        <p:spPr bwMode="auto">
          <a:xfrm>
            <a:off x="381000" y="1657350"/>
            <a:ext cx="2971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a:spcBef>
                <a:spcPct val="20000"/>
              </a:spcBef>
              <a:buClr>
                <a:srgbClr val="B2B2B2"/>
              </a:buClr>
              <a:buSzPct val="75000"/>
            </a:pPr>
            <a:r>
              <a:rPr lang="en-US" altLang="en-US" sz="2400" smtClean="0">
                <a:solidFill>
                  <a:srgbClr val="000000"/>
                </a:solidFill>
              </a:rPr>
              <a:t>“Many models assume that each emotion kind is characterized by a distinctive syndrome of hormonal, muscular, and autonomic responses that are coordinated in time and correlated in intensity “ </a:t>
            </a:r>
          </a:p>
          <a:p>
            <a:pPr algn="ctr">
              <a:spcBef>
                <a:spcPct val="20000"/>
              </a:spcBef>
              <a:buClr>
                <a:srgbClr val="B2B2B2"/>
              </a:buClr>
              <a:buSzPct val="75000"/>
            </a:pPr>
            <a:r>
              <a:rPr lang="en-US" altLang="en-US" sz="1800" smtClean="0">
                <a:solidFill>
                  <a:srgbClr val="000000"/>
                </a:solidFill>
              </a:rPr>
              <a:t>p. 30 Barrett, 2006</a:t>
            </a:r>
          </a:p>
          <a:p>
            <a:pPr algn="ctr">
              <a:spcBef>
                <a:spcPct val="20000"/>
              </a:spcBef>
              <a:buClr>
                <a:srgbClr val="B2B2B2"/>
              </a:buClr>
              <a:buSzPct val="75000"/>
              <a:buFont typeface="Monotype Sorts" pitchFamily="2" charset="2"/>
              <a:buNone/>
            </a:pPr>
            <a:endParaRPr lang="en-US" altLang="en-US" sz="2000" smtClean="0">
              <a:solidFill>
                <a:srgbClr val="000000"/>
              </a:solidFill>
            </a:endParaRPr>
          </a:p>
        </p:txBody>
      </p:sp>
    </p:spTree>
    <p:extLst>
      <p:ext uri="{BB962C8B-B14F-4D97-AF65-F5344CB8AC3E}">
        <p14:creationId xmlns:p14="http://schemas.microsoft.com/office/powerpoint/2010/main" val="4141283205"/>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Grp="1" noChangeArrowheads="1"/>
          </p:cNvSpPr>
          <p:nvPr>
            <p:ph type="title"/>
          </p:nvPr>
        </p:nvSpPr>
        <p:spPr/>
        <p:txBody>
          <a:bodyPr/>
          <a:lstStyle/>
          <a:p>
            <a:r>
              <a:rPr lang="en-US" altLang="en-US" smtClean="0"/>
              <a:t>But where are specific emotions?</a:t>
            </a:r>
          </a:p>
        </p:txBody>
      </p:sp>
      <p:sp>
        <p:nvSpPr>
          <p:cNvPr id="3379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smtClean="0">
                <a:solidFill>
                  <a:srgbClr val="000000"/>
                </a:solidFill>
              </a:rPr>
              <a:t>dmessinger@miami.edu</a:t>
            </a:r>
          </a:p>
        </p:txBody>
      </p:sp>
      <p:sp>
        <p:nvSpPr>
          <p:cNvPr id="3379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86F55480-E4E0-4912-A750-7ED3D77C33E0}" type="slidenum">
              <a:rPr lang="en-US" altLang="en-US" sz="1400" smtClean="0">
                <a:solidFill>
                  <a:srgbClr val="000000"/>
                </a:solidFill>
              </a:rPr>
              <a:pPr/>
              <a:t>8</a:t>
            </a:fld>
            <a:endParaRPr lang="en-US" altLang="en-US" sz="1400" smtClean="0">
              <a:solidFill>
                <a:srgbClr val="000000"/>
              </a:solidFill>
            </a:endParaRPr>
          </a:p>
        </p:txBody>
      </p:sp>
      <p:pic>
        <p:nvPicPr>
          <p:cNvPr id="33797" name="Picture 2"/>
          <p:cNvPicPr>
            <a:picLocks noChangeAspect="1" noChangeArrowheads="1"/>
          </p:cNvPicPr>
          <p:nvPr/>
        </p:nvPicPr>
        <p:blipFill>
          <a:blip r:embed="rId3">
            <a:extLst>
              <a:ext uri="{28A0092B-C50C-407E-A947-70E740481C1C}">
                <a14:useLocalDpi xmlns:a14="http://schemas.microsoft.com/office/drawing/2010/main" val="0"/>
              </a:ext>
            </a:extLst>
          </a:blip>
          <a:srcRect l="1143" r="3448"/>
          <a:stretch>
            <a:fillRect/>
          </a:stretch>
        </p:blipFill>
        <p:spPr bwMode="auto">
          <a:xfrm>
            <a:off x="-7938" y="1733550"/>
            <a:ext cx="9151938"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721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title"/>
          </p:nvPr>
        </p:nvSpPr>
        <p:spPr/>
        <p:txBody>
          <a:bodyPr>
            <a:normAutofit fontScale="90000"/>
          </a:bodyPr>
          <a:lstStyle/>
          <a:p>
            <a:r>
              <a:rPr lang="en-US" altLang="en-US" sz="4000" smtClean="0">
                <a:latin typeface="AdvBd"/>
              </a:rPr>
              <a:t>Key brain regions implicated in emotion-related processing.</a:t>
            </a:r>
            <a:endParaRPr lang="en-US" altLang="en-US" smtClean="0"/>
          </a:p>
        </p:txBody>
      </p:sp>
      <p:sp>
        <p:nvSpPr>
          <p:cNvPr id="3481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smtClean="0">
                <a:solidFill>
                  <a:srgbClr val="000000"/>
                </a:solidFill>
              </a:rPr>
              <a:t>dmessinger@miami.edu</a:t>
            </a:r>
          </a:p>
        </p:txBody>
      </p:sp>
      <p:sp>
        <p:nvSpPr>
          <p:cNvPr id="3481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A519B902-8F55-4141-8264-3F1FAB47BB2E}" type="slidenum">
              <a:rPr lang="en-US" altLang="en-US" sz="1400" smtClean="0">
                <a:solidFill>
                  <a:srgbClr val="000000"/>
                </a:solidFill>
              </a:rPr>
              <a:pPr/>
              <a:t>9</a:t>
            </a:fld>
            <a:endParaRPr lang="en-US" altLang="en-US" sz="1400" smtClean="0">
              <a:solidFill>
                <a:srgbClr val="000000"/>
              </a:solidFill>
            </a:endParaRPr>
          </a:p>
        </p:txBody>
      </p:sp>
      <p:pic>
        <p:nvPicPr>
          <p:cNvPr id="3482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0200"/>
            <a:ext cx="7467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9624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
  <TotalTime>2609</TotalTime>
  <Words>4892</Words>
  <Application>Microsoft Office PowerPoint</Application>
  <PresentationFormat>On-screen Show (4:3)</PresentationFormat>
  <Paragraphs>571</Paragraphs>
  <Slides>61</Slides>
  <Notes>58</Notes>
  <HiddenSlides>10</HiddenSlides>
  <MMClips>2</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3</vt:i4>
      </vt:variant>
      <vt:variant>
        <vt:lpstr>Slide Titles</vt:lpstr>
      </vt:variant>
      <vt:variant>
        <vt:i4>61</vt:i4>
      </vt:variant>
    </vt:vector>
  </HeadingPairs>
  <TitlesOfParts>
    <vt:vector size="80" baseType="lpstr">
      <vt:lpstr>MS PGothic</vt:lpstr>
      <vt:lpstr>MS PGothic</vt:lpstr>
      <vt:lpstr>SimSun</vt:lpstr>
      <vt:lpstr>AdvBd</vt:lpstr>
      <vt:lpstr>Arial</vt:lpstr>
      <vt:lpstr>Calibri</vt:lpstr>
      <vt:lpstr>Cooper Black</vt:lpstr>
      <vt:lpstr>Corbel</vt:lpstr>
      <vt:lpstr>Monotype Sorts</vt:lpstr>
      <vt:lpstr>Times New Roman</vt:lpstr>
      <vt:lpstr>Times New Roman MT Extra Bold</vt:lpstr>
      <vt:lpstr>Times-Bold</vt:lpstr>
      <vt:lpstr>Wingdings</vt:lpstr>
      <vt:lpstr>Wingdings 2</vt:lpstr>
      <vt:lpstr>Wingdings 3</vt:lpstr>
      <vt:lpstr>Module</vt:lpstr>
      <vt:lpstr>Image</vt:lpstr>
      <vt:lpstr>SPW 11.0 Graph</vt:lpstr>
      <vt:lpstr>Chart</vt:lpstr>
      <vt:lpstr>Emotion</vt:lpstr>
      <vt:lpstr>Infant emotions</vt:lpstr>
      <vt:lpstr>Infant emotional development</vt:lpstr>
      <vt:lpstr>Structuralist vs. functional  emotion theories</vt:lpstr>
      <vt:lpstr>Discrete infant emotions</vt:lpstr>
      <vt:lpstr>Is there emotional feeling without knowledge of feeling?</vt:lpstr>
      <vt:lpstr>The Structuralist View </vt:lpstr>
      <vt:lpstr>But where are specific emotions?</vt:lpstr>
      <vt:lpstr>Key brain regions implicated in emotion-related processing.</vt:lpstr>
      <vt:lpstr>Facial affect programs? </vt:lpstr>
      <vt:lpstr>What emotions do you see here?</vt:lpstr>
      <vt:lpstr>Negative emotional expressions are not situationally specific</vt:lpstr>
      <vt:lpstr>Infant negative expressions  rated  as distress</vt:lpstr>
      <vt:lpstr>Situational appropriateness: Production studies</vt:lpstr>
      <vt:lpstr>Examples</vt:lpstr>
      <vt:lpstr>Maze game—Scary—children </vt:lpstr>
      <vt:lpstr>Surprise! Its not in the face</vt:lpstr>
      <vt:lpstr>Surprise examples</vt:lpstr>
      <vt:lpstr>Emotion (cont)</vt:lpstr>
      <vt:lpstr>Developmental patterns</vt:lpstr>
      <vt:lpstr>Developmental Changes in Emotion </vt:lpstr>
      <vt:lpstr>Developmental Changes in  Emotion (cont)</vt:lpstr>
      <vt:lpstr>Developmental Changes in Emotion (cont)</vt:lpstr>
      <vt:lpstr>Developmental Changes in Emotion (cont)</vt:lpstr>
      <vt:lpstr>Dynamic systems</vt:lpstr>
      <vt:lpstr>Facial expression communication</vt:lpstr>
      <vt:lpstr>But what about dynamic expressions? </vt:lpstr>
      <vt:lpstr>Automated Measurement</vt:lpstr>
      <vt:lpstr>Intensifiers of positive and negative</vt:lpstr>
      <vt:lpstr>Intensifiers of positive and negative</vt:lpstr>
      <vt:lpstr>PowerPoint Presentation</vt:lpstr>
      <vt:lpstr>Eye constriction has a common meaning—intensification—across positive and negative expressions </vt:lpstr>
      <vt:lpstr>Darwin’s Duchenne:  Eye Constriction during Infant  Joy and Distress</vt:lpstr>
      <vt:lpstr>Darwin’s Duchenne (Mattson et al., 2013)</vt:lpstr>
      <vt:lpstr>Darwin’s Duchenne (Mattson et al., 2013)</vt:lpstr>
      <vt:lpstr>Darwin’s Duchenne (Mattson et al., 2013)</vt:lpstr>
      <vt:lpstr>Darwin’s Duchenne (Mattson et al., 2013)</vt:lpstr>
      <vt:lpstr>Darwin’s Duchenne (Mattson et al., 2013)</vt:lpstr>
      <vt:lpstr>Darwin’s Duchenne (Mattson et al., 2013)</vt:lpstr>
      <vt:lpstr>Darwin’s Duchenne (Mattson et al., 2013)</vt:lpstr>
      <vt:lpstr>Darwin’s Duchenne (Mattson et al., 2013)</vt:lpstr>
      <vt:lpstr>Darwin’s Duchenne (Mattson et al., 2013)</vt:lpstr>
      <vt:lpstr>PowerPoint Presentation</vt:lpstr>
      <vt:lpstr>Darwin’s Duchenne (Mattson et al., 2013)</vt:lpstr>
      <vt:lpstr>Darwin’s Duchenne (Mattson et al., 2013)</vt:lpstr>
      <vt:lpstr>Darwin’s Duchenne (Mattson et al., 2013)</vt:lpstr>
      <vt:lpstr>Darwin’s Duchenne (Mattson et al., 2013)</vt:lpstr>
      <vt:lpstr>Darwin’s Duchenne (Mattson et al., 2013)</vt:lpstr>
      <vt:lpstr>Darwin’s Duchenne (Mattson et al., 2013)</vt:lpstr>
      <vt:lpstr>Darwin’s Duchenne (Mattson et al., 2013)</vt:lpstr>
      <vt:lpstr>Darwin’s Duchenne (Mattson et al., 2013)</vt:lpstr>
      <vt:lpstr>Darwin’s Duchenne (Mattson et al., 2013)</vt:lpstr>
      <vt:lpstr>Yearbook pictures</vt:lpstr>
      <vt:lpstr>Smile intensity &amp;  self-reported personality</vt:lpstr>
      <vt:lpstr>Smile intensity &amp;  other-reported personality</vt:lpstr>
      <vt:lpstr>Smile intensity and Observer Expected Interactions (n=114)</vt:lpstr>
      <vt:lpstr>Smile intensity and Life Outcomes</vt:lpstr>
      <vt:lpstr>Expressions by behavior rating</vt:lpstr>
      <vt:lpstr>Functionalist theory</vt:lpstr>
      <vt:lpstr>Halloween Candy</vt:lpstr>
      <vt:lpstr>Emotions</vt:lpstr>
    </vt:vector>
  </TitlesOfParts>
  <Company>University of Miami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Developmental Psychology</dc:title>
  <dc:creator>hhenderson</dc:creator>
  <cp:lastModifiedBy>Daniel Messinger</cp:lastModifiedBy>
  <cp:revision>194</cp:revision>
  <cp:lastPrinted>2013-03-07T13:59:32Z</cp:lastPrinted>
  <dcterms:created xsi:type="dcterms:W3CDTF">2007-01-11T16:44:21Z</dcterms:created>
  <dcterms:modified xsi:type="dcterms:W3CDTF">2016-10-11T14:11:13Z</dcterms:modified>
</cp:coreProperties>
</file>