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4" r:id="rId14"/>
    <p:sldId id="267" r:id="rId15"/>
    <p:sldId id="268" r:id="rId16"/>
    <p:sldId id="269" r:id="rId17"/>
    <p:sldId id="270" r:id="rId18"/>
    <p:sldId id="295" r:id="rId19"/>
    <p:sldId id="271" r:id="rId20"/>
    <p:sldId id="571" r:id="rId21"/>
    <p:sldId id="296" r:id="rId22"/>
    <p:sldId id="297" r:id="rId23"/>
    <p:sldId id="298" r:id="rId24"/>
    <p:sldId id="306" r:id="rId25"/>
    <p:sldId id="303" r:id="rId26"/>
    <p:sldId id="304" r:id="rId27"/>
    <p:sldId id="299" r:id="rId28"/>
    <p:sldId id="274" r:id="rId29"/>
    <p:sldId id="300" r:id="rId30"/>
    <p:sldId id="305" r:id="rId31"/>
    <p:sldId id="301" r:id="rId32"/>
    <p:sldId id="30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572" r:id="rId43"/>
    <p:sldId id="573" r:id="rId44"/>
    <p:sldId id="574" r:id="rId45"/>
    <p:sldId id="575" r:id="rId46"/>
    <p:sldId id="576" r:id="rId47"/>
    <p:sldId id="577" r:id="rId48"/>
    <p:sldId id="578" r:id="rId49"/>
    <p:sldId id="579" r:id="rId50"/>
    <p:sldId id="580" r:id="rId51"/>
    <p:sldId id="581" r:id="rId52"/>
    <p:sldId id="266" r:id="rId53"/>
    <p:sldId id="582" r:id="rId54"/>
    <p:sldId id="583" r:id="rId55"/>
    <p:sldId id="282" r:id="rId56"/>
    <p:sldId id="308" r:id="rId57"/>
    <p:sldId id="310" r:id="rId58"/>
    <p:sldId id="307" r:id="rId59"/>
    <p:sldId id="27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6CD8-F8E7-4CA1-A8EB-B95FFA0C319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879F9-0DDC-4586-B29D-3EA1D72B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Tx/>
              <a:buChar char="-"/>
            </a:pPr>
            <a:r>
              <a:rPr lang="en-US" dirty="0"/>
              <a:t>Infants learned to associate</a:t>
            </a:r>
            <a:r>
              <a:rPr lang="en-US" baseline="0" dirty="0"/>
              <a:t> presentations of a tone with presentations of an </a:t>
            </a:r>
            <a:r>
              <a:rPr lang="en-US" baseline="0" dirty="0" err="1"/>
              <a:t>airpuff</a:t>
            </a:r>
            <a:r>
              <a:rPr lang="en-US" baseline="0" dirty="0"/>
              <a:t> (classical conditioning)</a:t>
            </a:r>
          </a:p>
          <a:p>
            <a:pPr marL="168244" indent="-168244">
              <a:buFontTx/>
              <a:buChar char="-"/>
            </a:pPr>
            <a:r>
              <a:rPr lang="en-US" baseline="0" dirty="0"/>
              <a:t>Percentage of condition responses across five 3-trial bins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66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first 10-28</a:t>
            </a:r>
            <a:r>
              <a:rPr lang="en-US" baseline="0" dirty="0"/>
              <a:t> days of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47BFC-EEA9-F04D-9CBE-E594968992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89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Tongue</a:t>
            </a:r>
            <a:r>
              <a:rPr lang="en-US" baseline="0" dirty="0"/>
              <a:t> protrusion failed to show any significant main effects or interactions</a:t>
            </a:r>
          </a:p>
          <a:p>
            <a:r>
              <a:rPr lang="en-US" baseline="0" dirty="0"/>
              <a:t>Infants were equally attentive in all periods (SF, LP, TP) </a:t>
            </a:r>
          </a:p>
          <a:p>
            <a:r>
              <a:rPr lang="en-US" baseline="0" dirty="0"/>
              <a:t>An individual’s social and communicative abilities, even very early in life, appear related to a visual preference for the eye area in a neutral still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47BFC-EEA9-F04D-9CBE-E594968992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00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56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Neg</a:t>
            </a:r>
            <a:r>
              <a:rPr lang="en-US" dirty="0"/>
              <a:t> psych</a:t>
            </a:r>
            <a:r>
              <a:rPr lang="en-US" baseline="0" dirty="0"/>
              <a:t>: social anxiety, phobias, depression, etc.</a:t>
            </a:r>
            <a:endParaRPr lang="en-US" dirty="0"/>
          </a:p>
          <a:p>
            <a:r>
              <a:rPr lang="en-US" dirty="0"/>
              <a:t>NI: the ability</a:t>
            </a:r>
            <a:r>
              <a:rPr lang="en-US" baseline="0" dirty="0"/>
              <a:t> of infants to match facial gestures w/in the first 4 weeks of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Imitators: have less gaze aversion, more looks to faces (especially the eyes), and are better at gaze following… also, more attentive,</a:t>
            </a:r>
            <a:r>
              <a:rPr lang="en-US" baseline="0" dirty="0"/>
              <a:t> remember social partners, and have better delayed imitation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47BFC-EEA9-F04D-9CBE-E594968992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42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4DCD9-4014-4EE6-BCC1-8B56F72A787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39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Here you see a 2 day old nursery infant making LPS gestures in the LPS imitation condition.  Infants also saw TP and CTRL conditions.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In this test there is a 40 sec baseline in which the model presents a still face or disk.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Then there is a 100 sec stimulus period in which the model produces LPS or TP gestures, or rotates the disk.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59424-5226-9241-8D3B-1DD27A32A8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826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59424-5226-9241-8D3B-1DD27A32A8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810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2546EB-4CC9-4090-B6D3-EF356676D728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2027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measured at 2-3 months, stabilizes in toddlerhood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high fear and less sociable </a:t>
            </a:r>
            <a:endParaRPr/>
          </a:p>
        </p:txBody>
      </p:sp>
      <p:sp>
        <p:nvSpPr>
          <p:cNvPr id="488" name="Google Shape;4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endParaRPr/>
          </a:p>
        </p:txBody>
      </p:sp>
      <p:sp>
        <p:nvSpPr>
          <p:cNvPr id="512" name="Google Shape;5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333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Increase in arousal levels until gaze aversion is reached. Infants with high fear had steeper slopes. 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1587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-US" sz="1300" b="1">
                <a:latin typeface="Arial"/>
                <a:ea typeface="Arial"/>
                <a:cs typeface="Arial"/>
                <a:sym typeface="Arial"/>
              </a:rPr>
              <a:t>However, association reversed at 8 months, why?</a:t>
            </a:r>
            <a:endParaRPr sz="1300"/>
          </a:p>
        </p:txBody>
      </p:sp>
      <p:sp>
        <p:nvSpPr>
          <p:cNvPr id="551" name="Google Shape;5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37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Stable increase in look latency in the first year- better regulation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Changes in techniques used to regulate themselves. What can they be?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Think back to mother-infant interaction and smiling when looking away. </a:t>
            </a:r>
            <a:endParaRPr/>
          </a:p>
        </p:txBody>
      </p:sp>
      <p:sp>
        <p:nvSpPr>
          <p:cNvPr id="565" name="Google Shape;56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bullet: previous</a:t>
            </a:r>
            <a:r>
              <a:rPr lang="en-US" baseline="0" dirty="0"/>
              <a:t> findings - </a:t>
            </a:r>
            <a:r>
              <a:rPr lang="en-US" dirty="0"/>
              <a:t>Infants who do not imitate at 2-3 days of age exhibit increased gaze aversion during play interactions at 3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47BFC-EEA9-F04D-9CBE-E594968992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41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2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Here you see a 2 day old nursery infant making LPS gestures in the LPS imitation condition.  Infants also saw TP and CTRL conditions.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In this test there is a 40 sec baseline in which the model presents a still face or disk.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Then there is a 100 sec stimulus period in which the model produces LPS or TP gestures, or rotates the disk.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59424-5226-9241-8D3B-1DD27A32A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9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Here you see a 2 day old nursery infant making LPS gestures in the LPS imitation condition.  Infants also saw TP and CTRL conditions.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In this test there is a 40 sec baseline in which the model presents a still face or disk.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0" dirty="0"/>
              <a:t>Then there is a 100 sec stimulus period in which the model produces LPS or TP gestures, or rotates the disk.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59424-5226-9241-8D3B-1DD27A32A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1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59424-5226-9241-8D3B-1DD27A32A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485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AF7A6-D701-4B42-A68D-86FDD30DE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01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5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2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4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8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0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6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1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80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6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74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9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3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7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9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8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7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D513-803A-4747-9403-706A83B937E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C198-6164-4B9A-BAB1-F12BD704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941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2784245/bin/NIHMS145640-supplement-02.mp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mc/articles/PMC2784245/bin/NIHMS145640-supplement-05.avi" TargetMode="External"/><Relationship Id="rId5" Type="http://schemas.openxmlformats.org/officeDocument/2006/relationships/hyperlink" Target="http://www.ncbi.nlm.nih.gov/pmc/articles/PMC2784245/bin/NIHMS145640-supplement-04.avi" TargetMode="External"/><Relationship Id="rId4" Type="http://schemas.openxmlformats.org/officeDocument/2006/relationships/hyperlink" Target="http://www.ncbi.nlm.nih.gov/pmc/articles/PMC2784245/bin/NIHMS145640-supplement-03.av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2784245/bin/NIHMS145640-supplement-02.m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127.0.0.1:8081/plosone/article?id=info:doi/10.1371/journal.pone.003051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7427" y="271152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and Emotional Development </a:t>
            </a:r>
            <a:br>
              <a:rPr lang="en-US" dirty="0"/>
            </a:br>
            <a:r>
              <a:rPr lang="en-US" dirty="0"/>
              <a:t>PSY624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Predictors of interactive competence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97876" y="5469009"/>
            <a:ext cx="9144000" cy="1655762"/>
          </a:xfrm>
        </p:spPr>
        <p:txBody>
          <a:bodyPr/>
          <a:lstStyle/>
          <a:p>
            <a:r>
              <a:rPr lang="en-US" dirty="0"/>
              <a:t>Daniel Messinger, PhD</a:t>
            </a:r>
          </a:p>
        </p:txBody>
      </p:sp>
    </p:spTree>
    <p:extLst>
      <p:ext uri="{BB962C8B-B14F-4D97-AF65-F5344CB8AC3E}">
        <p14:creationId xmlns:p14="http://schemas.microsoft.com/office/powerpoint/2010/main" val="390326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month Learning Slope positively correlated with Social Contingency Detection at 9 months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9256"/>
            <a:ext cx="2590800" cy="2644409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Infants who learn more rapidly have more changes in behavior following violations of social expectation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34792" r="60996" b="27291"/>
          <a:stretch/>
        </p:blipFill>
        <p:spPr bwMode="auto">
          <a:xfrm>
            <a:off x="4709160" y="1594619"/>
            <a:ext cx="5577840" cy="44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73082" r="61914" b="23992"/>
          <a:stretch/>
        </p:blipFill>
        <p:spPr bwMode="auto">
          <a:xfrm>
            <a:off x="5924427" y="6596677"/>
            <a:ext cx="2037736" cy="2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6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 Month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Imitation Task</a:t>
            </a:r>
          </a:p>
          <a:p>
            <a:pPr lvl="1"/>
            <a:r>
              <a:rPr lang="en-US" dirty="0"/>
              <a:t>Presented infant with four novel toys</a:t>
            </a:r>
          </a:p>
          <a:p>
            <a:pPr lvl="1"/>
            <a:r>
              <a:rPr lang="en-US" dirty="0"/>
              <a:t>Experimenter demonstrated how to play with the toy (e.g., pushing button to ring bell)</a:t>
            </a:r>
          </a:p>
          <a:p>
            <a:pPr lvl="1"/>
            <a:r>
              <a:rPr lang="en-US" dirty="0"/>
              <a:t>Coded whether infant imitated target behaviors when given the toy </a:t>
            </a:r>
          </a:p>
        </p:txBody>
      </p:sp>
    </p:spTree>
    <p:extLst>
      <p:ext uri="{BB962C8B-B14F-4D97-AF65-F5344CB8AC3E}">
        <p14:creationId xmlns:p14="http://schemas.microsoft.com/office/powerpoint/2010/main" val="367292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2362200" y="342900"/>
            <a:ext cx="8305800" cy="11049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1 month Learning Slope positively correlated with 9 month Imitation</a:t>
            </a:r>
          </a:p>
        </p:txBody>
      </p:sp>
      <p:sp>
        <p:nvSpPr>
          <p:cNvPr id="221187" name="Content Placeholder 2"/>
          <p:cNvSpPr>
            <a:spLocks noGrp="1"/>
          </p:cNvSpPr>
          <p:nvPr>
            <p:ph idx="1"/>
          </p:nvPr>
        </p:nvSpPr>
        <p:spPr>
          <a:xfrm>
            <a:off x="1981200" y="1774826"/>
            <a:ext cx="8229600" cy="2035175"/>
          </a:xfrm>
        </p:spPr>
        <p:txBody>
          <a:bodyPr/>
          <a:lstStyle/>
          <a:p>
            <a:pPr lvl="1"/>
            <a:endParaRPr lang="en-US" altLang="en-US"/>
          </a:p>
        </p:txBody>
      </p:sp>
      <p:pic>
        <p:nvPicPr>
          <p:cNvPr id="221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28333" r="61113" b="33334"/>
          <a:stretch>
            <a:fillRect/>
          </a:stretch>
        </p:blipFill>
        <p:spPr bwMode="auto">
          <a:xfrm>
            <a:off x="4572001" y="1774825"/>
            <a:ext cx="589121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73082" r="61914" b="23991"/>
          <a:stretch>
            <a:fillRect/>
          </a:stretch>
        </p:blipFill>
        <p:spPr bwMode="auto">
          <a:xfrm>
            <a:off x="5924550" y="6596063"/>
            <a:ext cx="20383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79509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 Month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Mother-Stranger Face Discrimination Task</a:t>
            </a:r>
          </a:p>
          <a:p>
            <a:pPr lvl="1"/>
            <a:r>
              <a:rPr lang="en-US" dirty="0"/>
              <a:t>Assessed face-evoked neural activity</a:t>
            </a:r>
          </a:p>
          <a:p>
            <a:pPr lvl="1"/>
            <a:r>
              <a:rPr lang="en-US" dirty="0"/>
              <a:t>Infant shown 60 images of mother’s face and 60 images of a female stranger’s face while EEG data was recorded</a:t>
            </a:r>
          </a:p>
          <a:p>
            <a:pPr lvl="1"/>
            <a:r>
              <a:rPr lang="en-US" dirty="0"/>
              <a:t>Examined the </a:t>
            </a:r>
            <a:r>
              <a:rPr lang="en-US" dirty="0" err="1"/>
              <a:t>Nc</a:t>
            </a:r>
            <a:r>
              <a:rPr lang="en-US" dirty="0"/>
              <a:t> component, a </a:t>
            </a:r>
            <a:r>
              <a:rPr lang="en-US" dirty="0" err="1"/>
              <a:t>fronto</a:t>
            </a:r>
            <a:r>
              <a:rPr lang="en-US" dirty="0"/>
              <a:t>-central negative deflection that reflects aspects of visual attention</a:t>
            </a:r>
          </a:p>
          <a:p>
            <a:pPr lvl="2"/>
            <a:r>
              <a:rPr lang="en-US" sz="2600" dirty="0"/>
              <a:t>Larger amplitude when infants view mother’s versus stranger’s face</a:t>
            </a:r>
          </a:p>
          <a:p>
            <a:pPr lvl="1"/>
            <a:r>
              <a:rPr lang="en-US" dirty="0"/>
              <a:t>Examined correlation between Learning Slope and differences in </a:t>
            </a:r>
            <a:r>
              <a:rPr lang="en-US" dirty="0" err="1"/>
              <a:t>Nc</a:t>
            </a:r>
            <a:r>
              <a:rPr lang="en-US" dirty="0"/>
              <a:t> amplitude between mother’s face and stranger’s 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correlations between Learning Slope and </a:t>
            </a:r>
            <a:r>
              <a:rPr lang="en-US" dirty="0" err="1"/>
              <a:t>Nc</a:t>
            </a:r>
            <a:r>
              <a:rPr lang="en-US" dirty="0"/>
              <a:t> mean amplitude difference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75192"/>
            <a:ext cx="8458200" cy="1730009"/>
          </a:xfrm>
        </p:spPr>
        <p:txBody>
          <a:bodyPr>
            <a:normAutofit/>
          </a:bodyPr>
          <a:lstStyle/>
          <a:p>
            <a:r>
              <a:rPr lang="en-US" dirty="0"/>
              <a:t>Infants who learned more rapidly at 1 month showed greater discrimination in medial </a:t>
            </a:r>
            <a:r>
              <a:rPr lang="en-US" dirty="0" err="1"/>
              <a:t>fronto</a:t>
            </a:r>
            <a:r>
              <a:rPr lang="en-US" dirty="0"/>
              <a:t>-central activation to the mother’s versus a stranger’s face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13508" r="39402" b="16630"/>
          <a:stretch/>
        </p:blipFill>
        <p:spPr bwMode="auto">
          <a:xfrm>
            <a:off x="4114800" y="3429000"/>
            <a:ext cx="4030620" cy="32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16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Month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Social Communication Scale</a:t>
            </a:r>
          </a:p>
          <a:p>
            <a:pPr lvl="1"/>
            <a:r>
              <a:rPr lang="en-US" dirty="0"/>
              <a:t>Assessed joint attention</a:t>
            </a:r>
          </a:p>
          <a:p>
            <a:pPr lvl="1"/>
            <a:r>
              <a:rPr lang="en-US" dirty="0"/>
              <a:t>Experimenter presented attractive toys to infant</a:t>
            </a:r>
          </a:p>
          <a:p>
            <a:pPr lvl="1"/>
            <a:r>
              <a:rPr lang="en-US" dirty="0"/>
              <a:t>Infant’s behavior coded for responding to joint attention and initiating joint attention</a:t>
            </a:r>
          </a:p>
          <a:p>
            <a:r>
              <a:rPr lang="en-US" dirty="0"/>
              <a:t>Mullen Scales of Early Learning (MSEL)</a:t>
            </a:r>
          </a:p>
          <a:p>
            <a:pPr lvl="1"/>
            <a:r>
              <a:rPr lang="en-US" dirty="0"/>
              <a:t>Standardized test of general cognition</a:t>
            </a:r>
          </a:p>
          <a:p>
            <a:pPr lvl="1"/>
            <a:r>
              <a:rPr lang="en-US" dirty="0"/>
              <a:t>Assesses gross motor, fine motor, visual reception, receptive language, expressive language, and overall learning</a:t>
            </a:r>
          </a:p>
        </p:txBody>
      </p:sp>
    </p:spTree>
    <p:extLst>
      <p:ext uri="{BB962C8B-B14F-4D97-AF65-F5344CB8AC3E}">
        <p14:creationId xmlns:p14="http://schemas.microsoft.com/office/powerpoint/2010/main" val="382812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600201"/>
            <a:ext cx="2880360" cy="2209800"/>
          </a:xfrm>
        </p:spPr>
        <p:txBody>
          <a:bodyPr>
            <a:noAutofit/>
          </a:bodyPr>
          <a:lstStyle/>
          <a:p>
            <a:r>
              <a:rPr lang="en-US" sz="2000" dirty="0"/>
              <a:t>No significant correlation between 1 month Learning Slope and MSEL overall learning composite (or any MSEL subscale)</a:t>
            </a:r>
          </a:p>
          <a:p>
            <a:r>
              <a:rPr lang="en-US" sz="2000" dirty="0"/>
              <a:t>1 month Learning Slope positively correlated with Joint Attention at 12 months</a:t>
            </a:r>
          </a:p>
          <a:p>
            <a:pPr lvl="1"/>
            <a:r>
              <a:rPr lang="en-US" sz="1800" dirty="0"/>
              <a:t>Infants who learn more rapidly at 1 month show greater amounts of joint attention at 12 months</a:t>
            </a:r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33333" r="61914" b="23992"/>
          <a:stretch/>
        </p:blipFill>
        <p:spPr bwMode="auto">
          <a:xfrm>
            <a:off x="4343400" y="1600201"/>
            <a:ext cx="5606716" cy="52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22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itle 1"/>
          <p:cNvSpPr>
            <a:spLocks noGrp="1"/>
          </p:cNvSpPr>
          <p:nvPr>
            <p:ph type="title"/>
          </p:nvPr>
        </p:nvSpPr>
        <p:spPr>
          <a:xfrm>
            <a:off x="2362200" y="844550"/>
            <a:ext cx="7772400" cy="11049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Infants who learn more rapidly at 1 month -- greater 12 month joint attention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26307" name="Content Placeholder 2"/>
          <p:cNvSpPr>
            <a:spLocks noGrp="1"/>
          </p:cNvSpPr>
          <p:nvPr>
            <p:ph idx="1"/>
          </p:nvPr>
        </p:nvSpPr>
        <p:spPr>
          <a:xfrm>
            <a:off x="2362200" y="8534400"/>
            <a:ext cx="8229600" cy="2209800"/>
          </a:xfrm>
        </p:spPr>
        <p:txBody>
          <a:bodyPr/>
          <a:lstStyle/>
          <a:p>
            <a:r>
              <a:rPr lang="en-US" altLang="en-US"/>
              <a:t>1 month Learning Slope positively correlated with Joint Attention at 12 months</a:t>
            </a:r>
          </a:p>
          <a:p>
            <a:endParaRPr lang="en-US" altLang="en-US"/>
          </a:p>
        </p:txBody>
      </p:sp>
      <p:pic>
        <p:nvPicPr>
          <p:cNvPr id="2263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33333" r="61914" b="23991"/>
          <a:stretch>
            <a:fillRect/>
          </a:stretch>
        </p:blipFill>
        <p:spPr bwMode="auto">
          <a:xfrm>
            <a:off x="4343401" y="1905000"/>
            <a:ext cx="5281613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Rectangle 1"/>
          <p:cNvSpPr>
            <a:spLocks noChangeArrowheads="1"/>
          </p:cNvSpPr>
          <p:nvPr/>
        </p:nvSpPr>
        <p:spPr bwMode="auto">
          <a:xfrm>
            <a:off x="3276600" y="-390525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Monotype Sorts"/>
              <a:buChar char="n"/>
            </a:pPr>
            <a:r>
              <a:rPr lang="en-US" altLang="en-US"/>
              <a:t>No significant correlation between 1 month Learning Slope and MSEL overall learning composite (or any MSEL subscale)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2161618"/>
            <a:ext cx="2020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significant correlation between 1 month Learning Slope and MSEL overall learning composite (or any MSEL subscale)</a:t>
            </a:r>
          </a:p>
        </p:txBody>
      </p:sp>
    </p:spTree>
    <p:extLst>
      <p:ext uri="{BB962C8B-B14F-4D97-AF65-F5344CB8AC3E}">
        <p14:creationId xmlns:p14="http://schemas.microsoft.com/office/powerpoint/2010/main" val="404667602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would infants who exhibit a steeper associative learning slope show greater social responsivity, social contingency detection, imitation, facial discrimination, and joint attention (but not overall learning as assessed by  the MSEL)?</a:t>
            </a:r>
          </a:p>
          <a:p>
            <a:r>
              <a:rPr lang="en-US" dirty="0"/>
              <a:t>How might performance on a test of general cognition (MSEL) differ from associative learning (classical conditioning) in predicting the emergence of social behaviors? </a:t>
            </a:r>
          </a:p>
        </p:txBody>
      </p:sp>
    </p:spTree>
    <p:extLst>
      <p:ext uri="{BB962C8B-B14F-4D97-AF65-F5344CB8AC3E}">
        <p14:creationId xmlns:p14="http://schemas.microsoft.com/office/powerpoint/2010/main" val="248081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407F-165A-45E6-AE04-9F5B7938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CF8F2-7F04-4498-9B4F-BA4A8B89A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476" y="3145076"/>
            <a:ext cx="4112410" cy="36748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1A4C1-2E46-4558-8FC3-810C32E4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1"/>
            <a:ext cx="4182026" cy="305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29BE-FD54-4A96-AD82-ED8D57A91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026" y="11430"/>
            <a:ext cx="4961974" cy="32464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05BFA4-AAB4-4C88-98BA-938863DD21E8}"/>
              </a:ext>
            </a:extLst>
          </p:cNvPr>
          <p:cNvSpPr txBox="1">
            <a:spLocks/>
          </p:cNvSpPr>
          <p:nvPr/>
        </p:nvSpPr>
        <p:spPr>
          <a:xfrm>
            <a:off x="5867401" y="3386664"/>
            <a:ext cx="4800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/>
              <a:t>Controversy</a:t>
            </a:r>
          </a:p>
        </p:txBody>
      </p:sp>
    </p:spTree>
    <p:extLst>
      <p:ext uri="{BB962C8B-B14F-4D97-AF65-F5344CB8AC3E}">
        <p14:creationId xmlns:p14="http://schemas.microsoft.com/office/powerpoint/2010/main" val="228703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individual differences in associative learning (Reeb-Sutherland) facilitate social engagement?</a:t>
            </a:r>
          </a:p>
          <a:p>
            <a:r>
              <a:rPr lang="en-US" dirty="0"/>
              <a:t>Do rhesus macaques engage in face-to-face interaction?</a:t>
            </a:r>
          </a:p>
          <a:p>
            <a:r>
              <a:rPr lang="en-US" dirty="0"/>
              <a:t>Are individual differences in infant macaque neonatal imitation levels associated with</a:t>
            </a:r>
          </a:p>
          <a:p>
            <a:pPr lvl="1"/>
            <a:r>
              <a:rPr lang="en-US" dirty="0"/>
              <a:t>Attention to the eyes (</a:t>
            </a:r>
            <a:r>
              <a:rPr lang="en-US" dirty="0" err="1"/>
              <a:t>Paukner</a:t>
            </a:r>
            <a:r>
              <a:rPr lang="en-US" dirty="0"/>
              <a:t>); </a:t>
            </a:r>
          </a:p>
          <a:p>
            <a:pPr lvl="1"/>
            <a:r>
              <a:rPr lang="en-US" dirty="0"/>
              <a:t>Peer play and self-grooming (</a:t>
            </a:r>
            <a:r>
              <a:rPr lang="en-US" dirty="0" err="1"/>
              <a:t>Kaburu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033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771" y="1020431"/>
            <a:ext cx="11017970" cy="1796910"/>
          </a:xfrm>
        </p:spPr>
        <p:txBody>
          <a:bodyPr>
            <a:noAutofit/>
          </a:bodyPr>
          <a:lstStyle/>
          <a:p>
            <a:r>
              <a:rPr lang="en-US" sz="4800" cap="none" dirty="0"/>
              <a:t>Neonatal imitation predicts how infants engage with faces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770" y="3088570"/>
            <a:ext cx="10993546" cy="590321"/>
          </a:xfrm>
        </p:spPr>
        <p:txBody>
          <a:bodyPr>
            <a:normAutofit/>
          </a:bodyPr>
          <a:lstStyle/>
          <a:p>
            <a:r>
              <a:rPr lang="en-US" sz="2800" cap="none" dirty="0" err="1">
                <a:solidFill>
                  <a:schemeClr val="bg1"/>
                </a:solidFill>
              </a:rPr>
              <a:t>Paukner</a:t>
            </a:r>
            <a:r>
              <a:rPr lang="en-US" sz="2800" cap="none" dirty="0">
                <a:solidFill>
                  <a:schemeClr val="bg1"/>
                </a:solidFill>
              </a:rPr>
              <a:t>, Simpson, Ferrari, </a:t>
            </a:r>
            <a:r>
              <a:rPr lang="en-US" sz="2800" cap="none" dirty="0" err="1">
                <a:solidFill>
                  <a:schemeClr val="bg1"/>
                </a:solidFill>
              </a:rPr>
              <a:t>Mrozek</a:t>
            </a:r>
            <a:r>
              <a:rPr lang="en-US" sz="2800" cap="none" dirty="0">
                <a:solidFill>
                  <a:schemeClr val="bg1"/>
                </a:solidFill>
              </a:rPr>
              <a:t>, &amp; Suomi (2014)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</p:spTree>
    <p:extLst>
      <p:ext uri="{BB962C8B-B14F-4D97-AF65-F5344CB8AC3E}">
        <p14:creationId xmlns:p14="http://schemas.microsoft.com/office/powerpoint/2010/main" val="413856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none" dirty="0"/>
              <a:t>Neonatal 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767356" cy="3678303"/>
          </a:xfrm>
        </p:spPr>
        <p:txBody>
          <a:bodyPr/>
          <a:lstStyle/>
          <a:p>
            <a:pPr marL="306000" lvl="1"/>
            <a:r>
              <a:rPr lang="en-US" sz="2400" dirty="0"/>
              <a:t>Infants mirror facial movements.</a:t>
            </a:r>
          </a:p>
          <a:p>
            <a:pPr marL="0" lvl="1" indent="0">
              <a:buNone/>
            </a:pPr>
            <a:endParaRPr lang="en-US" sz="2400" dirty="0"/>
          </a:p>
          <a:p>
            <a:pPr marL="306000" lvl="1"/>
            <a:r>
              <a:rPr lang="en-US" sz="2400" dirty="0"/>
              <a:t>This is associated with social and communicative skills.</a:t>
            </a:r>
          </a:p>
          <a:p>
            <a:pPr marL="0" lvl="1" indent="0">
              <a:buNone/>
            </a:pPr>
            <a:endParaRPr lang="en-US" sz="2400" dirty="0"/>
          </a:p>
          <a:p>
            <a:pPr marL="306000" lvl="1"/>
            <a:r>
              <a:rPr lang="en-US" sz="2400" dirty="0"/>
              <a:t>Attention to eyes can also be related to these skills.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  <p:pic>
        <p:nvPicPr>
          <p:cNvPr id="1026" name="Picture 2" descr="eonatal Imitation | Science &amp; Philoso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48" y="2180496"/>
            <a:ext cx="4948750" cy="3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86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none" dirty="0"/>
              <a:t>Response to nonverbal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6"/>
            <a:ext cx="8327676" cy="3678303"/>
          </a:xfrm>
        </p:spPr>
        <p:txBody>
          <a:bodyPr>
            <a:normAutofit/>
          </a:bodyPr>
          <a:lstStyle/>
          <a:p>
            <a:r>
              <a:rPr lang="en-US" sz="2400" dirty="0"/>
              <a:t>Imitation of nonverbal cues promotes bonding and communication.</a:t>
            </a:r>
          </a:p>
          <a:p>
            <a:r>
              <a:rPr lang="en-US" sz="2400" dirty="0"/>
              <a:t>Lipsmacking is an affiliative gesture.</a:t>
            </a:r>
          </a:p>
          <a:p>
            <a:r>
              <a:rPr lang="en-US" sz="2400" dirty="0"/>
              <a:t>Tongue protrusion is not commonly used.</a:t>
            </a:r>
          </a:p>
          <a:p>
            <a:r>
              <a:rPr lang="en-US" sz="2400" dirty="0"/>
              <a:t>Hypothesis: infant macaques who imitate mouth movements will show more scanning of the eye region.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  <p:pic>
        <p:nvPicPr>
          <p:cNvPr id="2050" name="Picture 2" descr="earson - Science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70" y="2297469"/>
            <a:ext cx="2310052" cy="35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31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67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Neonatal imitation (Days 1-7): Control Disk (DK)</a:t>
            </a:r>
          </a:p>
        </p:txBody>
      </p:sp>
      <p:pic>
        <p:nvPicPr>
          <p:cNvPr id="3" name="ZM17.D9.DSKEx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305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67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Neonatal imitation (Days 1-7): Lipsmacking (LS) </a:t>
            </a:r>
          </a:p>
        </p:txBody>
      </p:sp>
      <p:pic>
        <p:nvPicPr>
          <p:cNvPr id="4" name="ZK43.D2.GoodExample.StructuredNeoImi.L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7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67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Neonatal imitation (Days 1-7): Tongue Protrusion (TP)</a:t>
            </a:r>
          </a:p>
        </p:txBody>
      </p:sp>
      <p:pic>
        <p:nvPicPr>
          <p:cNvPr id="4" name="ZL52.D2.T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6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none" dirty="0"/>
              <a:t>Current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6681757" cy="3678303"/>
          </a:xfrm>
        </p:spPr>
        <p:txBody>
          <a:bodyPr>
            <a:normAutofit/>
          </a:bodyPr>
          <a:lstStyle/>
          <a:p>
            <a:r>
              <a:rPr lang="en-US" sz="2400" dirty="0"/>
              <a:t>Infants were tested on a neonatal imitation task at one week.</a:t>
            </a:r>
          </a:p>
          <a:p>
            <a:r>
              <a:rPr lang="en-US" sz="2400" dirty="0"/>
              <a:t>At 10-28 days, they were shown avatars of a still face and lipsmacking/tongue protrusion.</a:t>
            </a:r>
          </a:p>
          <a:p>
            <a:pPr lvl="1"/>
            <a:r>
              <a:rPr lang="en-US" sz="2200" dirty="0"/>
              <a:t>Eye tracking: looks towards face, eyes, and mouth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16" y="2584662"/>
            <a:ext cx="4051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15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Study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120" y="3634255"/>
            <a:ext cx="3080760" cy="27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17639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Test showed an avatar with a neutral still face followed by </a:t>
            </a:r>
            <a:r>
              <a:rPr lang="en-US" dirty="0" err="1"/>
              <a:t>lipsmacking</a:t>
            </a:r>
            <a:r>
              <a:rPr lang="en-US" dirty="0"/>
              <a:t> or tongue protrusion movements</a:t>
            </a:r>
          </a:p>
          <a:p>
            <a:r>
              <a:rPr lang="en-US" dirty="0"/>
              <a:t>Measured infant’s gaze towards the eye and mouth </a:t>
            </a:r>
          </a:p>
          <a:p>
            <a:pPr lvl="1"/>
            <a:r>
              <a:rPr lang="en-US" dirty="0"/>
              <a:t>Fixation of gaze</a:t>
            </a:r>
          </a:p>
          <a:p>
            <a:pPr lvl="1"/>
            <a:r>
              <a:rPr lang="en-US" dirty="0"/>
              <a:t>Duration of gaze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981200" y="1513318"/>
            <a:ext cx="4038600" cy="2274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In macaque infants…</a:t>
            </a:r>
          </a:p>
          <a:p>
            <a:pPr lvl="1"/>
            <a:r>
              <a:rPr lang="en-US" sz="2900" dirty="0" err="1"/>
              <a:t>Lipsmacking</a:t>
            </a:r>
            <a:r>
              <a:rPr lang="en-US" sz="2900" dirty="0"/>
              <a:t> plays a large role in communication between the mother and the infant</a:t>
            </a:r>
          </a:p>
          <a:p>
            <a:pPr lvl="1"/>
            <a:r>
              <a:rPr lang="en-US" sz="2900" dirty="0"/>
              <a:t>Tongue protrusion does not carry any communicative meaning </a:t>
            </a:r>
          </a:p>
          <a:p>
            <a:pPr lvl="1"/>
            <a:r>
              <a:rPr lang="en-US" sz="2900" dirty="0"/>
              <a:t>gaze is associated with affiliation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none" dirty="0"/>
              <a:t>Looks towards eyes and mouth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2133859"/>
            <a:ext cx="4508500" cy="401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91009"/>
            <a:ext cx="4572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-2106110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17291"/>
            <a:ext cx="4038600" cy="4639195"/>
          </a:xfrm>
        </p:spPr>
        <p:txBody>
          <a:bodyPr>
            <a:normAutofit fontScale="47500" lnSpcReduction="20000"/>
          </a:bodyPr>
          <a:lstStyle/>
          <a:p>
            <a:r>
              <a:rPr lang="en-US" sz="3200" dirty="0"/>
              <a:t>Only </a:t>
            </a:r>
            <a:r>
              <a:rPr lang="en-US" sz="3200" dirty="0" err="1"/>
              <a:t>lipsmacking</a:t>
            </a:r>
            <a:r>
              <a:rPr lang="en-US" sz="3200" dirty="0"/>
              <a:t> imitation predicted a preference for the eyes during the Still Face condition</a:t>
            </a:r>
          </a:p>
          <a:p>
            <a:r>
              <a:rPr lang="en-US" sz="3200" dirty="0"/>
              <a:t>Infant macaques who imitated </a:t>
            </a:r>
            <a:r>
              <a:rPr lang="en-US" sz="3200" dirty="0" err="1"/>
              <a:t>lipsmacking</a:t>
            </a:r>
            <a:r>
              <a:rPr lang="en-US" sz="3200" dirty="0"/>
              <a:t> gestures at 1 week-old looked longer at the eyes than mouth of a still face at 10-28 days old</a:t>
            </a:r>
          </a:p>
          <a:p>
            <a:r>
              <a:rPr lang="en-US" sz="3200" dirty="0" err="1"/>
              <a:t>Lipsmacking</a:t>
            </a:r>
            <a:r>
              <a:rPr lang="en-US" sz="3200" dirty="0"/>
              <a:t> imitators fixated more frequently on the eyes (relative to the mouth) than non-imitators during SF</a:t>
            </a:r>
          </a:p>
          <a:p>
            <a:r>
              <a:rPr lang="en-US" sz="3200" dirty="0"/>
              <a:t>Overall, infants looked less at the face during TP compared to SF &amp; LPS</a:t>
            </a:r>
          </a:p>
          <a:p>
            <a:pPr lvl="1"/>
            <a:r>
              <a:rPr lang="en-US" sz="2600" dirty="0"/>
              <a:t>Socially relevant characteristics affect general interest in a display</a:t>
            </a:r>
          </a:p>
          <a:p>
            <a:r>
              <a:rPr lang="en-US" sz="3200" dirty="0"/>
              <a:t>More gazing at the eyes could be an indicator of the infant’s motivation to extract social information from others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17" y="28924"/>
            <a:ext cx="3584275" cy="635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130" y="625395"/>
            <a:ext cx="861572" cy="25159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1369" y="3616782"/>
            <a:ext cx="861572" cy="24376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9" idx="7"/>
          </p:cNvCxnSpPr>
          <p:nvPr/>
        </p:nvCxnSpPr>
        <p:spPr>
          <a:xfrm flipV="1">
            <a:off x="2528629" y="2820113"/>
            <a:ext cx="619073" cy="2619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284110" y="2975254"/>
            <a:ext cx="1458045" cy="7293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err="1"/>
              <a:t>Lipsmacking</a:t>
            </a:r>
            <a:r>
              <a:rPr lang="en-US" sz="900" dirty="0"/>
              <a:t> imitators (n=16)</a:t>
            </a:r>
          </a:p>
        </p:txBody>
      </p:sp>
      <p:sp>
        <p:nvSpPr>
          <p:cNvPr id="12" name="Oval 11"/>
          <p:cNvSpPr/>
          <p:nvPr/>
        </p:nvSpPr>
        <p:spPr>
          <a:xfrm>
            <a:off x="3270629" y="1806945"/>
            <a:ext cx="1458045" cy="7293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err="1"/>
              <a:t>Lipsmacking</a:t>
            </a:r>
            <a:r>
              <a:rPr lang="en-US" sz="900" dirty="0"/>
              <a:t> non-imitators</a:t>
            </a:r>
          </a:p>
          <a:p>
            <a:pPr algn="ctr"/>
            <a:r>
              <a:rPr lang="en-US" sz="900" dirty="0"/>
              <a:t>(n=21)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3484155" y="2429481"/>
            <a:ext cx="31015" cy="4589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9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t="13170" r="24952" b="19494"/>
          <a:stretch/>
        </p:blipFill>
        <p:spPr bwMode="auto">
          <a:xfrm>
            <a:off x="2057400" y="370114"/>
            <a:ext cx="8153400" cy="601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838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cap="none" dirty="0"/>
              <a:t>Discussion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Neonatal imitation patterns may be indicators of social attention biases.</a:t>
            </a:r>
          </a:p>
          <a:p>
            <a:pPr lvl="1"/>
            <a:r>
              <a:rPr lang="en-US" sz="2200" dirty="0"/>
              <a:t>They can be used to indicate biases and for screening.</a:t>
            </a:r>
          </a:p>
          <a:p>
            <a:r>
              <a:rPr lang="en-US" sz="2400" dirty="0"/>
              <a:t>Individual differences in neonatal imitation may play a role in later outcomes.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</p:spTree>
    <p:extLst>
      <p:ext uri="{BB962C8B-B14F-4D97-AF65-F5344CB8AC3E}">
        <p14:creationId xmlns:p14="http://schemas.microsoft.com/office/powerpoint/2010/main" val="643264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cap="none" dirty="0"/>
              <a:t>Questions to think about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Will infants be at higher risk if their mothers do not visually engage as much?</a:t>
            </a:r>
          </a:p>
          <a:p>
            <a:pPr lvl="2"/>
            <a:r>
              <a:rPr lang="en-US" sz="1600" dirty="0"/>
              <a:t>How might infants be affected by mothers who become more/less interactive over time?</a:t>
            </a:r>
          </a:p>
          <a:p>
            <a:pPr lvl="1"/>
            <a:r>
              <a:rPr lang="en-US" sz="2400" dirty="0"/>
              <a:t>Would human infants respond similarly to the lipsmacking stimulus?</a:t>
            </a:r>
          </a:p>
          <a:p>
            <a:pPr lvl="2"/>
            <a:r>
              <a:rPr lang="en-US" sz="1600" dirty="0"/>
              <a:t>Could we use verbal cues?</a:t>
            </a:r>
          </a:p>
          <a:p>
            <a:pPr lvl="1"/>
            <a:r>
              <a:rPr lang="en-US" sz="2400" dirty="0"/>
              <a:t>Is imitation recognition related to the infant’s imitation tendencies?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0908632" y="6488668"/>
            <a:ext cx="128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Leung</a:t>
            </a:r>
          </a:p>
        </p:txBody>
      </p:sp>
    </p:spTree>
    <p:extLst>
      <p:ext uri="{BB962C8B-B14F-4D97-AF65-F5344CB8AC3E}">
        <p14:creationId xmlns:p14="http://schemas.microsoft.com/office/powerpoint/2010/main" val="2254109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Neonatal imitation predicts infant rhesus macaque social and anxiety-related behaviours at one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31220"/>
            <a:ext cx="9144000" cy="1426580"/>
          </a:xfrm>
        </p:spPr>
        <p:txBody>
          <a:bodyPr>
            <a:normAutofit/>
          </a:bodyPr>
          <a:lstStyle/>
          <a:p>
            <a:r>
              <a:rPr lang="en-US" sz="2800" dirty="0" err="1"/>
              <a:t>Kaburu</a:t>
            </a:r>
            <a:r>
              <a:rPr lang="en-US" sz="2800" dirty="0"/>
              <a:t>, </a:t>
            </a:r>
            <a:r>
              <a:rPr lang="en-US" sz="2800" dirty="0" err="1"/>
              <a:t>Paukner</a:t>
            </a:r>
            <a:r>
              <a:rPr lang="en-US" sz="2800" dirty="0"/>
              <a:t>, Simpson, Suomi, &amp; Ferrari, 2016</a:t>
            </a:r>
          </a:p>
        </p:txBody>
      </p:sp>
    </p:spTree>
    <p:extLst>
      <p:ext uri="{BB962C8B-B14F-4D97-AF65-F5344CB8AC3E}">
        <p14:creationId xmlns:p14="http://schemas.microsoft.com/office/powerpoint/2010/main" val="3960193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472423" cy="4435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ability to maintain social relationships is associated with psychological well-being</a:t>
            </a:r>
          </a:p>
          <a:p>
            <a:r>
              <a:rPr lang="en-US" dirty="0"/>
              <a:t>Lacking these skills leads to negative psychological consequences</a:t>
            </a:r>
          </a:p>
          <a:p>
            <a:r>
              <a:rPr lang="en-US" dirty="0"/>
              <a:t>Therefore, predicting social development is important in order to establish early interventions</a:t>
            </a:r>
          </a:p>
          <a:p>
            <a:r>
              <a:rPr lang="en-US" dirty="0"/>
              <a:t>Neonatal imitation – earliest measure detecting individual differences in social skills</a:t>
            </a:r>
          </a:p>
          <a:p>
            <a:r>
              <a:rPr lang="en-US" dirty="0"/>
              <a:t>In both humans and non-human primates, imitators tend to be more socially advanced</a:t>
            </a:r>
          </a:p>
        </p:txBody>
      </p:sp>
      <p:pic>
        <p:nvPicPr>
          <p:cNvPr id="3074" name="Picture 2" descr="Image result for baby playing with mon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77" y="1831265"/>
            <a:ext cx="2876868" cy="415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neonatal imitation predicted later social development?</a:t>
            </a:r>
          </a:p>
          <a:p>
            <a:r>
              <a:rPr lang="en-US" dirty="0"/>
              <a:t>Examined:</a:t>
            </a:r>
          </a:p>
          <a:p>
            <a:pPr lvl="1"/>
            <a:r>
              <a:rPr lang="en-US" dirty="0"/>
              <a:t>Neonatal imitation in nursery raised newborn macaques (n = 126)</a:t>
            </a:r>
          </a:p>
          <a:p>
            <a:pPr lvl="2"/>
            <a:r>
              <a:rPr lang="en-US" dirty="0"/>
              <a:t>2x’s a day, every other day in their first week of life</a:t>
            </a:r>
          </a:p>
          <a:p>
            <a:pPr lvl="2"/>
            <a:r>
              <a:rPr lang="en-US" dirty="0"/>
              <a:t>LPS gesture and non-social gesture (disk) performed by the model</a:t>
            </a:r>
          </a:p>
          <a:p>
            <a:pPr lvl="2"/>
            <a:r>
              <a:rPr lang="en-US" dirty="0"/>
              <a:t>40 second baseline and 20 seconds on/off for 3 min.</a:t>
            </a:r>
          </a:p>
          <a:p>
            <a:pPr lvl="1"/>
            <a:r>
              <a:rPr lang="en-US" dirty="0"/>
              <a:t>Social development at 1-year</a:t>
            </a:r>
          </a:p>
          <a:p>
            <a:pPr lvl="2"/>
            <a:r>
              <a:rPr lang="en-US" dirty="0"/>
              <a:t>Observed 5 min. twice a week </a:t>
            </a:r>
          </a:p>
          <a:p>
            <a:pPr lvl="2"/>
            <a:r>
              <a:rPr lang="en-US" dirty="0"/>
              <a:t>Aggression, play, social grooming, self-scratching (anxiety)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93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67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Neonatal imitation (Days 1-7): Lipsmacking (LS) </a:t>
            </a:r>
          </a:p>
        </p:txBody>
      </p:sp>
      <p:pic>
        <p:nvPicPr>
          <p:cNvPr id="4" name="ZK43.D2.GoodExample.StructuredNeoImi.L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56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2935"/>
            <a:ext cx="10515600" cy="792343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278"/>
            <a:ext cx="5181600" cy="307289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80547"/>
            <a:ext cx="5334000" cy="2997621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838200" y="4829213"/>
            <a:ext cx="4601901" cy="141338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Male imitators spent more time playing with their peers</a:t>
            </a: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019800" y="4829213"/>
            <a:ext cx="5334000" cy="1413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Imitators directed more aggression toward peers</a:t>
            </a:r>
          </a:p>
        </p:txBody>
      </p:sp>
    </p:spTree>
    <p:extLst>
      <p:ext uri="{BB962C8B-B14F-4D97-AF65-F5344CB8AC3E}">
        <p14:creationId xmlns:p14="http://schemas.microsoft.com/office/powerpoint/2010/main" val="76322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11125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04" y="1676251"/>
            <a:ext cx="4178461" cy="3089479"/>
          </a:xfrm>
          <a:prstGeom prst="rect">
            <a:avLst/>
          </a:prstGeom>
        </p:spPr>
      </p:pic>
      <p:sp>
        <p:nvSpPr>
          <p:cNvPr id="10" name="Content Placeholder 18"/>
          <p:cNvSpPr>
            <a:spLocks noGrp="1"/>
          </p:cNvSpPr>
          <p:nvPr>
            <p:ph sz="half" idx="1"/>
          </p:nvPr>
        </p:nvSpPr>
        <p:spPr>
          <a:xfrm>
            <a:off x="6384404" y="5098927"/>
            <a:ext cx="4178461" cy="789637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/>
              <a:t>Imitators self-scratched less frequently that non-imitators</a:t>
            </a:r>
          </a:p>
        </p:txBody>
      </p:sp>
      <p:pic>
        <p:nvPicPr>
          <p:cNvPr id="1026" name="Picture 2" descr="Image result for macaque inf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56" y="1884113"/>
            <a:ext cx="3886137" cy="37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67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this mean?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385429"/>
          </a:xfrm>
        </p:spPr>
        <p:txBody>
          <a:bodyPr/>
          <a:lstStyle/>
          <a:p>
            <a:r>
              <a:rPr lang="en-US" dirty="0"/>
              <a:t>We can predict social skills w/in the first week of like</a:t>
            </a:r>
          </a:p>
          <a:p>
            <a:pPr lvl="1"/>
            <a:r>
              <a:rPr lang="en-US" dirty="0"/>
              <a:t>Important implications for screening infants’ at risk for cognitive, social, and emotional difficulties</a:t>
            </a:r>
          </a:p>
          <a:p>
            <a:pPr lvl="1"/>
            <a:r>
              <a:rPr lang="en-US" dirty="0"/>
              <a:t>Could lead to earlier interventions</a:t>
            </a:r>
          </a:p>
          <a:p>
            <a:pPr lvl="1"/>
            <a:endParaRPr lang="en-US" dirty="0"/>
          </a:p>
          <a:p>
            <a:r>
              <a:rPr lang="en-US" dirty="0"/>
              <a:t>Discussion</a:t>
            </a:r>
          </a:p>
          <a:p>
            <a:pPr lvl="1"/>
            <a:r>
              <a:rPr lang="en-US" dirty="0"/>
              <a:t>There is some debate whether neonatal imitation is a real phenomenon… Are you convinced?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70" y="5054314"/>
            <a:ext cx="2897026" cy="16295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99" y="5138205"/>
            <a:ext cx="1862272" cy="15456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acaque inf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8" y="5240328"/>
            <a:ext cx="2105427" cy="13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acaque infa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46" y="5065215"/>
            <a:ext cx="2858264" cy="16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5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67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Neonatal imitation (Days 1-7): Tongue Protrusion (TP)</a:t>
            </a:r>
          </a:p>
        </p:txBody>
      </p:sp>
      <p:pic>
        <p:nvPicPr>
          <p:cNvPr id="4" name="ZL52.D2.T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9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Examined whether individual differences in the rate of associative learning at 1 month of age predicts social, imitative, and discriminative behaviors across first year</a:t>
            </a:r>
          </a:p>
          <a:p>
            <a:pPr lvl="2"/>
            <a:r>
              <a:rPr lang="en-US" sz="2800" dirty="0"/>
              <a:t>Faster learning at age 1 month associated with extent of social behaviors across time points during first year </a:t>
            </a:r>
          </a:p>
        </p:txBody>
      </p:sp>
    </p:spTree>
    <p:extLst>
      <p:ext uri="{BB962C8B-B14F-4D97-AF65-F5344CB8AC3E}">
        <p14:creationId xmlns:p14="http://schemas.microsoft.com/office/powerpoint/2010/main" val="2684485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/>
          <a:lstStyle/>
          <a:p>
            <a:r>
              <a:rPr lang="en-US" dirty="0"/>
              <a:t>More results</a:t>
            </a:r>
          </a:p>
        </p:txBody>
      </p:sp>
      <p:pic>
        <p:nvPicPr>
          <p:cNvPr id="4" name="Content Placeholder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2" y="1334744"/>
            <a:ext cx="5711212" cy="357374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2" y="4993170"/>
            <a:ext cx="5711212" cy="14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49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"/>
          <p:cNvSpPr txBox="1">
            <a:spLocks noGrp="1"/>
          </p:cNvSpPr>
          <p:nvPr>
            <p:ph type="ctrTitle"/>
          </p:nvPr>
        </p:nvSpPr>
        <p:spPr>
          <a:xfrm>
            <a:off x="1249208" y="-126300"/>
            <a:ext cx="94188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000"/>
              <a:t>Infant temperamental fear, pupil dilation, and gaze aversion from smiling strangers</a:t>
            </a:r>
            <a:endParaRPr sz="4000"/>
          </a:p>
        </p:txBody>
      </p:sp>
      <p:sp>
        <p:nvSpPr>
          <p:cNvPr id="483" name="Google Shape;483;p1"/>
          <p:cNvSpPr txBox="1">
            <a:spLocks noGrp="1"/>
          </p:cNvSpPr>
          <p:nvPr>
            <p:ph type="subTitle" idx="1"/>
          </p:nvPr>
        </p:nvSpPr>
        <p:spPr>
          <a:xfrm>
            <a:off x="1524000" y="5361565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2400"/>
              <a:buNone/>
            </a:pPr>
            <a:r>
              <a:rPr lang="en-US" b="0" i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Zeng, Guangyu ; Maylott, Sarah E. ; Leung, Tiffany S. ; Messinger, Daniel S. ; Wang, Jue ; Simpson, Elizabeth A.</a:t>
            </a:r>
            <a:endParaRPr/>
          </a:p>
        </p:txBody>
      </p:sp>
      <p:pic>
        <p:nvPicPr>
          <p:cNvPr id="484" name="Google Shape;4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438" y="2610600"/>
            <a:ext cx="3692324" cy="244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491" name="Google Shape;491;p2"/>
          <p:cNvSpPr txBox="1">
            <a:spLocks noGrp="1"/>
          </p:cNvSpPr>
          <p:nvPr>
            <p:ph type="body" idx="1"/>
          </p:nvPr>
        </p:nvSpPr>
        <p:spPr>
          <a:xfrm>
            <a:off x="838200" y="1560975"/>
            <a:ext cx="10515600" cy="4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Temperamental fear:  seen in infants’ distress to novel or intense situations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Provide insights into infants’ developmental outcomes. 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Fear of strangers: milestone in early development emerging around 6 months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○"/>
            </a:pPr>
            <a:r>
              <a:rPr lang="en-US" sz="1800"/>
              <a:t>Unclear if individual differences present in visual attention and physiological reactivity to unfamiliar people </a:t>
            </a:r>
            <a:endParaRPr/>
          </a:p>
        </p:txBody>
      </p:sp>
      <p:sp>
        <p:nvSpPr>
          <p:cNvPr id="492" name="Google Shape;492;p2"/>
          <p:cNvSpPr txBox="1"/>
          <p:nvPr/>
        </p:nvSpPr>
        <p:spPr>
          <a:xfrm>
            <a:off x="848825" y="3059666"/>
            <a:ext cx="20025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Temperamental fear</a:t>
            </a:r>
            <a:endParaRPr/>
          </a:p>
        </p:txBody>
      </p:sp>
      <p:sp>
        <p:nvSpPr>
          <p:cNvPr id="493" name="Google Shape;493;p2"/>
          <p:cNvSpPr txBox="1"/>
          <p:nvPr/>
        </p:nvSpPr>
        <p:spPr>
          <a:xfrm>
            <a:off x="3563320" y="3059667"/>
            <a:ext cx="17764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Fearfulness and sociality</a:t>
            </a:r>
            <a:endParaRPr/>
          </a:p>
        </p:txBody>
      </p:sp>
      <p:sp>
        <p:nvSpPr>
          <p:cNvPr id="494" name="Google Shape;494;p2"/>
          <p:cNvSpPr txBox="1"/>
          <p:nvPr/>
        </p:nvSpPr>
        <p:spPr>
          <a:xfrm>
            <a:off x="6449395" y="3059668"/>
            <a:ext cx="17764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responsivity</a:t>
            </a:r>
            <a:endParaRPr/>
          </a:p>
        </p:txBody>
      </p:sp>
      <p:sp>
        <p:nvSpPr>
          <p:cNvPr id="495" name="Google Shape;495;p2"/>
          <p:cNvSpPr txBox="1"/>
          <p:nvPr/>
        </p:nvSpPr>
        <p:spPr>
          <a:xfrm>
            <a:off x="9454533" y="2921168"/>
            <a:ext cx="177641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for social anxiety &amp; withdrawal </a:t>
            </a:r>
            <a:endParaRPr/>
          </a:p>
        </p:txBody>
      </p:sp>
      <p:cxnSp>
        <p:nvCxnSpPr>
          <p:cNvPr id="496" name="Google Shape;496;p2"/>
          <p:cNvCxnSpPr/>
          <p:nvPr/>
        </p:nvCxnSpPr>
        <p:spPr>
          <a:xfrm>
            <a:off x="2996583" y="3373995"/>
            <a:ext cx="42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7" name="Google Shape;497;p2"/>
          <p:cNvCxnSpPr/>
          <p:nvPr/>
        </p:nvCxnSpPr>
        <p:spPr>
          <a:xfrm>
            <a:off x="5649295" y="3340657"/>
            <a:ext cx="42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8" name="Google Shape;498;p2"/>
          <p:cNvCxnSpPr/>
          <p:nvPr/>
        </p:nvCxnSpPr>
        <p:spPr>
          <a:xfrm>
            <a:off x="8506795" y="3373995"/>
            <a:ext cx="428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9" name="Google Shape;499;p2"/>
          <p:cNvSpPr/>
          <p:nvPr/>
        </p:nvSpPr>
        <p:spPr>
          <a:xfrm>
            <a:off x="848825" y="2921168"/>
            <a:ext cx="2002500" cy="1015800"/>
          </a:xfrm>
          <a:prstGeom prst="rect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"/>
          <p:cNvSpPr/>
          <p:nvPr/>
        </p:nvSpPr>
        <p:spPr>
          <a:xfrm>
            <a:off x="3570464" y="2940581"/>
            <a:ext cx="2002500" cy="1015800"/>
          </a:xfrm>
          <a:prstGeom prst="rect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"/>
          <p:cNvSpPr/>
          <p:nvPr/>
        </p:nvSpPr>
        <p:spPr>
          <a:xfrm>
            <a:off x="6399454" y="2940581"/>
            <a:ext cx="2002500" cy="1015800"/>
          </a:xfrm>
          <a:prstGeom prst="rect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"/>
          <p:cNvSpPr/>
          <p:nvPr/>
        </p:nvSpPr>
        <p:spPr>
          <a:xfrm>
            <a:off x="9351298" y="2905777"/>
            <a:ext cx="2002500" cy="1015800"/>
          </a:xfrm>
          <a:prstGeom prst="rect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Theoretical Model</a:t>
            </a:r>
            <a:endParaRPr/>
          </a:p>
        </p:txBody>
      </p:sp>
      <p:pic>
        <p:nvPicPr>
          <p:cNvPr id="508" name="Google Shape;508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5596" y="1825625"/>
            <a:ext cx="652080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Temperamental fear &amp; attention to face</a:t>
            </a:r>
            <a:endParaRPr/>
          </a:p>
        </p:txBody>
      </p:sp>
      <p:sp>
        <p:nvSpPr>
          <p:cNvPr id="515" name="Google Shape;5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Examine social attention may allow to study individual differences in fear of strangers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/>
              <a:t>Attention to faces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Greater temperamental affect is linked to faster orientation and difficulty to disengage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Little is known how infants attentional bias in response to positive strangers faces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○"/>
            </a:pPr>
            <a:r>
              <a:rPr lang="en-US"/>
              <a:t>Fear linked to unfamiliarity or threat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Gaze aversion to regulate </a:t>
            </a:r>
            <a:endParaRPr/>
          </a:p>
        </p:txBody>
      </p:sp>
      <p:sp>
        <p:nvSpPr>
          <p:cNvPr id="521" name="Google Shape;52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Temperament: self-regulation and reactivity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Infants with high temperamental fear are slower to disengage – which may lead to higher stress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Infants use gaze aversion to maintain suitable arousal level, preventing overstimulation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○"/>
            </a:pPr>
            <a:r>
              <a:rPr lang="en-US"/>
              <a:t>Smiles &amp; gaze aversion during mother infant interaction?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Pupil dilation to measure physiological arousal</a:t>
            </a:r>
            <a:endParaRPr/>
          </a:p>
        </p:txBody>
      </p:sp>
      <p:sp>
        <p:nvSpPr>
          <p:cNvPr id="527" name="Google Shape;52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Reactivity component of temperament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Associated with attention to faces- higher fearfulness are higher in reactivity and aversiveness to strangers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Pupil dilation is unobtrusive indicator of physiological reactivity – reflects autonomic nervous system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Current study</a:t>
            </a:r>
            <a:endParaRPr/>
          </a:p>
        </p:txBody>
      </p:sp>
      <p:sp>
        <p:nvSpPr>
          <p:cNvPr id="533" name="Google Shape;53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-US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Hypothesis: Infants’ behavioral self-regulation (gaze aversion) and physiological reactivity (pupil dilation) when encountering a videotaped smiling stranger are associated with their temperamental fear </a:t>
            </a:r>
            <a:endParaRPr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2800"/>
              <a:buChar char="●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MLM approach to address nested data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Methods</a:t>
            </a:r>
            <a:endParaRPr/>
          </a:p>
        </p:txBody>
      </p:sp>
      <p:sp>
        <p:nvSpPr>
          <p:cNvPr id="539" name="Google Shape;53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Participants: 124 infants followed from 2-8 months.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Smiling stranger video: 12.5 s silent video of lady smiling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Measures: Infant behavior questionnaire and eye tracking data (Gaze aversion and pupil dilation)</a:t>
            </a:r>
            <a:endParaRPr/>
          </a:p>
        </p:txBody>
      </p:sp>
      <p:pic>
        <p:nvPicPr>
          <p:cNvPr id="540" name="Google Shape;540;p8" descr="A screenshot of a grap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520" y="2454910"/>
            <a:ext cx="5538628" cy="194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"/>
          <p:cNvSpPr txBox="1">
            <a:spLocks noGrp="1"/>
          </p:cNvSpPr>
          <p:nvPr>
            <p:ph type="title"/>
          </p:nvPr>
        </p:nvSpPr>
        <p:spPr>
          <a:xfrm>
            <a:off x="850900" y="682625"/>
            <a:ext cx="3256800" cy="3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Latency in Gaze aversion </a:t>
            </a:r>
            <a:endParaRPr/>
          </a:p>
        </p:txBody>
      </p:sp>
      <p:pic>
        <p:nvPicPr>
          <p:cNvPr id="547" name="Google Shape;547;p9" descr="A screenshot of a graph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9300" y="443375"/>
            <a:ext cx="5928300" cy="61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9"/>
          <p:cNvSpPr txBox="1"/>
          <p:nvPr/>
        </p:nvSpPr>
        <p:spPr>
          <a:xfrm>
            <a:off x="501000" y="3326275"/>
            <a:ext cx="37464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2 and 4 months, infants with higher levels of fear temperament had greater overall pupil dilation, but by 8 months, infants with higher levels of fear temperament had less pupil dilation compared to infants with lower levels of fear temperament.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70 healthy infants</a:t>
            </a:r>
          </a:p>
          <a:p>
            <a:r>
              <a:rPr lang="en-US" dirty="0"/>
              <a:t>1 Month Assessment </a:t>
            </a:r>
          </a:p>
          <a:p>
            <a:pPr lvl="1"/>
            <a:r>
              <a:rPr lang="en-US" dirty="0"/>
              <a:t>Delay </a:t>
            </a:r>
            <a:r>
              <a:rPr lang="en-US" dirty="0" err="1"/>
              <a:t>eyeblink</a:t>
            </a:r>
            <a:r>
              <a:rPr lang="en-US" dirty="0"/>
              <a:t> conditioning paradigm while asleep</a:t>
            </a:r>
          </a:p>
          <a:p>
            <a:pPr lvl="2"/>
            <a:r>
              <a:rPr lang="en-US" dirty="0"/>
              <a:t>UCS: </a:t>
            </a:r>
            <a:r>
              <a:rPr lang="en-US" dirty="0" err="1"/>
              <a:t>airpuff</a:t>
            </a:r>
            <a:endParaRPr lang="en-US" dirty="0"/>
          </a:p>
          <a:p>
            <a:pPr lvl="2"/>
            <a:r>
              <a:rPr lang="en-US" dirty="0"/>
              <a:t>CS: tone</a:t>
            </a:r>
          </a:p>
          <a:p>
            <a:pPr lvl="1"/>
            <a:r>
              <a:rPr lang="en-US" dirty="0"/>
              <a:t>EMG data collected via electrodes on infant</a:t>
            </a:r>
          </a:p>
          <a:p>
            <a:pPr lvl="1"/>
            <a:r>
              <a:rPr lang="en-US" dirty="0"/>
              <a:t>Tone-</a:t>
            </a:r>
            <a:r>
              <a:rPr lang="en-US" dirty="0" err="1"/>
              <a:t>airpuff</a:t>
            </a:r>
            <a:r>
              <a:rPr lang="en-US" dirty="0"/>
              <a:t> paired trials, </a:t>
            </a:r>
            <a:r>
              <a:rPr lang="en-US" dirty="0" err="1"/>
              <a:t>airpuff</a:t>
            </a:r>
            <a:r>
              <a:rPr lang="en-US" dirty="0"/>
              <a:t> alone trials, and tone-trials</a:t>
            </a:r>
          </a:p>
          <a:p>
            <a:pPr lvl="2"/>
            <a:r>
              <a:rPr lang="en-US" dirty="0"/>
              <a:t>Each trial examined for </a:t>
            </a:r>
            <a:r>
              <a:rPr lang="en-US" dirty="0" err="1"/>
              <a:t>eyeblink</a:t>
            </a:r>
            <a:r>
              <a:rPr lang="en-US" dirty="0"/>
              <a:t> response defined as rapid deflection in EMG signal</a:t>
            </a:r>
          </a:p>
        </p:txBody>
      </p:sp>
    </p:spTree>
    <p:extLst>
      <p:ext uri="{BB962C8B-B14F-4D97-AF65-F5344CB8AC3E}">
        <p14:creationId xmlns:p14="http://schemas.microsoft.com/office/powerpoint/2010/main" val="649112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701400" cy="2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Pupil dilation prior to gaze aversion</a:t>
            </a:r>
            <a:endParaRPr/>
          </a:p>
        </p:txBody>
      </p:sp>
      <p:pic>
        <p:nvPicPr>
          <p:cNvPr id="554" name="Google Shape;554;p10" descr="A screenshot of a graph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58150" y="506878"/>
            <a:ext cx="5352000" cy="54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0"/>
          <p:cNvSpPr txBox="1"/>
          <p:nvPr/>
        </p:nvSpPr>
        <p:spPr>
          <a:xfrm>
            <a:off x="602700" y="2653175"/>
            <a:ext cx="39369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Increase in arousal levels until gaze aversion is reached. Infants with high fear had steeper slopes.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190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-US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However, association reversed at 8 months, why?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Temporal pattern </a:t>
            </a:r>
            <a:endParaRPr/>
          </a:p>
        </p:txBody>
      </p:sp>
      <p:pic>
        <p:nvPicPr>
          <p:cNvPr id="561" name="Google Shape;561;p11" descr="A graph of growth of babies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00300" y="1853077"/>
            <a:ext cx="8119500" cy="39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Discussion</a:t>
            </a:r>
            <a:endParaRPr/>
          </a:p>
        </p:txBody>
      </p:sp>
      <p:sp>
        <p:nvSpPr>
          <p:cNvPr id="568" name="Google Shape;568;p12"/>
          <p:cNvSpPr txBox="1">
            <a:spLocks noGrp="1"/>
          </p:cNvSpPr>
          <p:nvPr>
            <p:ph type="body" idx="1"/>
          </p:nvPr>
        </p:nvSpPr>
        <p:spPr>
          <a:xfrm>
            <a:off x="838200" y="1421276"/>
            <a:ext cx="10584900" cy="47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•"/>
            </a:pPr>
            <a:r>
              <a:rPr lang="en-US" sz="2500" i="0">
                <a:solidFill>
                  <a:srgbClr val="000000"/>
                </a:solidFill>
              </a:rPr>
              <a:t>The study found that more fearful infants took longer to look away from a smiling stranger's face, indicating slower arousal regulation</a:t>
            </a:r>
            <a:r>
              <a:rPr lang="en-US" sz="2500">
                <a:solidFill>
                  <a:srgbClr val="000000"/>
                </a:solidFill>
              </a:rPr>
              <a:t>.</a:t>
            </a:r>
            <a:endParaRPr sz="2500">
              <a:solidFill>
                <a:srgbClr val="000000"/>
              </a:solidFill>
            </a:endParaRPr>
          </a:p>
          <a:p>
            <a:pPr marL="685800" lvl="1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-US" sz="2000" b="1">
                <a:solidFill>
                  <a:srgbClr val="000000"/>
                </a:solidFill>
              </a:rPr>
              <a:t>Thoughts on external validity of the study? </a:t>
            </a:r>
            <a:endParaRPr sz="2000" b="1"/>
          </a:p>
          <a:p>
            <a:pPr marL="228600" lvl="0" indent="-234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buChar char="•"/>
            </a:pPr>
            <a:r>
              <a:rPr lang="en-US" sz="2500" i="0">
                <a:solidFill>
                  <a:srgbClr val="000000"/>
                </a:solidFill>
              </a:rPr>
              <a:t>These findings suggest that individual differences in infants' gaze aversions and pupil dilation can be indicators of the development of fearful temperament in early infancy .</a:t>
            </a:r>
            <a:endParaRPr sz="2500"/>
          </a:p>
          <a:p>
            <a:pPr marL="228600" lvl="0" indent="-234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buChar char="•"/>
            </a:pPr>
            <a:r>
              <a:rPr lang="en-US" sz="2500">
                <a:solidFill>
                  <a:srgbClr val="000000"/>
                </a:solidFill>
              </a:rPr>
              <a:t>Race effects: Non-white infants shower to avert their gaze than white infants. </a:t>
            </a:r>
            <a:endParaRPr sz="2500">
              <a:solidFill>
                <a:srgbClr val="000000"/>
              </a:solidFill>
            </a:endParaRPr>
          </a:p>
          <a:p>
            <a:pPr marL="685800" lvl="1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buChar char="○"/>
            </a:pPr>
            <a:r>
              <a:rPr lang="en-US" sz="2000" b="1">
                <a:solidFill>
                  <a:srgbClr val="000000"/>
                </a:solidFill>
              </a:rPr>
              <a:t>Why?</a:t>
            </a:r>
            <a:endParaRPr sz="2000" b="1">
              <a:solidFill>
                <a:srgbClr val="000000"/>
              </a:solidFill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</a:endParaRPr>
          </a:p>
          <a:p>
            <a:pPr marL="177800" lvl="0" indent="0" algn="l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 sz="2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study concludes that individual differences in infants' gaze aversions and pupil dilation can serve as indicators of the development of fearful temperament in early infancy 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75" name="Google Shape;5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575" y="3519750"/>
            <a:ext cx="5384826" cy="208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46" y="1341944"/>
            <a:ext cx="9109910" cy="1963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3741" y="3717444"/>
            <a:ext cx="7062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http://www.ncbi.nlm.nih.gov/pmc/articles/PMC2784245/bin/NIHMS145640-supplement-02.mpg</a:t>
            </a:r>
            <a:r>
              <a:rPr lang="en-US" dirty="0"/>
              <a:t> FF around suckling</a:t>
            </a:r>
          </a:p>
          <a:p>
            <a:r>
              <a:rPr lang="en-US" dirty="0">
                <a:hlinkClick r:id="rId4"/>
              </a:rPr>
              <a:t>http://www.ncbi.nlm.nih.gov/pmc/articles/PMC2784245/bin/NIHMS145640-supplement-03.avi</a:t>
            </a:r>
            <a:r>
              <a:rPr lang="en-US" dirty="0"/>
              <a:t> FF on ground (mock aggression)</a:t>
            </a:r>
          </a:p>
          <a:p>
            <a:r>
              <a:rPr lang="en-US" dirty="0">
                <a:hlinkClick r:id="rId5"/>
              </a:rPr>
              <a:t>Click here to view.</a:t>
            </a:r>
            <a:r>
              <a:rPr lang="en-US" baseline="30000" dirty="0"/>
              <a:t>(7.2M, </a:t>
            </a:r>
            <a:r>
              <a:rPr lang="en-US" baseline="30000" dirty="0" err="1"/>
              <a:t>avi</a:t>
            </a:r>
            <a:r>
              <a:rPr lang="en-US" baseline="30000" dirty="0"/>
              <a:t>)</a:t>
            </a:r>
            <a:r>
              <a:rPr lang="en-US" b="1" dirty="0"/>
              <a:t> 04. FF in cage</a:t>
            </a:r>
          </a:p>
          <a:p>
            <a:r>
              <a:rPr lang="en-US" dirty="0">
                <a:hlinkClick r:id="rId6"/>
              </a:rPr>
              <a:t>Click here to view.</a:t>
            </a:r>
            <a:r>
              <a:rPr lang="en-US" baseline="30000" dirty="0"/>
              <a:t>(6.7M, </a:t>
            </a:r>
            <a:r>
              <a:rPr lang="en-US" baseline="30000" dirty="0" err="1"/>
              <a:t>avi</a:t>
            </a:r>
            <a:r>
              <a:rPr lang="en-US" baseline="30000" dirty="0"/>
              <a:t>) 05 FF(</a:t>
            </a:r>
            <a:r>
              <a:rPr lang="en-US" baseline="30000" dirty="0" err="1"/>
              <a:t>ish</a:t>
            </a:r>
            <a:r>
              <a:rPr lang="en-US" baseline="30000" dirty="0"/>
              <a:t>)</a:t>
            </a:r>
            <a:r>
              <a:rPr lang="en-US" dirty="0"/>
              <a:t> in group context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636412" y="26938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). Reciprocal Face-to-Face Communication between Rhesus Macaque Mothers and Their Newborn Infants. </a:t>
            </a:r>
            <a:r>
              <a:rPr lang="en-US" i="1" dirty="0"/>
              <a:t>Current biology : CB, 19</a:t>
            </a:r>
            <a:r>
              <a:rPr lang="en-US" dirty="0"/>
              <a:t>(20), 1768-1772.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712" y="2323868"/>
            <a:ext cx="4044287" cy="662781"/>
          </a:xfrm>
        </p:spPr>
        <p:txBody>
          <a:bodyPr>
            <a:noAutofit/>
          </a:bodyPr>
          <a:lstStyle/>
          <a:p>
            <a:r>
              <a:rPr lang="en-US" sz="2000" b="1" dirty="0"/>
              <a:t>Ferrari, P. F., </a:t>
            </a:r>
            <a:r>
              <a:rPr lang="en-US" sz="2000" b="1" dirty="0" err="1"/>
              <a:t>Paukner</a:t>
            </a:r>
            <a:r>
              <a:rPr lang="en-US" sz="2000" b="1" dirty="0"/>
              <a:t>, A., </a:t>
            </a:r>
            <a:r>
              <a:rPr lang="en-US" sz="2000" b="1" dirty="0" err="1"/>
              <a:t>Ionica</a:t>
            </a:r>
            <a:r>
              <a:rPr lang="en-US" sz="2000" b="1" dirty="0"/>
              <a:t>, C., &amp; Suomi, S. J.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1401" y="305761"/>
            <a:ext cx="9008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Is face-to-face interaction human-specific?</a:t>
            </a:r>
          </a:p>
        </p:txBody>
      </p:sp>
    </p:spTree>
    <p:extLst>
      <p:ext uri="{BB962C8B-B14F-4D97-AF65-F5344CB8AC3E}">
        <p14:creationId xmlns:p14="http://schemas.microsoft.com/office/powerpoint/2010/main" val="1299096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304" y="464516"/>
            <a:ext cx="2941981" cy="28650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Mutual gaze and </a:t>
            </a:r>
            <a:r>
              <a:rPr lang="en-US" sz="3600" b="1" dirty="0" err="1"/>
              <a:t>lipsmacking</a:t>
            </a:r>
            <a:r>
              <a:rPr lang="en-US" sz="3600" b="1" dirty="0"/>
              <a:t> in the macaque (infant-mother)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198" b="19155"/>
          <a:stretch/>
        </p:blipFill>
        <p:spPr>
          <a:xfrm>
            <a:off x="4466869" y="0"/>
            <a:ext cx="8189155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t="79539" r="52208"/>
          <a:stretch/>
        </p:blipFill>
        <p:spPr>
          <a:xfrm>
            <a:off x="-1" y="4472609"/>
            <a:ext cx="4582593" cy="22501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350" y="2797048"/>
            <a:ext cx="3501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http://www.ncbi.nlm.nih.gov/pmc/articles/PMC2784245/bin/NIHMS145640-supplement-02.mpg</a:t>
            </a:r>
            <a:r>
              <a:rPr lang="en-US" dirty="0"/>
              <a:t> FF around suckling</a:t>
            </a:r>
          </a:p>
        </p:txBody>
      </p:sp>
    </p:spTree>
    <p:extLst>
      <p:ext uri="{BB962C8B-B14F-4D97-AF65-F5344CB8AC3E}">
        <p14:creationId xmlns:p14="http://schemas.microsoft.com/office/powerpoint/2010/main" val="6028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Responsive </a:t>
            </a:r>
            <a:r>
              <a:rPr lang="en-US" dirty="0" err="1"/>
              <a:t>lipsmacking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470"/>
          <a:stretch/>
        </p:blipFill>
        <p:spPr>
          <a:xfrm>
            <a:off x="444473" y="1820311"/>
            <a:ext cx="5380120" cy="389291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t="40460" b="22295"/>
          <a:stretch/>
        </p:blipFill>
        <p:spPr>
          <a:xfrm>
            <a:off x="5973680" y="2079557"/>
            <a:ext cx="5380120" cy="357740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t="82086"/>
          <a:stretch/>
        </p:blipFill>
        <p:spPr>
          <a:xfrm>
            <a:off x="6322012" y="99685"/>
            <a:ext cx="5380120" cy="172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94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face-to-face interaction </a:t>
            </a:r>
            <a:r>
              <a:rPr lang="en-US" dirty="0" err="1"/>
              <a:t>neotenous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‘In rhesus macaques, mother-infant pairs communicate  </a:t>
            </a:r>
            <a:r>
              <a:rPr lang="en-US" dirty="0" err="1"/>
              <a:t>intersubjectively</a:t>
            </a:r>
            <a:r>
              <a:rPr lang="en-US" dirty="0"/>
              <a:t>  via  complex  forms  of emotional  exchanges  including  exaggerated  lip-smacking, sustained  mutual  gaze,  mouth-mouth  contacts,  and  neonatal imitation. </a:t>
            </a:r>
          </a:p>
          <a:p>
            <a:pPr lvl="1"/>
            <a:r>
              <a:rPr lang="en-US" dirty="0"/>
              <a:t>Infant macaques solicit their mother’s affiliative responses and actively communicate to her. </a:t>
            </a:r>
          </a:p>
          <a:p>
            <a:r>
              <a:rPr lang="en-US" dirty="0"/>
              <a:t>However, this form of communication disappears within the infant’s first  month  of  life.”</a:t>
            </a:r>
          </a:p>
          <a:p>
            <a:pPr lvl="1"/>
            <a:r>
              <a:rPr lang="en-US" b="1" dirty="0"/>
              <a:t>Why?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79117" y="35280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challenge  the  view  that  </a:t>
            </a:r>
            <a:r>
              <a:rPr lang="en-US" dirty="0" err="1"/>
              <a:t>themother</a:t>
            </a:r>
            <a:r>
              <a:rPr lang="en-US" dirty="0"/>
              <a:t>-infant communicative system functions in order </a:t>
            </a:r>
            <a:r>
              <a:rPr lang="en-US" dirty="0" err="1"/>
              <a:t>tosustain</a:t>
            </a:r>
            <a:r>
              <a:rPr lang="en-US" dirty="0"/>
              <a:t> proximity and that infants are simply passive </a:t>
            </a:r>
            <a:r>
              <a:rPr lang="en-US" dirty="0" err="1"/>
              <a:t>recipi-ents</a:t>
            </a:r>
            <a:r>
              <a:rPr lang="en-US" dirty="0"/>
              <a:t>  in  such  interaction.  Thus,  emotional  </a:t>
            </a:r>
            <a:r>
              <a:rPr lang="en-US" dirty="0" err="1"/>
              <a:t>communicationbetween</a:t>
            </a:r>
            <a:r>
              <a:rPr lang="en-US" dirty="0"/>
              <a:t> mother and infant is not uniquely human</a:t>
            </a:r>
          </a:p>
        </p:txBody>
      </p:sp>
    </p:spTree>
    <p:extLst>
      <p:ext uri="{BB962C8B-B14F-4D97-AF65-F5344CB8AC3E}">
        <p14:creationId xmlns:p14="http://schemas.microsoft.com/office/powerpoint/2010/main" val="3607241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Background: Early Social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/>
              <a:t>Early social interactions provide a context for infants to learn social communication norms</a:t>
            </a:r>
          </a:p>
          <a:p>
            <a:r>
              <a:rPr lang="en-US" dirty="0"/>
              <a:t>Quality of face to face interactions in the first weeks of life can affect cognitive and social-emotional development</a:t>
            </a:r>
          </a:p>
          <a:p>
            <a:r>
              <a:rPr lang="en-US" dirty="0"/>
              <a:t>Eye contact is an important signal for social interaction and communication</a:t>
            </a:r>
          </a:p>
          <a:p>
            <a:pPr lvl="1"/>
            <a:r>
              <a:rPr lang="en-US" dirty="0"/>
              <a:t>Scanning of the eye area is a predictor of social &amp; communicative abilities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66" y="5642828"/>
            <a:ext cx="1762035" cy="11688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3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66" y="1367573"/>
            <a:ext cx="5774614" cy="42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50677" y="5748619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9" dirty="0">
                <a:solidFill>
                  <a:prstClr val="black"/>
                </a:solidFill>
                <a:latin typeface="Arial" charset="0"/>
              </a:rPr>
              <a:t>Reeb-Sutherland BC, Levitt P, Fox NA (2012) The Predictive Nature of Individual Differences in Early Associative Learning and Emerging Social Behavior. </a:t>
            </a:r>
            <a:r>
              <a:rPr lang="en-US" altLang="en-US" sz="1059" dirty="0" err="1">
                <a:solidFill>
                  <a:prstClr val="black"/>
                </a:solidFill>
                <a:latin typeface="Arial" charset="0"/>
              </a:rPr>
              <a:t>PLoS</a:t>
            </a:r>
            <a:r>
              <a:rPr lang="en-US" altLang="en-US" sz="1059" dirty="0">
                <a:solidFill>
                  <a:prstClr val="black"/>
                </a:solidFill>
                <a:latin typeface="Arial" charset="0"/>
              </a:rPr>
              <a:t> ONE 7(1): e30511. doi:10.1371/journal.pone.0030511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9" dirty="0">
                <a:solidFill>
                  <a:prstClr val="black"/>
                </a:solidFill>
                <a:latin typeface="Arial" charset="0"/>
                <a:hlinkClick r:id="rId4"/>
              </a:rPr>
              <a:t>http://127.0.0.1:8081/plosone/article?id=info:doi/10.1371/journal.pone.0030511</a:t>
            </a:r>
            <a:endParaRPr lang="en-US" altLang="en-US" sz="1059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6" y="6342531"/>
            <a:ext cx="2140324" cy="4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01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chemeClr val="accent1"/>
                </a:solidFill>
              </a:rPr>
              <a:t>Learning curve for one-month-old infants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4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Month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Peek-A-Boo Task</a:t>
            </a:r>
          </a:p>
          <a:p>
            <a:pPr lvl="1"/>
            <a:r>
              <a:rPr lang="en-US" sz="2800" dirty="0"/>
              <a:t>Mom played peek-a-boo with infant</a:t>
            </a:r>
          </a:p>
          <a:p>
            <a:r>
              <a:rPr lang="en-US" sz="3200" dirty="0"/>
              <a:t>Puppet Task</a:t>
            </a:r>
          </a:p>
          <a:p>
            <a:pPr lvl="1"/>
            <a:r>
              <a:rPr lang="en-US" sz="2800" dirty="0"/>
              <a:t>Watches puppet show and is tickled by puppets 3 times</a:t>
            </a:r>
          </a:p>
          <a:p>
            <a:r>
              <a:rPr lang="en-US" sz="3200" dirty="0"/>
              <a:t>Assessed Social Responsivity</a:t>
            </a:r>
          </a:p>
          <a:p>
            <a:pPr lvl="1"/>
            <a:r>
              <a:rPr lang="en-US" sz="2800" dirty="0"/>
              <a:t>Coded social positivity –  smiling intensity, intensity of vocalizations, and intensity of positive motor acts</a:t>
            </a:r>
          </a:p>
          <a:p>
            <a:pPr lvl="1"/>
            <a:r>
              <a:rPr lang="en-US" sz="2800" dirty="0"/>
              <a:t>Coded social referencing – looking at mother</a:t>
            </a:r>
          </a:p>
          <a:p>
            <a:r>
              <a:rPr lang="en-US" sz="3200" dirty="0"/>
              <a:t>Infant Behavior Questionnaire</a:t>
            </a:r>
          </a:p>
          <a:p>
            <a:pPr lvl="1"/>
            <a:r>
              <a:rPr lang="en-US" sz="2800" dirty="0"/>
              <a:t>Measured maternal report of infant temperament</a:t>
            </a:r>
          </a:p>
        </p:txBody>
      </p:sp>
    </p:spTree>
    <p:extLst>
      <p:ext uri="{BB962C8B-B14F-4D97-AF65-F5344CB8AC3E}">
        <p14:creationId xmlns:p14="http://schemas.microsoft.com/office/powerpoint/2010/main" val="260356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slope varied across infants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0"/>
            <a:ext cx="4251960" cy="2644410"/>
          </a:xfrm>
        </p:spPr>
        <p:txBody>
          <a:bodyPr>
            <a:noAutofit/>
          </a:bodyPr>
          <a:lstStyle/>
          <a:p>
            <a:r>
              <a:rPr lang="en-US" dirty="0"/>
              <a:t>Learning slope varied across infants</a:t>
            </a:r>
          </a:p>
          <a:p>
            <a:pPr lvl="1"/>
            <a:r>
              <a:rPr lang="en-US" dirty="0"/>
              <a:t>Some showed rapid learning; others showed little to no learning</a:t>
            </a:r>
          </a:p>
          <a:p>
            <a:r>
              <a:rPr lang="en-US" dirty="0"/>
              <a:t>Infants who learned more rapidly at 1 month showed more Social Responsivity at 5 months</a:t>
            </a:r>
          </a:p>
          <a:p>
            <a:pPr lvl="1"/>
            <a:r>
              <a:rPr lang="en-US" dirty="0"/>
              <a:t>Correlation still significant after controlling for maternal report of temperamental positivity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23326" r="61347" b="37708"/>
          <a:stretch/>
        </p:blipFill>
        <p:spPr bwMode="auto">
          <a:xfrm>
            <a:off x="6294121" y="1846169"/>
            <a:ext cx="5333999" cy="441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73082" r="61914" b="23992"/>
          <a:stretch/>
        </p:blipFill>
        <p:spPr bwMode="auto">
          <a:xfrm>
            <a:off x="5811953" y="6606540"/>
            <a:ext cx="2037736" cy="2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74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86000" cy="3261995"/>
          </a:xfrm>
        </p:spPr>
        <p:txBody>
          <a:bodyPr/>
          <a:lstStyle/>
          <a:p>
            <a:r>
              <a:rPr lang="en-US" dirty="0"/>
              <a:t>9 Month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320" y="365125"/>
            <a:ext cx="8686800" cy="5082809"/>
          </a:xfrm>
        </p:spPr>
        <p:txBody>
          <a:bodyPr>
            <a:noAutofit/>
          </a:bodyPr>
          <a:lstStyle/>
          <a:p>
            <a:r>
              <a:rPr lang="en-US" dirty="0"/>
              <a:t>Still-face task</a:t>
            </a:r>
          </a:p>
          <a:p>
            <a:pPr lvl="1"/>
            <a:r>
              <a:rPr lang="en-US" dirty="0"/>
              <a:t>2 min normal interaction with mother</a:t>
            </a:r>
          </a:p>
          <a:p>
            <a:pPr lvl="1"/>
            <a:r>
              <a:rPr lang="en-US" dirty="0"/>
              <a:t>2 minute mother looking at infant with neutral face with no interaction</a:t>
            </a:r>
          </a:p>
          <a:p>
            <a:pPr lvl="1"/>
            <a:r>
              <a:rPr lang="en-US" dirty="0"/>
              <a:t>2 minute mother re-engages infant in normal interaction</a:t>
            </a:r>
          </a:p>
          <a:p>
            <a:pPr lvl="1"/>
            <a:r>
              <a:rPr lang="en-US" dirty="0"/>
              <a:t>Coded negativity (protest, withdrawn behaviors)</a:t>
            </a:r>
          </a:p>
          <a:p>
            <a:pPr lvl="1"/>
            <a:r>
              <a:rPr lang="en-US" dirty="0"/>
              <a:t>Social Contingency Detection – difference between proportion of negativity during still face phase and proportion of negativity during interaction phase</a:t>
            </a:r>
          </a:p>
          <a:p>
            <a:r>
              <a:rPr lang="en-US" dirty="0"/>
              <a:t>Modified peek-a-boo task</a:t>
            </a:r>
          </a:p>
          <a:p>
            <a:pPr lvl="1"/>
            <a:r>
              <a:rPr lang="en-US" dirty="0"/>
              <a:t>Mom behind screen</a:t>
            </a:r>
          </a:p>
          <a:p>
            <a:pPr lvl="1"/>
            <a:r>
              <a:rPr lang="en-US" dirty="0"/>
              <a:t>Trials 1, 2, 3, &amp; 6: screen opens and mother says “peek-a-boo”</a:t>
            </a:r>
          </a:p>
          <a:p>
            <a:pPr lvl="1"/>
            <a:r>
              <a:rPr lang="en-US" dirty="0"/>
              <a:t>Trials 4 &amp; 5: screen opens and mother is gone</a:t>
            </a:r>
          </a:p>
          <a:p>
            <a:pPr lvl="1"/>
            <a:r>
              <a:rPr lang="en-US" dirty="0"/>
              <a:t>Coded social positivity –  smiling intensity, intensity of vocalizations, and intensity of positive motor acts</a:t>
            </a:r>
          </a:p>
          <a:p>
            <a:pPr lvl="1"/>
            <a:r>
              <a:rPr lang="en-US" dirty="0"/>
              <a:t>Social Contingency Detection – difference in social positivity between mother-present trials and mother-absent trials</a:t>
            </a:r>
          </a:p>
        </p:txBody>
      </p:sp>
    </p:spTree>
    <p:extLst>
      <p:ext uri="{BB962C8B-B14F-4D97-AF65-F5344CB8AC3E}">
        <p14:creationId xmlns:p14="http://schemas.microsoft.com/office/powerpoint/2010/main" val="20380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2930</Words>
  <Application>Microsoft Office PowerPoint</Application>
  <PresentationFormat>Widescreen</PresentationFormat>
  <Paragraphs>304</Paragraphs>
  <Slides>58</Slides>
  <Notes>32</Notes>
  <HiddenSlides>8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Calibri Light</vt:lpstr>
      <vt:lpstr>Gill Sans MT</vt:lpstr>
      <vt:lpstr>Monotype Sorts</vt:lpstr>
      <vt:lpstr>Montserrat</vt:lpstr>
      <vt:lpstr>Open Sans</vt:lpstr>
      <vt:lpstr>Times New Roman</vt:lpstr>
      <vt:lpstr>Wingdings 2</vt:lpstr>
      <vt:lpstr>Office Theme</vt:lpstr>
      <vt:lpstr>Dividend</vt:lpstr>
      <vt:lpstr>Social and Emotional Development  PSY624  Predictors of interactive competence</vt:lpstr>
      <vt:lpstr>Overview</vt:lpstr>
      <vt:lpstr>PowerPoint Presentation</vt:lpstr>
      <vt:lpstr>Overview</vt:lpstr>
      <vt:lpstr>Methods</vt:lpstr>
      <vt:lpstr>Learning curve for one-month-old infants</vt:lpstr>
      <vt:lpstr>5 Month Assessment</vt:lpstr>
      <vt:lpstr>Learning slope varied across infants</vt:lpstr>
      <vt:lpstr>9 Month Assessment</vt:lpstr>
      <vt:lpstr>1 month Learning Slope positively correlated with Social Contingency Detection at 9 months </vt:lpstr>
      <vt:lpstr>9 Month Assessment</vt:lpstr>
      <vt:lpstr>1 month Learning Slope positively correlated with 9 month Imitation</vt:lpstr>
      <vt:lpstr>9 Month Assessment</vt:lpstr>
      <vt:lpstr>Distribution of correlations between Learning Slope and Nc mean amplitude difference </vt:lpstr>
      <vt:lpstr>12 Month Assessment</vt:lpstr>
      <vt:lpstr>Results</vt:lpstr>
      <vt:lpstr>Infants who learn more rapidly at 1 month -- greater 12 month joint attention </vt:lpstr>
      <vt:lpstr>Discussion</vt:lpstr>
      <vt:lpstr>PowerPoint Presentation</vt:lpstr>
      <vt:lpstr>Neonatal imitation predicts how infants engage with faces</vt:lpstr>
      <vt:lpstr>Neonatal imitation</vt:lpstr>
      <vt:lpstr>Response to nonverbal cues</vt:lpstr>
      <vt:lpstr>Neonatal imitation (Days 1-7): Control Disk (DK)</vt:lpstr>
      <vt:lpstr>Neonatal imitation (Days 1-7): Lipsmacking (LS) </vt:lpstr>
      <vt:lpstr>Neonatal imitation (Days 1-7): Tongue Protrusion (TP)</vt:lpstr>
      <vt:lpstr>Current study</vt:lpstr>
      <vt:lpstr>Current Study</vt:lpstr>
      <vt:lpstr>Looks towards eyes and mouth</vt:lpstr>
      <vt:lpstr>Results</vt:lpstr>
      <vt:lpstr>Discussion</vt:lpstr>
      <vt:lpstr>Questions to think about</vt:lpstr>
      <vt:lpstr>Neonatal imitation predicts infant rhesus macaque social and anxiety-related behaviours at one year</vt:lpstr>
      <vt:lpstr>Background</vt:lpstr>
      <vt:lpstr>Current Study</vt:lpstr>
      <vt:lpstr>Neonatal imitation (Days 1-7): Lipsmacking (LS) </vt:lpstr>
      <vt:lpstr>Results</vt:lpstr>
      <vt:lpstr>Results</vt:lpstr>
      <vt:lpstr>What does this mean?</vt:lpstr>
      <vt:lpstr>Neonatal imitation (Days 1-7): Tongue Protrusion (TP)</vt:lpstr>
      <vt:lpstr>More results</vt:lpstr>
      <vt:lpstr>Infant temperamental fear, pupil dilation, and gaze aversion from smiling strangers</vt:lpstr>
      <vt:lpstr>Introduction</vt:lpstr>
      <vt:lpstr>Theoretical Model</vt:lpstr>
      <vt:lpstr>Temperamental fear &amp; attention to face</vt:lpstr>
      <vt:lpstr>Gaze aversion to regulate </vt:lpstr>
      <vt:lpstr>Pupil dilation to measure physiological arousal</vt:lpstr>
      <vt:lpstr>Current study</vt:lpstr>
      <vt:lpstr>Methods</vt:lpstr>
      <vt:lpstr>Latency in Gaze aversion </vt:lpstr>
      <vt:lpstr>Pupil dilation prior to gaze aversion</vt:lpstr>
      <vt:lpstr>Temporal pattern </vt:lpstr>
      <vt:lpstr>Discussion</vt:lpstr>
      <vt:lpstr>Conclusion</vt:lpstr>
      <vt:lpstr>Ferrari, P. F., Paukner, A., Ionica, C., &amp; Suomi, S. J.</vt:lpstr>
      <vt:lpstr>Mutual gaze and lipsmacking in the macaque (infant-mother)</vt:lpstr>
      <vt:lpstr>Responsive lipsmacking</vt:lpstr>
      <vt:lpstr>Is face-to-face interaction neotenous?</vt:lpstr>
      <vt:lpstr>Background: Early Social Interactions</vt:lpstr>
    </vt:vector>
  </TitlesOfParts>
  <Company>University of Miami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Predictors of interactive competence</dc:title>
  <dc:creator>Daniel Messinger</dc:creator>
  <cp:lastModifiedBy>Messinger, Daniel S., Ph.D.</cp:lastModifiedBy>
  <cp:revision>51</cp:revision>
  <dcterms:created xsi:type="dcterms:W3CDTF">2015-09-08T21:15:21Z</dcterms:created>
  <dcterms:modified xsi:type="dcterms:W3CDTF">2023-09-17T19:31:24Z</dcterms:modified>
</cp:coreProperties>
</file>