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omments/comment1.xml" ContentType="application/vnd.openxmlformats-officedocument.presentationml.comment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omments/comment2.xml" ContentType="application/vnd.openxmlformats-officedocument.presentationml.comment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omments/comment3.xml" ContentType="application/vnd.openxmlformats-officedocument.presentationml.comments+xml"/>
  <Override PartName="/ppt/notesSlides/notesSlide68.xml" ContentType="application/vnd.openxmlformats-officedocument.presentationml.notesSlide+xml"/>
  <Override PartName="/ppt/comments/comment4.xml" ContentType="application/vnd.openxmlformats-officedocument.presentationml.comments+xml"/>
  <Override PartName="/ppt/notesSlides/notesSlide69.xml" ContentType="application/vnd.openxmlformats-officedocument.presentationml.notesSlide+xml"/>
  <Override PartName="/ppt/comments/comment5.xml" ContentType="application/vnd.openxmlformats-officedocument.presentationml.comment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omments/comment6.xml" ContentType="application/vnd.openxmlformats-officedocument.presentationml.comment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omments/comment7.xml" ContentType="application/vnd.openxmlformats-officedocument.presentationml.comment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1" r:id="rId1"/>
    <p:sldMasterId id="2147483690" r:id="rId2"/>
    <p:sldMasterId id="2147484113" r:id="rId3"/>
    <p:sldMasterId id="2147484125" r:id="rId4"/>
    <p:sldMasterId id="2147484138" r:id="rId5"/>
  </p:sldMasterIdLst>
  <p:notesMasterIdLst>
    <p:notesMasterId r:id="rId160"/>
  </p:notesMasterIdLst>
  <p:handoutMasterIdLst>
    <p:handoutMasterId r:id="rId161"/>
  </p:handoutMasterIdLst>
  <p:sldIdLst>
    <p:sldId id="256" r:id="rId6"/>
    <p:sldId id="503" r:id="rId7"/>
    <p:sldId id="536" r:id="rId8"/>
    <p:sldId id="537" r:id="rId9"/>
    <p:sldId id="538" r:id="rId10"/>
    <p:sldId id="517" r:id="rId11"/>
    <p:sldId id="518" r:id="rId12"/>
    <p:sldId id="519" r:id="rId13"/>
    <p:sldId id="520" r:id="rId14"/>
    <p:sldId id="521" r:id="rId15"/>
    <p:sldId id="522" r:id="rId16"/>
    <p:sldId id="523" r:id="rId17"/>
    <p:sldId id="535" r:id="rId18"/>
    <p:sldId id="524" r:id="rId19"/>
    <p:sldId id="525" r:id="rId20"/>
    <p:sldId id="526" r:id="rId21"/>
    <p:sldId id="527" r:id="rId22"/>
    <p:sldId id="528" r:id="rId23"/>
    <p:sldId id="539" r:id="rId24"/>
    <p:sldId id="529" r:id="rId25"/>
    <p:sldId id="530" r:id="rId26"/>
    <p:sldId id="531" r:id="rId27"/>
    <p:sldId id="532" r:id="rId28"/>
    <p:sldId id="505" r:id="rId29"/>
    <p:sldId id="506" r:id="rId30"/>
    <p:sldId id="507" r:id="rId31"/>
    <p:sldId id="508" r:id="rId32"/>
    <p:sldId id="509" r:id="rId33"/>
    <p:sldId id="510" r:id="rId34"/>
    <p:sldId id="511" r:id="rId35"/>
    <p:sldId id="512" r:id="rId36"/>
    <p:sldId id="513" r:id="rId37"/>
    <p:sldId id="514" r:id="rId38"/>
    <p:sldId id="515" r:id="rId39"/>
    <p:sldId id="516" r:id="rId40"/>
    <p:sldId id="449" r:id="rId41"/>
    <p:sldId id="450" r:id="rId42"/>
    <p:sldId id="373" r:id="rId43"/>
    <p:sldId id="372" r:id="rId44"/>
    <p:sldId id="374" r:id="rId45"/>
    <p:sldId id="375" r:id="rId46"/>
    <p:sldId id="376" r:id="rId47"/>
    <p:sldId id="377" r:id="rId48"/>
    <p:sldId id="378" r:id="rId49"/>
    <p:sldId id="447" r:id="rId50"/>
    <p:sldId id="385" r:id="rId51"/>
    <p:sldId id="387" r:id="rId52"/>
    <p:sldId id="392" r:id="rId53"/>
    <p:sldId id="393" r:id="rId54"/>
    <p:sldId id="554" r:id="rId55"/>
    <p:sldId id="555" r:id="rId56"/>
    <p:sldId id="556" r:id="rId57"/>
    <p:sldId id="557" r:id="rId58"/>
    <p:sldId id="558" r:id="rId59"/>
    <p:sldId id="559" r:id="rId60"/>
    <p:sldId id="534" r:id="rId61"/>
    <p:sldId id="551" r:id="rId62"/>
    <p:sldId id="396" r:id="rId63"/>
    <p:sldId id="422" r:id="rId64"/>
    <p:sldId id="552" r:id="rId65"/>
    <p:sldId id="560" r:id="rId66"/>
    <p:sldId id="553" r:id="rId67"/>
    <p:sldId id="540" r:id="rId68"/>
    <p:sldId id="541" r:id="rId69"/>
    <p:sldId id="542" r:id="rId70"/>
    <p:sldId id="543" r:id="rId71"/>
    <p:sldId id="544" r:id="rId72"/>
    <p:sldId id="545" r:id="rId73"/>
    <p:sldId id="546" r:id="rId74"/>
    <p:sldId id="547" r:id="rId75"/>
    <p:sldId id="548" r:id="rId76"/>
    <p:sldId id="549" r:id="rId77"/>
    <p:sldId id="561" r:id="rId78"/>
    <p:sldId id="565" r:id="rId79"/>
    <p:sldId id="567" r:id="rId80"/>
    <p:sldId id="562" r:id="rId81"/>
    <p:sldId id="563" r:id="rId82"/>
    <p:sldId id="564" r:id="rId83"/>
    <p:sldId id="566" r:id="rId84"/>
    <p:sldId id="569" r:id="rId85"/>
    <p:sldId id="568" r:id="rId86"/>
    <p:sldId id="570" r:id="rId87"/>
    <p:sldId id="571" r:id="rId88"/>
    <p:sldId id="572" r:id="rId89"/>
    <p:sldId id="573" r:id="rId90"/>
    <p:sldId id="420" r:id="rId91"/>
    <p:sldId id="400" r:id="rId92"/>
    <p:sldId id="397" r:id="rId93"/>
    <p:sldId id="421" r:id="rId94"/>
    <p:sldId id="482" r:id="rId95"/>
    <p:sldId id="402" r:id="rId96"/>
    <p:sldId id="480" r:id="rId97"/>
    <p:sldId id="403" r:id="rId98"/>
    <p:sldId id="404" r:id="rId99"/>
    <p:sldId id="405" r:id="rId100"/>
    <p:sldId id="406" r:id="rId101"/>
    <p:sldId id="407" r:id="rId102"/>
    <p:sldId id="408" r:id="rId103"/>
    <p:sldId id="415" r:id="rId104"/>
    <p:sldId id="412" r:id="rId105"/>
    <p:sldId id="413" r:id="rId106"/>
    <p:sldId id="411" r:id="rId107"/>
    <p:sldId id="426" r:id="rId108"/>
    <p:sldId id="418" r:id="rId109"/>
    <p:sldId id="294" r:id="rId110"/>
    <p:sldId id="311" r:id="rId111"/>
    <p:sldId id="321" r:id="rId112"/>
    <p:sldId id="260" r:id="rId113"/>
    <p:sldId id="293" r:id="rId114"/>
    <p:sldId id="446" r:id="rId115"/>
    <p:sldId id="261" r:id="rId116"/>
    <p:sldId id="262" r:id="rId117"/>
    <p:sldId id="322" r:id="rId118"/>
    <p:sldId id="284" r:id="rId119"/>
    <p:sldId id="271" r:id="rId120"/>
    <p:sldId id="274" r:id="rId121"/>
    <p:sldId id="275" r:id="rId122"/>
    <p:sldId id="323" r:id="rId123"/>
    <p:sldId id="451" r:id="rId124"/>
    <p:sldId id="452" r:id="rId125"/>
    <p:sldId id="458" r:id="rId126"/>
    <p:sldId id="479" r:id="rId127"/>
    <p:sldId id="453" r:id="rId128"/>
    <p:sldId id="454" r:id="rId129"/>
    <p:sldId id="455" r:id="rId130"/>
    <p:sldId id="456" r:id="rId131"/>
    <p:sldId id="478" r:id="rId132"/>
    <p:sldId id="459" r:id="rId133"/>
    <p:sldId id="460" r:id="rId134"/>
    <p:sldId id="461" r:id="rId135"/>
    <p:sldId id="481" r:id="rId136"/>
    <p:sldId id="462" r:id="rId137"/>
    <p:sldId id="463" r:id="rId138"/>
    <p:sldId id="464" r:id="rId139"/>
    <p:sldId id="467" r:id="rId140"/>
    <p:sldId id="466" r:id="rId141"/>
    <p:sldId id="465" r:id="rId142"/>
    <p:sldId id="468" r:id="rId143"/>
    <p:sldId id="469" r:id="rId144"/>
    <p:sldId id="470" r:id="rId145"/>
    <p:sldId id="471" r:id="rId146"/>
    <p:sldId id="472" r:id="rId147"/>
    <p:sldId id="483" r:id="rId148"/>
    <p:sldId id="484" r:id="rId149"/>
    <p:sldId id="485" r:id="rId150"/>
    <p:sldId id="486" r:id="rId151"/>
    <p:sldId id="473" r:id="rId152"/>
    <p:sldId id="302" r:id="rId153"/>
    <p:sldId id="445" r:id="rId154"/>
    <p:sldId id="298" r:id="rId155"/>
    <p:sldId id="300" r:id="rId156"/>
    <p:sldId id="301" r:id="rId157"/>
    <p:sldId id="295" r:id="rId158"/>
    <p:sldId id="296" r:id="rId159"/>
  </p:sldIdLst>
  <p:sldSz cx="9144000" cy="6858000" type="screen4x3"/>
  <p:notesSz cx="7010400" cy="9296400"/>
  <p:defaultTextStyle>
    <a:defPPr>
      <a:defRPr lang="en-US"/>
    </a:defPPr>
    <a:lvl1pPr algn="l" rtl="0" fontAlgn="base">
      <a:spcBef>
        <a:spcPct val="0"/>
      </a:spcBef>
      <a:spcAft>
        <a:spcPct val="0"/>
      </a:spcAft>
      <a:defRPr sz="3200" kern="1200">
        <a:solidFill>
          <a:schemeClr val="tx1"/>
        </a:solidFill>
        <a:latin typeface="Times New Roman" pitchFamily="18" charset="0"/>
        <a:ea typeface="+mn-ea"/>
        <a:cs typeface="+mn-cs"/>
      </a:defRPr>
    </a:lvl1pPr>
    <a:lvl2pPr marL="457200" algn="l" rtl="0" fontAlgn="base">
      <a:spcBef>
        <a:spcPct val="0"/>
      </a:spcBef>
      <a:spcAft>
        <a:spcPct val="0"/>
      </a:spcAft>
      <a:defRPr sz="3200" kern="1200">
        <a:solidFill>
          <a:schemeClr val="tx1"/>
        </a:solidFill>
        <a:latin typeface="Times New Roman" pitchFamily="18" charset="0"/>
        <a:ea typeface="+mn-ea"/>
        <a:cs typeface="+mn-cs"/>
      </a:defRPr>
    </a:lvl2pPr>
    <a:lvl3pPr marL="914400" algn="l" rtl="0" fontAlgn="base">
      <a:spcBef>
        <a:spcPct val="0"/>
      </a:spcBef>
      <a:spcAft>
        <a:spcPct val="0"/>
      </a:spcAft>
      <a:defRPr sz="3200" kern="1200">
        <a:solidFill>
          <a:schemeClr val="tx1"/>
        </a:solidFill>
        <a:latin typeface="Times New Roman" pitchFamily="18" charset="0"/>
        <a:ea typeface="+mn-ea"/>
        <a:cs typeface="+mn-cs"/>
      </a:defRPr>
    </a:lvl3pPr>
    <a:lvl4pPr marL="1371600" algn="l" rtl="0" fontAlgn="base">
      <a:spcBef>
        <a:spcPct val="0"/>
      </a:spcBef>
      <a:spcAft>
        <a:spcPct val="0"/>
      </a:spcAft>
      <a:defRPr sz="3200" kern="1200">
        <a:solidFill>
          <a:schemeClr val="tx1"/>
        </a:solidFill>
        <a:latin typeface="Times New Roman" pitchFamily="18" charset="0"/>
        <a:ea typeface="+mn-ea"/>
        <a:cs typeface="+mn-cs"/>
      </a:defRPr>
    </a:lvl4pPr>
    <a:lvl5pPr marL="1828800" algn="l" rtl="0" fontAlgn="base">
      <a:spcBef>
        <a:spcPct val="0"/>
      </a:spcBef>
      <a:spcAft>
        <a:spcPct val="0"/>
      </a:spcAft>
      <a:defRPr sz="3200" kern="1200">
        <a:solidFill>
          <a:schemeClr val="tx1"/>
        </a:solidFill>
        <a:latin typeface="Times New Roman" pitchFamily="18" charset="0"/>
        <a:ea typeface="+mn-ea"/>
        <a:cs typeface="+mn-cs"/>
      </a:defRPr>
    </a:lvl5pPr>
    <a:lvl6pPr marL="2286000" algn="l" defTabSz="914400" rtl="0" eaLnBrk="1" latinLnBrk="0" hangingPunct="1">
      <a:defRPr sz="3200" kern="1200">
        <a:solidFill>
          <a:schemeClr val="tx1"/>
        </a:solidFill>
        <a:latin typeface="Times New Roman" pitchFamily="18" charset="0"/>
        <a:ea typeface="+mn-ea"/>
        <a:cs typeface="+mn-cs"/>
      </a:defRPr>
    </a:lvl6pPr>
    <a:lvl7pPr marL="2743200" algn="l" defTabSz="914400" rtl="0" eaLnBrk="1" latinLnBrk="0" hangingPunct="1">
      <a:defRPr sz="3200" kern="1200">
        <a:solidFill>
          <a:schemeClr val="tx1"/>
        </a:solidFill>
        <a:latin typeface="Times New Roman" pitchFamily="18" charset="0"/>
        <a:ea typeface="+mn-ea"/>
        <a:cs typeface="+mn-cs"/>
      </a:defRPr>
    </a:lvl7pPr>
    <a:lvl8pPr marL="3200400" algn="l" defTabSz="914400" rtl="0" eaLnBrk="1" latinLnBrk="0" hangingPunct="1">
      <a:defRPr sz="3200" kern="1200">
        <a:solidFill>
          <a:schemeClr val="tx1"/>
        </a:solidFill>
        <a:latin typeface="Times New Roman" pitchFamily="18" charset="0"/>
        <a:ea typeface="+mn-ea"/>
        <a:cs typeface="+mn-cs"/>
      </a:defRPr>
    </a:lvl8pPr>
    <a:lvl9pPr marL="3657600" algn="l" defTabSz="914400" rtl="0" eaLnBrk="1" latinLnBrk="0" hangingPunct="1">
      <a:defRPr sz="32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von Gangi" initials="DNG" lastIdx="4" clrIdx="0"/>
  <p:cmAuthor id="1" name="dgangi" initials="DNG" lastIdx="1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89" autoAdjust="0"/>
    <p:restoredTop sz="95852" autoAdjust="0"/>
  </p:normalViewPr>
  <p:slideViewPr>
    <p:cSldViewPr>
      <p:cViewPr varScale="1">
        <p:scale>
          <a:sx n="91" d="100"/>
          <a:sy n="91" d="100"/>
        </p:scale>
        <p:origin x="974"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9387"/>
    </p:cViewPr>
  </p:sorterViewPr>
  <p:notesViewPr>
    <p:cSldViewPr>
      <p:cViewPr varScale="1">
        <p:scale>
          <a:sx n="109" d="100"/>
          <a:sy n="109" d="100"/>
        </p:scale>
        <p:origin x="77" y="269"/>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notesMaster" Target="notesMasters/notesMaster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handoutMaster" Target="handoutMasters/handout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theme" Target="theme/theme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1-02-24T09:10:59.729" idx="14">
    <p:pos x="5842" y="34"/>
    <p:text>Showing that declarative pointing happens less often?</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1-02-24T08:38:47.401" idx="4">
    <p:pos x="5826" y="10"/>
    <p:text>Venezia 2004 article?
Hidden by DG, focus on assigned Parlade article</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1-02-24T09:05:06.791" idx="9">
    <p:pos x="5834" y="18"/>
    <p:text>Moved by DG</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11-02-24T08:56:14.314" idx="6">
    <p:pos x="5834" y="10"/>
    <p:text>Moved by DG</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11-02-24T08:56:22.441" idx="7">
    <p:pos x="5810" y="26"/>
    <p:text>Moved by DG</p:text>
  </p:cm>
</p:cmLst>
</file>

<file path=ppt/comments/comment6.xml><?xml version="1.0" encoding="utf-8"?>
<p:cmLst xmlns:a="http://schemas.openxmlformats.org/drawingml/2006/main" xmlns:r="http://schemas.openxmlformats.org/officeDocument/2006/relationships" xmlns:p="http://schemas.openxmlformats.org/presentationml/2006/main">
  <p:cm authorId="1" dt="2011-02-24T09:05:47.944" idx="10">
    <p:pos x="5786" y="10"/>
    <p:text>Hidden by DG - findings covered in earlier slides</p:text>
  </p:cm>
</p:cmLst>
</file>

<file path=ppt/comments/comment7.xml><?xml version="1.0" encoding="utf-8"?>
<p:cmLst xmlns:a="http://schemas.openxmlformats.org/drawingml/2006/main" xmlns:r="http://schemas.openxmlformats.org/officeDocument/2006/relationships" xmlns:p="http://schemas.openxmlformats.org/presentationml/2006/main">
  <p:cm authorId="1" dt="2011-02-24T09:12:40.785" idx="12">
    <p:pos x="5810" y="26"/>
    <p:text>Hidden by DG</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0" hangingPunct="0">
              <a:defRPr sz="1200"/>
            </a:lvl1pPr>
          </a:lstStyle>
          <a:p>
            <a:pPr>
              <a:defRPr/>
            </a:pPr>
            <a:endParaRPr lang="en-US"/>
          </a:p>
        </p:txBody>
      </p:sp>
      <p:sp>
        <p:nvSpPr>
          <p:cNvPr id="88067"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0" hangingPunct="0">
              <a:defRPr sz="1200"/>
            </a:lvl1pPr>
          </a:lstStyle>
          <a:p>
            <a:pPr>
              <a:defRPr/>
            </a:pPr>
            <a:endParaRPr lang="en-US"/>
          </a:p>
        </p:txBody>
      </p:sp>
      <p:sp>
        <p:nvSpPr>
          <p:cNvPr id="88068"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0" hangingPunct="0">
              <a:defRPr sz="1200"/>
            </a:lvl1pPr>
          </a:lstStyle>
          <a:p>
            <a:pPr>
              <a:defRPr/>
            </a:pPr>
            <a:endParaRPr lang="en-US"/>
          </a:p>
        </p:txBody>
      </p:sp>
      <p:sp>
        <p:nvSpPr>
          <p:cNvPr id="88069"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0" hangingPunct="0">
              <a:defRPr sz="1200"/>
            </a:lvl1pPr>
          </a:lstStyle>
          <a:p>
            <a:pPr>
              <a:defRPr/>
            </a:pPr>
            <a:fld id="{C1177D2C-90FD-46ED-8DAF-44AD3B9AD8E1}" type="slidenum">
              <a:rPr lang="en-US"/>
              <a:pPr>
                <a:defRPr/>
              </a:pPr>
              <a:t>‹#›</a:t>
            </a:fld>
            <a:endParaRPr lang="en-US"/>
          </a:p>
        </p:txBody>
      </p:sp>
    </p:spTree>
    <p:extLst>
      <p:ext uri="{BB962C8B-B14F-4D97-AF65-F5344CB8AC3E}">
        <p14:creationId xmlns:p14="http://schemas.microsoft.com/office/powerpoint/2010/main" val="3353129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0" hangingPunct="0">
              <a:defRPr sz="1200"/>
            </a:lvl1pPr>
          </a:lstStyle>
          <a:p>
            <a:pPr>
              <a:defRPr/>
            </a:pPr>
            <a:endParaRPr lang="en-US"/>
          </a:p>
        </p:txBody>
      </p:sp>
      <p:sp>
        <p:nvSpPr>
          <p:cNvPr id="92163"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0" hangingPunct="0">
              <a:defRPr sz="1200"/>
            </a:lvl1pPr>
          </a:lstStyle>
          <a:p>
            <a:pPr>
              <a:defRPr/>
            </a:pPr>
            <a:endParaRPr lang="en-US"/>
          </a:p>
        </p:txBody>
      </p:sp>
      <p:sp>
        <p:nvSpPr>
          <p:cNvPr id="14643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92165"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166"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0" hangingPunct="0">
              <a:defRPr sz="1200"/>
            </a:lvl1pPr>
          </a:lstStyle>
          <a:p>
            <a:pPr>
              <a:defRPr/>
            </a:pPr>
            <a:endParaRPr lang="en-US"/>
          </a:p>
        </p:txBody>
      </p:sp>
      <p:sp>
        <p:nvSpPr>
          <p:cNvPr id="92167"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0" hangingPunct="0">
              <a:defRPr sz="1200"/>
            </a:lvl1pPr>
          </a:lstStyle>
          <a:p>
            <a:pPr>
              <a:defRPr/>
            </a:pPr>
            <a:fld id="{466DDB35-D998-44BA-9A18-A28B422BB154}" type="slidenum">
              <a:rPr lang="en-US"/>
              <a:pPr>
                <a:defRPr/>
              </a:pPr>
              <a:t>‹#›</a:t>
            </a:fld>
            <a:endParaRPr lang="en-US"/>
          </a:p>
        </p:txBody>
      </p:sp>
    </p:spTree>
    <p:extLst>
      <p:ext uri="{BB962C8B-B14F-4D97-AF65-F5344CB8AC3E}">
        <p14:creationId xmlns:p14="http://schemas.microsoft.com/office/powerpoint/2010/main" val="9231203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CF9FFF86-DB50-47E0-89AF-2E33CF28563F}" type="slidenum">
              <a:rPr lang="en-US" smtClean="0"/>
              <a:pPr/>
              <a:t>1</a:t>
            </a:fld>
            <a:endParaRPr lang="en-US"/>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583081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en-US" sz="1200" kern="1200" dirty="0">
                <a:solidFill>
                  <a:schemeClr val="tx1"/>
                </a:solidFill>
                <a:effectLst/>
                <a:latin typeface="+mn-lt"/>
                <a:ea typeface="+mn-ea"/>
                <a:cs typeface="+mn-cs"/>
              </a:rPr>
              <a:t>Histogram of JA duration. Note that JA bouts are defined as lasting longer than 500 </a:t>
            </a:r>
            <a:r>
              <a:rPr lang="en-US" sz="1200" kern="1200" dirty="0" err="1">
                <a:solidFill>
                  <a:schemeClr val="tx1"/>
                </a:solidFill>
                <a:effectLst/>
                <a:latin typeface="+mn-lt"/>
                <a:ea typeface="+mn-ea"/>
                <a:cs typeface="+mn-cs"/>
              </a:rPr>
              <a:t>ms.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Parents and infants, on average, jointly attended to the same object34.24% (SD=6.04%) of the total toy-play time, which </a:t>
            </a:r>
            <a:r>
              <a:rPr lang="en-US" sz="1200" kern="1200" dirty="0" err="1">
                <a:solidFill>
                  <a:schemeClr val="tx1"/>
                </a:solidFill>
                <a:effectLst/>
                <a:latin typeface="+mn-lt"/>
                <a:ea typeface="+mn-ea"/>
                <a:cs typeface="+mn-cs"/>
              </a:rPr>
              <a:t>wa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scomposed</a:t>
            </a:r>
            <a:r>
              <a:rPr lang="en-US" sz="1200" kern="1200" dirty="0">
                <a:solidFill>
                  <a:schemeClr val="tx1"/>
                </a:solidFill>
                <a:effectLst/>
                <a:latin typeface="+mn-lt"/>
                <a:ea typeface="+mn-ea"/>
                <a:cs typeface="+mn-cs"/>
              </a:rPr>
              <a:t> of 9.37 (SD=1.65) distinct JA bouts with an average duration per bout of 2.39 (SD=0.61) seconds.</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en-US" sz="1200" kern="1200" dirty="0">
                <a:solidFill>
                  <a:schemeClr val="tx1"/>
                </a:solidFill>
                <a:effectLst/>
                <a:latin typeface="+mn-lt"/>
                <a:ea typeface="+mn-ea"/>
                <a:cs typeface="+mn-cs"/>
              </a:rPr>
              <a:t>(B) Histogram of infant gaze duration. Infants generated many brief gazes, but fewer than 20% were longer than 3 s, which was the threshold used to define sustained attention.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majority of infant looks to an object were brief.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Given this definition, infants generated 4.72 sustained </a:t>
            </a:r>
            <a:r>
              <a:rPr lang="en-US" sz="1200" kern="1200" dirty="0" err="1">
                <a:solidFill>
                  <a:schemeClr val="tx1"/>
                </a:solidFill>
                <a:effectLst/>
                <a:latin typeface="+mn-lt"/>
                <a:ea typeface="+mn-ea"/>
                <a:cs typeface="+mn-cs"/>
              </a:rPr>
              <a:t>attentionbouts</a:t>
            </a:r>
            <a:r>
              <a:rPr lang="en-US" sz="1200" kern="1200" dirty="0">
                <a:solidFill>
                  <a:schemeClr val="tx1"/>
                </a:solidFill>
                <a:effectLst/>
                <a:latin typeface="+mn-lt"/>
                <a:ea typeface="+mn-ea"/>
                <a:cs typeface="+mn-cs"/>
              </a:rPr>
              <a:t> per minute with a mean duration of 5.05 s, which </a:t>
            </a:r>
            <a:r>
              <a:rPr lang="en-US" sz="1200" kern="1200" dirty="0" err="1">
                <a:solidFill>
                  <a:schemeClr val="tx1"/>
                </a:solidFill>
                <a:effectLst/>
                <a:latin typeface="+mn-lt"/>
                <a:ea typeface="+mn-ea"/>
                <a:cs typeface="+mn-cs"/>
              </a:rPr>
              <a:t>ismuch</a:t>
            </a:r>
            <a:r>
              <a:rPr lang="en-US" sz="1200" kern="1200" dirty="0">
                <a:solidFill>
                  <a:schemeClr val="tx1"/>
                </a:solidFill>
                <a:effectLst/>
                <a:latin typeface="+mn-lt"/>
                <a:ea typeface="+mn-ea"/>
                <a:cs typeface="+mn-cs"/>
              </a:rPr>
              <a:t> longer than the observed average duration of looks to </a:t>
            </a:r>
            <a:r>
              <a:rPr lang="en-US" sz="1200" kern="1200" dirty="0" err="1">
                <a:solidFill>
                  <a:schemeClr val="tx1"/>
                </a:solidFill>
                <a:effectLst/>
                <a:latin typeface="+mn-lt"/>
                <a:ea typeface="+mn-ea"/>
                <a:cs typeface="+mn-cs"/>
              </a:rPr>
              <a:t>asingle</a:t>
            </a:r>
            <a:r>
              <a:rPr lang="en-US" sz="1200" kern="1200" dirty="0">
                <a:solidFill>
                  <a:schemeClr val="tx1"/>
                </a:solidFill>
                <a:effectLst/>
                <a:latin typeface="+mn-lt"/>
                <a:ea typeface="+mn-ea"/>
                <a:cs typeface="+mn-cs"/>
              </a:rPr>
              <a:t> object when one considers all such looks (t(35)=12.54,p&lt;0.001, d=4.24)</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79617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B28C7806-A9D1-4456-B150-CD3FCD2FBE50}" type="slidenum">
              <a:rPr lang="en-US" altLang="en-US" sz="1200"/>
              <a:pPr/>
              <a:t>134</a:t>
            </a:fld>
            <a:endParaRPr lang="en-US" alt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8983860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F0BB6615-6482-46CA-8A4E-7F52B082961D}" type="slidenum">
              <a:rPr lang="en-US" altLang="en-US" sz="1200"/>
              <a:pPr/>
              <a:t>135</a:t>
            </a:fld>
            <a:endParaRPr lang="en-US" altLang="en-US" sz="12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5844202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64D30397-9FD8-4E2B-932B-7165482F917F}" type="slidenum">
              <a:rPr lang="en-US" altLang="en-US" sz="1200"/>
              <a:pPr/>
              <a:t>136</a:t>
            </a:fld>
            <a:endParaRPr lang="en-US" altLang="en-US"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1425237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D2AA81CC-3A37-4073-8877-53F3D27CDEE9}" type="slidenum">
              <a:rPr lang="en-US" altLang="en-US" sz="1200"/>
              <a:pPr/>
              <a:t>137</a:t>
            </a:fld>
            <a:endParaRPr lang="en-US" altLang="en-US" sz="12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6732075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0BE1DA55-7EF4-425C-8F7E-5F4D9A916BE9}" type="slidenum">
              <a:rPr lang="en-US" altLang="en-US" sz="1200"/>
              <a:pPr/>
              <a:t>138</a:t>
            </a:fld>
            <a:endParaRPr lang="en-US" altLang="en-US"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143512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245C7A92-CBB4-4B05-A11B-0A76D885ACE7}" type="slidenum">
              <a:rPr lang="en-US" altLang="en-US" sz="1200"/>
              <a:pPr/>
              <a:t>139</a:t>
            </a:fld>
            <a:endParaRPr lang="en-US" altLang="en-US" sz="12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82897030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9FE0A95A-C35D-4670-B8A0-AD31F4D4779D}" type="slidenum">
              <a:rPr lang="en-US" altLang="en-US" sz="1200"/>
              <a:pPr/>
              <a:t>140</a:t>
            </a:fld>
            <a:endParaRPr lang="en-US" altLang="en-US"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78446955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14A30E82-D111-4F19-AD0B-D0872A1B3847}" type="slidenum">
              <a:rPr lang="en-US" altLang="en-US" sz="1200"/>
              <a:pPr/>
              <a:t>141</a:t>
            </a:fld>
            <a:endParaRPr lang="en-US" altLang="en-US" sz="12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8801872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Text Box 1"/>
          <p:cNvSpPr txBox="1">
            <a:spLocks noChangeArrowheads="1"/>
          </p:cNvSpPr>
          <p:nvPr/>
        </p:nvSpPr>
        <p:spPr bwMode="auto">
          <a:xfrm>
            <a:off x="1431925" y="930275"/>
            <a:ext cx="4144963" cy="3186113"/>
          </a:xfrm>
          <a:prstGeom prst="rect">
            <a:avLst/>
          </a:prstGeom>
          <a:solidFill>
            <a:srgbClr val="FFFFFF"/>
          </a:solidFill>
          <a:ln w="9525">
            <a:solidFill>
              <a:srgbClr val="000000"/>
            </a:solidFill>
            <a:miter lim="800000"/>
            <a:headEnd/>
            <a:tailEnd/>
          </a:ln>
        </p:spPr>
        <p:txBody>
          <a:bodyPr wrap="none" lIns="83622" tIns="41811" rIns="83622" bIns="41811"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a:p>
        </p:txBody>
      </p:sp>
      <p:sp>
        <p:nvSpPr>
          <p:cNvPr id="56323" name="Text Box 2"/>
          <p:cNvSpPr>
            <a:spLocks noGrp="1" noChangeArrowheads="1"/>
          </p:cNvSpPr>
          <p:nvPr>
            <p:ph type="body"/>
          </p:nvPr>
        </p:nvSpPr>
        <p:spPr>
          <a:xfrm>
            <a:off x="1069975" y="4425950"/>
            <a:ext cx="4876800" cy="3535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p>
            <a:pPr marL="77788" indent="-77788" eaLnBrk="1">
              <a:lnSpc>
                <a:spcPct val="93000"/>
              </a:lnSpc>
              <a:spcBef>
                <a:spcPct val="0"/>
              </a:spcBef>
              <a:buSzPct val="45000"/>
              <a:tabLst>
                <a:tab pos="661988" algn="l"/>
                <a:tab pos="1323975" algn="l"/>
                <a:tab pos="1985963" algn="l"/>
                <a:tab pos="2647950" algn="l"/>
                <a:tab pos="3309938" algn="l"/>
                <a:tab pos="3971925" algn="l"/>
                <a:tab pos="4633913" algn="l"/>
              </a:tabLst>
            </a:pPr>
            <a:r>
              <a:rPr lang="en-GB" altLang="en-US" dirty="0">
                <a:latin typeface="Arial" panose="020B0604020202020204" pitchFamily="34" charset="0"/>
                <a:ea typeface="msgothic"/>
                <a:cs typeface="msgothic"/>
              </a:rPr>
              <a:t>Scatter plots showing relations between (i) SES and child gesture at 14 months (top left), (ii) SES and parent gesture at child age 14 months (top middle), and (iii) parent gesture and child gesture (top right). The bottom portion of the figure represents analysis (iv) showing that parent gesture mediates the relation between SES and child gesture, controlling for child speech at 14 months (n=50 children). Taken together, SES and child speech explain 45% of the variation in child gesture; adding parent gesture explains 52%. Asterisks indicate the level of statistical significance as noted; β indicates the regression parameter estimate; ns, not significant (at the P &lt; 0.05 level).</a:t>
            </a:r>
          </a:p>
        </p:txBody>
      </p:sp>
    </p:spTree>
    <p:extLst>
      <p:ext uri="{BB962C8B-B14F-4D97-AF65-F5344CB8AC3E}">
        <p14:creationId xmlns:p14="http://schemas.microsoft.com/office/powerpoint/2010/main" val="238143385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876CF003-B89C-41AF-A7A6-B9A714DFD143}" type="slidenum">
              <a:rPr lang="en-US" altLang="en-US" sz="1200"/>
              <a:pPr/>
              <a:t>147</a:t>
            </a:fld>
            <a:endParaRPr lang="en-US" altLang="en-US" sz="12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755221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en-US" sz="1200" kern="1200" dirty="0">
                <a:solidFill>
                  <a:schemeClr val="tx1"/>
                </a:solidFill>
                <a:effectLst/>
                <a:latin typeface="+mn-lt"/>
                <a:ea typeface="+mn-ea"/>
                <a:cs typeface="+mn-cs"/>
              </a:rPr>
              <a:t>Sustained attention (SA) was defined based on infant eye region of interest (ROI).</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 Joint attention (JA) was measured independently based on infant and parent eye ROI streams.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 SA instances were categorized as two types: SA with an accompanying JA and SA without any accompanying JA.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 Sequential patterns between SA and JA were examined for instances of SA with JA and were compared to the instances of SA without JA.</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en-US" sz="1200" kern="1200" dirty="0">
                <a:solidFill>
                  <a:schemeClr val="tx1"/>
                </a:solidFill>
                <a:effectLst/>
                <a:latin typeface="+mn-lt"/>
                <a:ea typeface="+mn-ea"/>
                <a:cs typeface="+mn-cs"/>
              </a:rPr>
              <a:t>Divided infants SA bouts into SA + JA and SA alone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65% of instances of child SA occurred in accompany with JA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the average duration of SA was significantly longer than without (increasing on average by 1 second</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77743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57653575-2C0C-42FA-8D3B-A09F85E4B1F9}" type="slidenum">
              <a:rPr lang="en-US" smtClean="0"/>
              <a:pPr/>
              <a:t>148</a:t>
            </a:fld>
            <a:endParaRPr lang="en-US"/>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32551887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6DDB35-D998-44BA-9A18-A28B422BB154}" type="slidenum">
              <a:rPr lang="en-US" smtClean="0"/>
              <a:pPr>
                <a:defRPr/>
              </a:pPr>
              <a:t>149</a:t>
            </a:fld>
            <a:endParaRPr lang="en-US"/>
          </a:p>
        </p:txBody>
      </p:sp>
    </p:spTree>
    <p:extLst>
      <p:ext uri="{BB962C8B-B14F-4D97-AF65-F5344CB8AC3E}">
        <p14:creationId xmlns:p14="http://schemas.microsoft.com/office/powerpoint/2010/main" val="374011512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0086846D-30AF-4B28-AE4F-5C18A831E19E}" type="slidenum">
              <a:rPr lang="en-US" smtClean="0"/>
              <a:pPr/>
              <a:t>150</a:t>
            </a:fld>
            <a:endParaRPr lang="en-US"/>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05138218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3D731EC7-5F95-4819-97CE-87D4A5EFF704}" type="slidenum">
              <a:rPr lang="en-US" smtClean="0"/>
              <a:pPr/>
              <a:t>151</a:t>
            </a:fld>
            <a:endParaRPr lang="en-US"/>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35990587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7BB897BD-1268-4632-AB8B-0A31E1E7D051}" type="slidenum">
              <a:rPr lang="en-US" smtClean="0"/>
              <a:pPr/>
              <a:t>152</a:t>
            </a:fld>
            <a:endParaRPr lang="en-US"/>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07904312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0E3291C1-35FC-47B6-BC77-D5298B083341}" type="slidenum">
              <a:rPr lang="en-US" smtClean="0"/>
              <a:pPr/>
              <a:t>153</a:t>
            </a:fld>
            <a:endParaRPr lang="en-US"/>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95251209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0AE86831-A5B4-475F-8E3F-453E7F89229A}" type="slidenum">
              <a:rPr lang="en-US" smtClean="0"/>
              <a:pPr/>
              <a:t>154</a:t>
            </a:fld>
            <a:endParaRPr lang="en-US"/>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082262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en-US" sz="1200" kern="1200" dirty="0">
                <a:solidFill>
                  <a:schemeClr val="tx1"/>
                </a:solidFill>
                <a:effectLst/>
                <a:latin typeface="+mn-lt"/>
                <a:ea typeface="+mn-ea"/>
                <a:cs typeface="+mn-cs"/>
              </a:rPr>
              <a:t>Sustained attention (SA) was defined based on infant eye region of interest (ROI).</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 Joint attention (JA) was measured independently based on infant and parent eye ROI streams.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 SA instances were categorized as two types: SA with an accompanying JA and SA without any accompanying JA.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 Sequential patterns between SA and JA were examined for instances of SA with JA and were compared to the instances of SA without JA.</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en-US" sz="1200" kern="1200" dirty="0">
                <a:solidFill>
                  <a:schemeClr val="tx1"/>
                </a:solidFill>
                <a:effectLst/>
                <a:latin typeface="+mn-lt"/>
                <a:ea typeface="+mn-ea"/>
                <a:cs typeface="+mn-cs"/>
              </a:rPr>
              <a:t>Divided infants SA bouts into SA + JA and SA alone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65% of instances of child SA occurred in accompany with JA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the average duration of SA was significantly longer than without (increasing on average by 1 second</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970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en-US" sz="1200" kern="1200" dirty="0">
                <a:solidFill>
                  <a:schemeClr val="tx1"/>
                </a:solidFill>
                <a:effectLst/>
                <a:latin typeface="+mn-lt"/>
                <a:ea typeface="+mn-ea"/>
                <a:cs typeface="+mn-cs"/>
              </a:rPr>
              <a:t>Sustained attention (SA) was defined based on infant eye region of interest (ROI).</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 Joint attention (JA) was measured independently based on infant and parent eye ROI streams.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 SA instances were categorized as two types: SA with an accompanying JA and SA without any accompanying JA.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 Sequential patterns between SA and JA were examined for instances of SA with JA and were compared to the instances of SA without JA.</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en-US" sz="1200" kern="1200" dirty="0">
                <a:solidFill>
                  <a:schemeClr val="tx1"/>
                </a:solidFill>
                <a:effectLst/>
                <a:latin typeface="+mn-lt"/>
                <a:ea typeface="+mn-ea"/>
                <a:cs typeface="+mn-cs"/>
              </a:rPr>
              <a:t>Divided infants SA bouts into SA + JA and SA alone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65% of instances of child SA occurred in accompany with JA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the average duration of SA was significantly longer than without (increasing on average by 1 second</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040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en-US" sz="1200" kern="1200" dirty="0">
                <a:solidFill>
                  <a:schemeClr val="tx1"/>
                </a:solidFill>
                <a:effectLst/>
                <a:latin typeface="+mn-lt"/>
                <a:ea typeface="+mn-ea"/>
                <a:cs typeface="+mn-cs"/>
              </a:rPr>
              <a:t>Sustained attention (SA) was defined based on infant eye region of interest (ROI).</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 Joint attention (JA) was measured independently based on infant and parent eye ROI streams.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 SA instances were categorized as two types: SA with an accompanying JA and SA without any accompanying JA.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 Sequential patterns between SA and JA were examined for instances of SA with JA and were compared to the instances of SA without JA.</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en-US" sz="1200" kern="1200" dirty="0">
                <a:solidFill>
                  <a:schemeClr val="tx1"/>
                </a:solidFill>
                <a:effectLst/>
                <a:latin typeface="+mn-lt"/>
                <a:ea typeface="+mn-ea"/>
                <a:cs typeface="+mn-cs"/>
              </a:rPr>
              <a:t>Divided infants SA bouts into SA + JA and SA alone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65% of instances of child SA occurred in accompany with JA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the average duration of SA was significantly longer than without (increasing on average by 1 second</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77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Clr>
                <a:schemeClr val="accent1"/>
              </a:buClr>
              <a:buSzPct val="150000"/>
            </a:pPr>
            <a:endParaRPr lang="en-US" i="1"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19</a:t>
            </a:fld>
            <a:endParaRPr lang="en-US"/>
          </a:p>
        </p:txBody>
      </p:sp>
    </p:spTree>
    <p:extLst>
      <p:ext uri="{BB962C8B-B14F-4D97-AF65-F5344CB8AC3E}">
        <p14:creationId xmlns:p14="http://schemas.microsoft.com/office/powerpoint/2010/main" val="3108865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all three cases, SA instances are divided into </a:t>
            </a:r>
            <a:r>
              <a:rPr lang="en-US" sz="1200" kern="1200" dirty="0" err="1">
                <a:solidFill>
                  <a:schemeClr val="tx1"/>
                </a:solidFill>
                <a:effectLst/>
                <a:latin typeface="+mn-lt"/>
                <a:ea typeface="+mn-ea"/>
                <a:cs typeface="+mn-cs"/>
              </a:rPr>
              <a:t>twogroups</a:t>
            </a:r>
            <a:r>
              <a:rPr lang="en-US" sz="1200" kern="1200" dirty="0">
                <a:solidFill>
                  <a:schemeClr val="tx1"/>
                </a:solidFill>
                <a:effectLst/>
                <a:latin typeface="+mn-lt"/>
                <a:ea typeface="+mn-ea"/>
                <a:cs typeface="+mn-cs"/>
              </a:rPr>
              <a:t> based on the accompanying JA instances(red arrows), and SA durations (blue arrows) in </a:t>
            </a:r>
            <a:r>
              <a:rPr lang="en-US" sz="1200" kern="1200" dirty="0" err="1">
                <a:solidFill>
                  <a:schemeClr val="tx1"/>
                </a:solidFill>
                <a:effectLst/>
                <a:latin typeface="+mn-lt"/>
                <a:ea typeface="+mn-ea"/>
                <a:cs typeface="+mn-cs"/>
              </a:rPr>
              <a:t>thetwo</a:t>
            </a:r>
            <a:r>
              <a:rPr lang="en-US" sz="1200" kern="1200" dirty="0">
                <a:solidFill>
                  <a:schemeClr val="tx1"/>
                </a:solidFill>
                <a:effectLst/>
                <a:latin typeface="+mn-lt"/>
                <a:ea typeface="+mn-ea"/>
                <a:cs typeface="+mn-cs"/>
              </a:rPr>
              <a:t> groups are compared.</a:t>
            </a:r>
            <a:endParaRPr lang="en-US" dirty="0"/>
          </a:p>
          <a:p>
            <a:r>
              <a:rPr lang="en-US" sz="1200" kern="1200" dirty="0">
                <a:solidFill>
                  <a:schemeClr val="tx1"/>
                </a:solidFill>
                <a:effectLst/>
                <a:latin typeface="+mn-lt"/>
                <a:ea typeface="+mn-ea"/>
                <a:cs typeface="+mn-cs"/>
              </a:rPr>
              <a:t>(A) SA instances are divided into SA instances </a:t>
            </a:r>
            <a:r>
              <a:rPr lang="en-US" sz="1200" kern="1200" dirty="0" err="1">
                <a:solidFill>
                  <a:schemeClr val="tx1"/>
                </a:solidFill>
                <a:effectLst/>
                <a:latin typeface="+mn-lt"/>
                <a:ea typeface="+mn-ea"/>
                <a:cs typeface="+mn-cs"/>
              </a:rPr>
              <a:t>withshort</a:t>
            </a:r>
            <a:r>
              <a:rPr lang="en-US" sz="1200" kern="1200" dirty="0">
                <a:solidFill>
                  <a:schemeClr val="tx1"/>
                </a:solidFill>
                <a:effectLst/>
                <a:latin typeface="+mn-lt"/>
                <a:ea typeface="+mn-ea"/>
                <a:cs typeface="+mn-cs"/>
              </a:rPr>
              <a:t>-lag JA and those with long-lag JA. SA dura-</a:t>
            </a:r>
            <a:r>
              <a:rPr lang="en-US" sz="1200" kern="1200" dirty="0" err="1">
                <a:solidFill>
                  <a:schemeClr val="tx1"/>
                </a:solidFill>
                <a:effectLst/>
                <a:latin typeface="+mn-lt"/>
                <a:ea typeface="+mn-ea"/>
                <a:cs typeface="+mn-cs"/>
              </a:rPr>
              <a:t>tions</a:t>
            </a:r>
            <a:r>
              <a:rPr lang="en-US" sz="1200" kern="1200" dirty="0">
                <a:solidFill>
                  <a:schemeClr val="tx1"/>
                </a:solidFill>
                <a:effectLst/>
                <a:latin typeface="+mn-lt"/>
                <a:ea typeface="+mn-ea"/>
                <a:cs typeface="+mn-cs"/>
              </a:rPr>
              <a:t> in the two groups show no significant differ-</a:t>
            </a:r>
            <a:r>
              <a:rPr lang="en-US" sz="1200" kern="1200" dirty="0" err="1">
                <a:solidFill>
                  <a:schemeClr val="tx1"/>
                </a:solidFill>
                <a:effectLst/>
                <a:latin typeface="+mn-lt"/>
                <a:ea typeface="+mn-ea"/>
                <a:cs typeface="+mn-cs"/>
              </a:rPr>
              <a:t>ence</a:t>
            </a:r>
            <a:r>
              <a:rPr lang="en-US" sz="1200"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(B) SA instances are divided based on JA </a:t>
            </a:r>
            <a:r>
              <a:rPr lang="en-US" sz="1200" kern="1200" dirty="0" err="1">
                <a:solidFill>
                  <a:schemeClr val="tx1"/>
                </a:solidFill>
                <a:effectLst/>
                <a:latin typeface="+mn-lt"/>
                <a:ea typeface="+mn-ea"/>
                <a:cs typeface="+mn-cs"/>
              </a:rPr>
              <a:t>duration,and</a:t>
            </a:r>
            <a:r>
              <a:rPr lang="en-US" sz="1200" kern="1200" dirty="0">
                <a:solidFill>
                  <a:schemeClr val="tx1"/>
                </a:solidFill>
                <a:effectLst/>
                <a:latin typeface="+mn-lt"/>
                <a:ea typeface="+mn-ea"/>
                <a:cs typeface="+mn-cs"/>
              </a:rPr>
              <a:t> the results show that longer JA is </a:t>
            </a:r>
            <a:r>
              <a:rPr lang="en-US" sz="1200" kern="1200" dirty="0" err="1">
                <a:solidFill>
                  <a:schemeClr val="tx1"/>
                </a:solidFill>
                <a:effectLst/>
                <a:latin typeface="+mn-lt"/>
                <a:ea typeface="+mn-ea"/>
                <a:cs typeface="+mn-cs"/>
              </a:rPr>
              <a:t>associatedwith</a:t>
            </a:r>
            <a:r>
              <a:rPr lang="en-US" sz="1200" kern="1200" dirty="0">
                <a:solidFill>
                  <a:schemeClr val="tx1"/>
                </a:solidFill>
                <a:effectLst/>
                <a:latin typeface="+mn-lt"/>
                <a:ea typeface="+mn-ea"/>
                <a:cs typeface="+mn-cs"/>
              </a:rPr>
              <a:t> longer overall SA.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 SA instances are divided again into long-JA </a:t>
            </a:r>
            <a:r>
              <a:rPr lang="en-US" sz="1200" kern="1200" dirty="0" err="1">
                <a:solidFill>
                  <a:schemeClr val="tx1"/>
                </a:solidFill>
                <a:effectLst/>
                <a:latin typeface="+mn-lt"/>
                <a:ea typeface="+mn-ea"/>
                <a:cs typeface="+mn-cs"/>
              </a:rPr>
              <a:t>andshort</a:t>
            </a:r>
            <a:r>
              <a:rPr lang="en-US" sz="1200" kern="1200" dirty="0">
                <a:solidFill>
                  <a:schemeClr val="tx1"/>
                </a:solidFill>
                <a:effectLst/>
                <a:latin typeface="+mn-lt"/>
                <a:ea typeface="+mn-ea"/>
                <a:cs typeface="+mn-cs"/>
              </a:rPr>
              <a:t>-JA cases, as in (B). Infant SA to the </a:t>
            </a:r>
            <a:r>
              <a:rPr lang="en-US" sz="1200" kern="1200" dirty="0" err="1">
                <a:solidFill>
                  <a:schemeClr val="tx1"/>
                </a:solidFill>
                <a:effectLst/>
                <a:latin typeface="+mn-lt"/>
                <a:ea typeface="+mn-ea"/>
                <a:cs typeface="+mn-cs"/>
              </a:rPr>
              <a:t>targetafter</a:t>
            </a:r>
            <a:r>
              <a:rPr lang="en-US" sz="1200" kern="1200" dirty="0">
                <a:solidFill>
                  <a:schemeClr val="tx1"/>
                </a:solidFill>
                <a:effectLst/>
                <a:latin typeface="+mn-lt"/>
                <a:ea typeface="+mn-ea"/>
                <a:cs typeface="+mn-cs"/>
              </a:rPr>
              <a:t> JA ended is longer for longer-JA periods </a:t>
            </a:r>
            <a:r>
              <a:rPr lang="en-US" sz="1200" kern="1200" dirty="0" err="1">
                <a:solidFill>
                  <a:schemeClr val="tx1"/>
                </a:solidFill>
                <a:effectLst/>
                <a:latin typeface="+mn-lt"/>
                <a:ea typeface="+mn-ea"/>
                <a:cs typeface="+mn-cs"/>
              </a:rPr>
              <a:t>thanfor</a:t>
            </a:r>
            <a:r>
              <a:rPr lang="en-US" sz="1200" kern="1200" dirty="0">
                <a:solidFill>
                  <a:schemeClr val="tx1"/>
                </a:solidFill>
                <a:effectLst/>
                <a:latin typeface="+mn-lt"/>
                <a:ea typeface="+mn-ea"/>
                <a:cs typeface="+mn-cs"/>
              </a:rPr>
              <a:t> shorter ones.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966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228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2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Everyday</a:t>
            </a:r>
            <a:r>
              <a:rPr lang="en-US" baseline="0" dirty="0"/>
              <a:t> parent-infant interactions, such as toy play, take place in visual environments which are much more cluttered than the visual environments of traditional laboratory studies.</a:t>
            </a:r>
          </a:p>
          <a:p>
            <a:pPr marL="171450" indent="-171450">
              <a:buFont typeface="Arial"/>
              <a:buChar char="•"/>
            </a:pPr>
            <a:r>
              <a:rPr lang="en-US" baseline="0" dirty="0"/>
              <a:t>The increased complexity of the real-world visual environments that infants are immersed in within their everyday life make head and eye direction of their social partners insufficient cues for them to be able to differentiate between objects that are close to one another in space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55DFEC-2326-43E0-8C2D-9E43F47EC2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7920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255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100B5507-3056-4858-B085-C479D2D8854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25513"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65004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Infants and parents spent a high proportion of time fixating the ROIs, but parents spent more total time overall than infants and exhibited more attentional switches between objects and faces than infants.</a:t>
            </a:r>
          </a:p>
          <a:p>
            <a:pPr marL="171450" indent="-171450">
              <a:buFont typeface="Arial"/>
              <a:buChar char="•"/>
            </a:pPr>
            <a:r>
              <a:rPr lang="en-US" dirty="0"/>
              <a:t>Infants had longer unbroken looks within the same ROIs than did the parents.</a:t>
            </a:r>
          </a:p>
          <a:p>
            <a:pPr marL="171450" indent="-171450">
              <a:buFont typeface="Arial"/>
              <a:buChar char="•"/>
            </a:pPr>
            <a:r>
              <a:rPr lang="en-US" dirty="0"/>
              <a:t>Infants fixated the objects more than their parents whereas the parents fixated the faces of their infants much more than infants looked to their parents’ face.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55DFEC-2326-43E0-8C2D-9E43F47EC2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1312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55DFEC-2326-43E0-8C2D-9E43F47EC2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2535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55DFEC-2326-43E0-8C2D-9E43F47EC2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7485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02BC3308-750E-4FC4-BCEC-9A2D7293880A}" type="slidenum">
              <a:rPr lang="en-US" altLang="en-US" sz="1200"/>
              <a:pPr/>
              <a:t>36</a:t>
            </a:fld>
            <a:endParaRPr lang="en-US" altLang="en-US" sz="120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189872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0414DC4C-0FC3-4CE1-8658-588AC1A886F1}" type="slidenum">
              <a:rPr lang="en-US" altLang="en-US" sz="1200"/>
              <a:pPr/>
              <a:t>37</a:t>
            </a:fld>
            <a:endParaRPr lang="en-US" altLang="en-US" sz="1200"/>
          </a:p>
        </p:txBody>
      </p:sp>
      <p:sp>
        <p:nvSpPr>
          <p:cNvPr id="13315" name="Rectangle 2"/>
          <p:cNvSpPr>
            <a:spLocks noGrp="1" noRot="1" noChangeAspect="1" noChangeArrowheads="1" noTextEdit="1"/>
          </p:cNvSpPr>
          <p:nvPr>
            <p:ph type="sldImg"/>
          </p:nvPr>
        </p:nvSpPr>
        <p:spPr>
          <a:xfrm>
            <a:off x="1198563" y="717550"/>
            <a:ext cx="4614862" cy="3460750"/>
          </a:xfrm>
          <a:ln w="12700" cap="flat">
            <a:solidFill>
              <a:schemeClr val="tx1"/>
            </a:solidFill>
          </a:ln>
        </p:spPr>
      </p:sp>
      <p:sp>
        <p:nvSpPr>
          <p:cNvPr id="13316" name="Rectangle 3"/>
          <p:cNvSpPr>
            <a:spLocks noGrp="1" noChangeArrowheads="1"/>
          </p:cNvSpPr>
          <p:nvPr>
            <p:ph type="body" idx="1"/>
          </p:nvPr>
        </p:nvSpPr>
        <p:spPr>
          <a:xfrm>
            <a:off x="935038" y="4416425"/>
            <a:ext cx="5140325" cy="4167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24" tIns="46913" rIns="93824" bIns="46913"/>
          <a:lstStyle/>
          <a:p>
            <a:r>
              <a:rPr lang="en-US" altLang="en-US" sz="2400"/>
              <a:t>9 - 15 pnt offer request</a:t>
            </a:r>
          </a:p>
          <a:p>
            <a:r>
              <a:rPr lang="en-US" altLang="en-US" sz="2400"/>
              <a:t>socially recognizable form</a:t>
            </a:r>
          </a:p>
          <a:p>
            <a:endParaRPr lang="en-US" altLang="en-US"/>
          </a:p>
          <a:p>
            <a:endParaRPr lang="en-US" altLang="en-US" sz="2800"/>
          </a:p>
          <a:p>
            <a:r>
              <a:rPr lang="en-US" altLang="en-US" sz="2800"/>
              <a:t>However, these correlations are often weak.  Bates et al. concurrent and predictive correlations.  A more in depth look at  what infants are saying, we can get a clue to better predictors of language.</a:t>
            </a:r>
          </a:p>
        </p:txBody>
      </p:sp>
    </p:spTree>
    <p:extLst>
      <p:ext uri="{BB962C8B-B14F-4D97-AF65-F5344CB8AC3E}">
        <p14:creationId xmlns:p14="http://schemas.microsoft.com/office/powerpoint/2010/main" val="865378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FCC29CAC-7621-4B03-A5E4-3C4BFFFFB973}" type="slidenum">
              <a:rPr lang="en-US" smtClean="0"/>
              <a:pPr/>
              <a:t>38</a:t>
            </a:fld>
            <a:endParaRPr lang="en-US"/>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74751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2EB81A8D-F5EA-46EA-9C28-5C37488FA200}" type="slidenum">
              <a:rPr lang="en-US" smtClean="0"/>
              <a:pPr/>
              <a:t>39</a:t>
            </a:fld>
            <a:endParaRPr lang="en-US"/>
          </a:p>
        </p:txBody>
      </p:sp>
      <p:sp>
        <p:nvSpPr>
          <p:cNvPr id="148483" name="Rectangle 2"/>
          <p:cNvSpPr>
            <a:spLocks noGrp="1" noRot="1" noChangeAspect="1" noChangeArrowheads="1" noTextEdit="1"/>
          </p:cNvSpPr>
          <p:nvPr>
            <p:ph type="sldImg"/>
          </p:nvPr>
        </p:nvSpPr>
        <p:spPr>
          <a:xfrm>
            <a:off x="1198563" y="717550"/>
            <a:ext cx="4614862" cy="3460750"/>
          </a:xfrm>
          <a:ln w="12700" cap="flat">
            <a:solidFill>
              <a:schemeClr val="tx1"/>
            </a:solidFill>
          </a:ln>
        </p:spPr>
      </p:sp>
      <p:sp>
        <p:nvSpPr>
          <p:cNvPr id="148484" name="Rectangle 3"/>
          <p:cNvSpPr>
            <a:spLocks noGrp="1" noChangeArrowheads="1"/>
          </p:cNvSpPr>
          <p:nvPr>
            <p:ph type="body" idx="1"/>
          </p:nvPr>
        </p:nvSpPr>
        <p:spPr>
          <a:xfrm>
            <a:off x="935038" y="4416425"/>
            <a:ext cx="5140325" cy="4167188"/>
          </a:xfrm>
          <a:noFill/>
          <a:ln/>
        </p:spPr>
        <p:txBody>
          <a:bodyPr lIns="93824" tIns="46913" rIns="93824" bIns="46913"/>
          <a:lstStyle/>
          <a:p>
            <a:r>
              <a:rPr lang="en-US" sz="2400"/>
              <a:t>9 - 15 pnt offer request</a:t>
            </a:r>
          </a:p>
          <a:p>
            <a:r>
              <a:rPr lang="en-US" sz="2400"/>
              <a:t>socially recognizable form</a:t>
            </a:r>
          </a:p>
          <a:p>
            <a:endParaRPr lang="en-US"/>
          </a:p>
          <a:p>
            <a:endParaRPr lang="en-US" sz="2800"/>
          </a:p>
          <a:p>
            <a:r>
              <a:rPr lang="en-US" sz="2800"/>
              <a:t>However, these correlations are often weak.  Bates et al. concurrent and predictive correlations.  A more in depth look at  what infants are saying, we can get a clue to better predictors of language.</a:t>
            </a:r>
          </a:p>
        </p:txBody>
      </p:sp>
    </p:spTree>
    <p:extLst>
      <p:ext uri="{BB962C8B-B14F-4D97-AF65-F5344CB8AC3E}">
        <p14:creationId xmlns:p14="http://schemas.microsoft.com/office/powerpoint/2010/main" val="4111632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2564968B-FC37-40E4-BD8F-B61AB45CD144}" type="slidenum">
              <a:rPr lang="en-US" smtClean="0"/>
              <a:pPr/>
              <a:t>40</a:t>
            </a:fld>
            <a:endParaRPr lang="en-US"/>
          </a:p>
        </p:txBody>
      </p:sp>
      <p:sp>
        <p:nvSpPr>
          <p:cNvPr id="150531" name="Rectangle 2"/>
          <p:cNvSpPr>
            <a:spLocks noGrp="1" noRot="1" noChangeAspect="1" noChangeArrowheads="1" noTextEdit="1"/>
          </p:cNvSpPr>
          <p:nvPr>
            <p:ph type="sldImg"/>
          </p:nvPr>
        </p:nvSpPr>
        <p:spPr>
          <a:xfrm>
            <a:off x="1198563" y="717550"/>
            <a:ext cx="4614862" cy="3460750"/>
          </a:xfrm>
          <a:ln w="12700" cap="flat">
            <a:solidFill>
              <a:schemeClr val="tx1"/>
            </a:solidFill>
          </a:ln>
        </p:spPr>
      </p:sp>
      <p:sp>
        <p:nvSpPr>
          <p:cNvPr id="150532" name="Rectangle 3"/>
          <p:cNvSpPr>
            <a:spLocks noGrp="1" noChangeArrowheads="1"/>
          </p:cNvSpPr>
          <p:nvPr>
            <p:ph type="body" idx="1"/>
          </p:nvPr>
        </p:nvSpPr>
        <p:spPr>
          <a:xfrm>
            <a:off x="935038" y="4416425"/>
            <a:ext cx="5140325" cy="4167188"/>
          </a:xfrm>
          <a:noFill/>
          <a:ln/>
        </p:spPr>
        <p:txBody>
          <a:bodyPr lIns="93824" tIns="46913" rIns="93824" bIns="46913"/>
          <a:lstStyle/>
          <a:p>
            <a:endParaRPr lang="en-US"/>
          </a:p>
        </p:txBody>
      </p:sp>
    </p:spTree>
    <p:extLst>
      <p:ext uri="{BB962C8B-B14F-4D97-AF65-F5344CB8AC3E}">
        <p14:creationId xmlns:p14="http://schemas.microsoft.com/office/powerpoint/2010/main" val="3840922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B5921EFB-B927-4A2A-B2A5-EE4080F0C09A}" type="slidenum">
              <a:rPr lang="en-US" smtClean="0"/>
              <a:pPr/>
              <a:t>41</a:t>
            </a:fld>
            <a:endParaRPr lang="en-US"/>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100305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23980486-02C7-4611-9B0E-611671000114}" type="slidenum">
              <a:rPr lang="en-US" smtClean="0"/>
              <a:pPr/>
              <a:t>42</a:t>
            </a:fld>
            <a:endParaRPr lang="en-US"/>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627778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255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F03782CE-C8B5-44ED-A355-2BAB444EE30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25513"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21352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9BB4630E-C397-4282-9D9C-498755823191}" type="slidenum">
              <a:rPr lang="en-US" smtClean="0"/>
              <a:pPr/>
              <a:t>43</a:t>
            </a:fld>
            <a:endParaRPr lang="en-US"/>
          </a:p>
        </p:txBody>
      </p:sp>
      <p:sp>
        <p:nvSpPr>
          <p:cNvPr id="153603" name="Rectangle 2"/>
          <p:cNvSpPr>
            <a:spLocks noGrp="1" noRot="1" noChangeAspect="1" noChangeArrowheads="1" noTextEdit="1"/>
          </p:cNvSpPr>
          <p:nvPr>
            <p:ph type="sldImg"/>
          </p:nvPr>
        </p:nvSpPr>
        <p:spPr>
          <a:xfrm>
            <a:off x="1198563" y="717550"/>
            <a:ext cx="4614862" cy="3460750"/>
          </a:xfrm>
          <a:ln w="12700" cap="flat">
            <a:solidFill>
              <a:schemeClr val="tx1"/>
            </a:solidFill>
          </a:ln>
        </p:spPr>
      </p:sp>
      <p:sp>
        <p:nvSpPr>
          <p:cNvPr id="153604" name="Rectangle 3"/>
          <p:cNvSpPr>
            <a:spLocks noGrp="1" noChangeArrowheads="1"/>
          </p:cNvSpPr>
          <p:nvPr>
            <p:ph type="body" idx="1"/>
          </p:nvPr>
        </p:nvSpPr>
        <p:spPr>
          <a:xfrm>
            <a:off x="935038" y="4416425"/>
            <a:ext cx="5140325" cy="4167188"/>
          </a:xfrm>
          <a:noFill/>
          <a:ln/>
        </p:spPr>
        <p:txBody>
          <a:bodyPr lIns="93824" tIns="46913" rIns="93824" bIns="46913"/>
          <a:lstStyle/>
          <a:p>
            <a:r>
              <a:rPr lang="en-US" sz="2000"/>
              <a:t>Hold object in hand.  Make offer the example.</a:t>
            </a:r>
          </a:p>
          <a:p>
            <a:r>
              <a:rPr lang="en-US" sz="2000"/>
              <a:t>9=6</a:t>
            </a:r>
          </a:p>
          <a:p>
            <a:r>
              <a:rPr lang="en-US" sz="2000"/>
              <a:t>12=7</a:t>
            </a:r>
          </a:p>
          <a:p>
            <a:r>
              <a:rPr lang="en-US" sz="2000"/>
              <a:t>15=19</a:t>
            </a:r>
          </a:p>
        </p:txBody>
      </p:sp>
    </p:spTree>
    <p:extLst>
      <p:ext uri="{BB962C8B-B14F-4D97-AF65-F5344CB8AC3E}">
        <p14:creationId xmlns:p14="http://schemas.microsoft.com/office/powerpoint/2010/main" val="3557041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3C0E2E10-EEE3-453B-BBBD-DDBCA4B1A20E}" type="slidenum">
              <a:rPr lang="en-US" smtClean="0"/>
              <a:pPr/>
              <a:t>44</a:t>
            </a:fld>
            <a:endParaRPr lang="en-US"/>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652791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6AD0772E-C7BC-4268-81BA-1D5340FE54A6}" type="slidenum">
              <a:rPr lang="en-US" smtClean="0"/>
              <a:pPr/>
              <a:t>45</a:t>
            </a:fld>
            <a:endParaRPr lang="en-US"/>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020761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66FC1011-C7FF-4264-B269-D8BE7A0FCBE1}" type="slidenum">
              <a:rPr lang="en-US" smtClean="0"/>
              <a:pPr/>
              <a:t>46</a:t>
            </a:fld>
            <a:endParaRPr lang="en-US"/>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6869289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CF0A3F7C-7B99-4F4B-B29A-47D48ED54C26}" type="slidenum">
              <a:rPr lang="en-US" smtClean="0"/>
              <a:pPr/>
              <a:t>47</a:t>
            </a:fld>
            <a:endParaRPr lang="en-US"/>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588419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C4D68729-7B90-489B-B8CD-7558117442B7}" type="slidenum">
              <a:rPr lang="en-US" smtClean="0"/>
              <a:pPr/>
              <a:t>48</a:t>
            </a:fld>
            <a:endParaRPr lang="en-US"/>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289193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5AD0BF38-79F4-4870-A5A5-C4657433F975}" type="slidenum">
              <a:rPr lang="en-US" smtClean="0"/>
              <a:pPr/>
              <a:t>49</a:t>
            </a:fld>
            <a:endParaRPr lang="en-US"/>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763871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individual kids</a:t>
            </a:r>
          </a:p>
        </p:txBody>
      </p:sp>
      <p:sp>
        <p:nvSpPr>
          <p:cNvPr id="4" name="Slide Number Placeholder 3"/>
          <p:cNvSpPr>
            <a:spLocks noGrp="1"/>
          </p:cNvSpPr>
          <p:nvPr>
            <p:ph type="sldNum" sz="quarter" idx="10"/>
          </p:nvPr>
        </p:nvSpPr>
        <p:spPr/>
        <p:txBody>
          <a:bodyPr/>
          <a:lstStyle/>
          <a:p>
            <a:fld id="{A8B732B4-A220-4D64-89E5-594291243225}" type="slidenum">
              <a:rPr lang="en-US" smtClean="0"/>
              <a:pPr/>
              <a:t>52</a:t>
            </a:fld>
            <a:endParaRPr lang="en-US"/>
          </a:p>
        </p:txBody>
      </p:sp>
    </p:spTree>
    <p:extLst>
      <p:ext uri="{BB962C8B-B14F-4D97-AF65-F5344CB8AC3E}">
        <p14:creationId xmlns:p14="http://schemas.microsoft.com/office/powerpoint/2010/main" val="21120094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panose="020F0502020204030204" pitchFamily="34" charset="0"/>
              </a:defRPr>
            </a:lvl1pPr>
            <a:lvl2pPr marL="742950" indent="-285750" defTabSz="912813">
              <a:spcBef>
                <a:spcPct val="30000"/>
              </a:spcBef>
              <a:defRPr sz="1200">
                <a:solidFill>
                  <a:schemeClr val="tx1"/>
                </a:solidFill>
                <a:latin typeface="Calibri" panose="020F0502020204030204" pitchFamily="34" charset="0"/>
              </a:defRPr>
            </a:lvl2pPr>
            <a:lvl3pPr marL="1143000" indent="-228600" defTabSz="912813">
              <a:spcBef>
                <a:spcPct val="30000"/>
              </a:spcBef>
              <a:defRPr sz="1200">
                <a:solidFill>
                  <a:schemeClr val="tx1"/>
                </a:solidFill>
                <a:latin typeface="Calibri" panose="020F0502020204030204" pitchFamily="34" charset="0"/>
              </a:defRPr>
            </a:lvl3pPr>
            <a:lvl4pPr marL="1600200" indent="-228600" defTabSz="912813">
              <a:spcBef>
                <a:spcPct val="30000"/>
              </a:spcBef>
              <a:defRPr sz="1200">
                <a:solidFill>
                  <a:schemeClr val="tx1"/>
                </a:solidFill>
                <a:latin typeface="Calibri" panose="020F0502020204030204" pitchFamily="34" charset="0"/>
              </a:defRPr>
            </a:lvl4pPr>
            <a:lvl5pPr marL="2057400" indent="-228600" defTabSz="912813">
              <a:spcBef>
                <a:spcPct val="30000"/>
              </a:spcBef>
              <a:defRPr sz="12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5D446B2-C2D7-4ADB-BB2F-EF08300A2286}" type="slidenum">
              <a:rPr lang="en-US" altLang="en-US" smtClean="0"/>
              <a:pPr>
                <a:spcBef>
                  <a:spcPct val="0"/>
                </a:spcBef>
              </a:pPr>
              <a:t>57</a:t>
            </a:fld>
            <a:endParaRPr lang="en-US" altLang="en-US"/>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7569293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p:spPr>
        <p:txBody>
          <a:bodyPr/>
          <a:lstStyle/>
          <a:p>
            <a:endParaRPr lang="en-US"/>
          </a:p>
        </p:txBody>
      </p:sp>
      <p:sp>
        <p:nvSpPr>
          <p:cNvPr id="173060" name="Slide Number Placeholder 3"/>
          <p:cNvSpPr>
            <a:spLocks noGrp="1"/>
          </p:cNvSpPr>
          <p:nvPr>
            <p:ph type="sldNum" sz="quarter" idx="5"/>
          </p:nvPr>
        </p:nvSpPr>
        <p:spPr>
          <a:noFill/>
        </p:spPr>
        <p:txBody>
          <a:bodyPr/>
          <a:lstStyle/>
          <a:p>
            <a:fld id="{855AD51F-F0D8-427C-9952-DBF62008679F}" type="slidenum">
              <a:rPr lang="en-US" smtClean="0"/>
              <a:pPr/>
              <a:t>58</a:t>
            </a:fld>
            <a:endParaRPr lang="en-US"/>
          </a:p>
        </p:txBody>
      </p:sp>
    </p:spTree>
    <p:extLst>
      <p:ext uri="{BB962C8B-B14F-4D97-AF65-F5344CB8AC3E}">
        <p14:creationId xmlns:p14="http://schemas.microsoft.com/office/powerpoint/2010/main" val="2453754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844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6DDB35-D998-44BA-9A18-A28B422BB154}" type="slidenum">
              <a:rPr lang="en-US" smtClean="0"/>
              <a:pPr>
                <a:defRPr/>
              </a:pPr>
              <a:t>59</a:t>
            </a:fld>
            <a:endParaRPr lang="en-US"/>
          </a:p>
        </p:txBody>
      </p:sp>
    </p:spTree>
    <p:extLst>
      <p:ext uri="{BB962C8B-B14F-4D97-AF65-F5344CB8AC3E}">
        <p14:creationId xmlns:p14="http://schemas.microsoft.com/office/powerpoint/2010/main" val="26065399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defRPr>
            </a:lvl1pPr>
            <a:lvl2pPr marL="742950" indent="-285750" defTabSz="911225">
              <a:spcBef>
                <a:spcPct val="30000"/>
              </a:spcBef>
              <a:defRPr sz="1200">
                <a:solidFill>
                  <a:schemeClr val="tx1"/>
                </a:solidFill>
                <a:latin typeface="Calibri" panose="020F0502020204030204" pitchFamily="34" charset="0"/>
              </a:defRPr>
            </a:lvl2pPr>
            <a:lvl3pPr marL="1143000" indent="-228600" defTabSz="911225">
              <a:spcBef>
                <a:spcPct val="30000"/>
              </a:spcBef>
              <a:defRPr sz="1200">
                <a:solidFill>
                  <a:schemeClr val="tx1"/>
                </a:solidFill>
                <a:latin typeface="Calibri" panose="020F0502020204030204" pitchFamily="34" charset="0"/>
              </a:defRPr>
            </a:lvl3pPr>
            <a:lvl4pPr marL="1600200" indent="-228600" defTabSz="911225">
              <a:spcBef>
                <a:spcPct val="30000"/>
              </a:spcBef>
              <a:defRPr sz="1200">
                <a:solidFill>
                  <a:schemeClr val="tx1"/>
                </a:solidFill>
                <a:latin typeface="Calibri" panose="020F0502020204030204" pitchFamily="34" charset="0"/>
              </a:defRPr>
            </a:lvl4pPr>
            <a:lvl5pPr marL="2057400" indent="-228600" defTabSz="911225">
              <a:spcBef>
                <a:spcPct val="30000"/>
              </a:spcBef>
              <a:defRPr sz="1200">
                <a:solidFill>
                  <a:schemeClr val="tx1"/>
                </a:solidFill>
                <a:latin typeface="Calibri" panose="020F0502020204030204" pitchFamily="34" charset="0"/>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E5EFCA-690D-4A0C-A96A-49FCDC9AA99A}" type="slidenum">
              <a:rPr lang="en-US" altLang="en-US" smtClean="0"/>
              <a:pPr>
                <a:spcBef>
                  <a:spcPct val="0"/>
                </a:spcBef>
              </a:pPr>
              <a:t>60</a:t>
            </a:fld>
            <a:endParaRPr lang="en-US" altLang="en-US"/>
          </a:p>
        </p:txBody>
      </p:sp>
      <p:sp>
        <p:nvSpPr>
          <p:cNvPr id="145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5113906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p:spPr>
        <p:txBody>
          <a:bodyPr/>
          <a:lstStyle/>
          <a:p>
            <a:endParaRPr lang="en-US"/>
          </a:p>
        </p:txBody>
      </p:sp>
      <p:sp>
        <p:nvSpPr>
          <p:cNvPr id="208900" name="Slide Number Placeholder 3"/>
          <p:cNvSpPr>
            <a:spLocks noGrp="1"/>
          </p:cNvSpPr>
          <p:nvPr>
            <p:ph type="sldNum" sz="quarter" idx="5"/>
          </p:nvPr>
        </p:nvSpPr>
        <p:spPr>
          <a:noFill/>
        </p:spPr>
        <p:txBody>
          <a:bodyPr/>
          <a:lstStyle/>
          <a:p>
            <a:fld id="{2E7DB4AD-EB78-47EA-B36A-FFA7D9927BC5}" type="slidenum">
              <a:rPr lang="en-US" smtClean="0"/>
              <a:pPr/>
              <a:t>61</a:t>
            </a:fld>
            <a:endParaRPr lang="en-US"/>
          </a:p>
        </p:txBody>
      </p:sp>
    </p:spTree>
    <p:extLst>
      <p:ext uri="{BB962C8B-B14F-4D97-AF65-F5344CB8AC3E}">
        <p14:creationId xmlns:p14="http://schemas.microsoft.com/office/powerpoint/2010/main" val="9124107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2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62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panose="020F0502020204030204" pitchFamily="34" charset="0"/>
              </a:defRPr>
            </a:lvl1pPr>
            <a:lvl2pPr marL="742950" indent="-285750" defTabSz="912813">
              <a:spcBef>
                <a:spcPct val="30000"/>
              </a:spcBef>
              <a:defRPr sz="1200">
                <a:solidFill>
                  <a:schemeClr val="tx1"/>
                </a:solidFill>
                <a:latin typeface="Calibri" panose="020F0502020204030204" pitchFamily="34" charset="0"/>
              </a:defRPr>
            </a:lvl2pPr>
            <a:lvl3pPr marL="1143000" indent="-228600" defTabSz="912813">
              <a:spcBef>
                <a:spcPct val="30000"/>
              </a:spcBef>
              <a:defRPr sz="1200">
                <a:solidFill>
                  <a:schemeClr val="tx1"/>
                </a:solidFill>
                <a:latin typeface="Calibri" panose="020F0502020204030204" pitchFamily="34" charset="0"/>
              </a:defRPr>
            </a:lvl3pPr>
            <a:lvl4pPr marL="1600200" indent="-228600" defTabSz="912813">
              <a:spcBef>
                <a:spcPct val="30000"/>
              </a:spcBef>
              <a:defRPr sz="1200">
                <a:solidFill>
                  <a:schemeClr val="tx1"/>
                </a:solidFill>
                <a:latin typeface="Calibri" panose="020F0502020204030204" pitchFamily="34" charset="0"/>
              </a:defRPr>
            </a:lvl4pPr>
            <a:lvl5pPr marL="2057400" indent="-228600" defTabSz="912813">
              <a:spcBef>
                <a:spcPct val="30000"/>
              </a:spcBef>
              <a:defRPr sz="12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55FC12-EBBD-4AB6-B671-F6C84042CAAF}" type="slidenum">
              <a:rPr lang="en-US" altLang="en-US" smtClean="0"/>
              <a:pPr>
                <a:spcBef>
                  <a:spcPct val="0"/>
                </a:spcBef>
              </a:pPr>
              <a:t>62</a:t>
            </a:fld>
            <a:endParaRPr lang="en-US" altLang="en-US"/>
          </a:p>
        </p:txBody>
      </p:sp>
    </p:spTree>
    <p:extLst>
      <p:ext uri="{BB962C8B-B14F-4D97-AF65-F5344CB8AC3E}">
        <p14:creationId xmlns:p14="http://schemas.microsoft.com/office/powerpoint/2010/main" val="2468319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32F2CC-AC93-F94D-9760-F99F0C4611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4146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32F2CC-AC93-F94D-9760-F99F0C4611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1332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32F2CC-AC93-F94D-9760-F99F0C4611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7272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32F2CC-AC93-F94D-9760-F99F0C4611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8444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32F2CC-AC93-F94D-9760-F99F0C4611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0586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32F2CC-AC93-F94D-9760-F99F0C4611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512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739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none" dirty="0"/>
              <a:t>(Aims 1a and 1b)</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32F2CC-AC93-F94D-9760-F99F0C4611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2649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32F2CC-AC93-F94D-9760-F99F0C4611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938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none" dirty="0"/>
              <a:t>(Aim 2b)</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32F2CC-AC93-F94D-9760-F99F0C4611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0869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32F2CC-AC93-F94D-9760-F99F0C4611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2704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p:spPr>
        <p:txBody>
          <a:bodyPr/>
          <a:lstStyle/>
          <a:p>
            <a:endParaRPr lang="en-US"/>
          </a:p>
        </p:txBody>
      </p:sp>
      <p:sp>
        <p:nvSpPr>
          <p:cNvPr id="176132" name="Slide Number Placeholder 3"/>
          <p:cNvSpPr>
            <a:spLocks noGrp="1"/>
          </p:cNvSpPr>
          <p:nvPr>
            <p:ph type="sldNum" sz="quarter" idx="5"/>
          </p:nvPr>
        </p:nvSpPr>
        <p:spPr>
          <a:noFill/>
        </p:spPr>
        <p:txBody>
          <a:bodyPr/>
          <a:lstStyle/>
          <a:p>
            <a:fld id="{33B9D2B2-3CA3-4A53-AE8D-4565EE5430FB}" type="slidenum">
              <a:rPr lang="en-US" smtClean="0"/>
              <a:pPr/>
              <a:t>86</a:t>
            </a:fld>
            <a:endParaRPr lang="en-US"/>
          </a:p>
        </p:txBody>
      </p:sp>
    </p:spTree>
    <p:extLst>
      <p:ext uri="{BB962C8B-B14F-4D97-AF65-F5344CB8AC3E}">
        <p14:creationId xmlns:p14="http://schemas.microsoft.com/office/powerpoint/2010/main" val="17958390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573BAE4E-2F85-4D80-BA66-D6CA68BC9F5C}" type="slidenum">
              <a:rPr lang="en-US" smtClean="0"/>
              <a:pPr/>
              <a:t>87</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834714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p:spPr>
        <p:txBody>
          <a:bodyPr/>
          <a:lstStyle/>
          <a:p>
            <a:endParaRPr lang="en-US"/>
          </a:p>
        </p:txBody>
      </p:sp>
      <p:sp>
        <p:nvSpPr>
          <p:cNvPr id="174084" name="Slide Number Placeholder 3"/>
          <p:cNvSpPr>
            <a:spLocks noGrp="1"/>
          </p:cNvSpPr>
          <p:nvPr>
            <p:ph type="sldNum" sz="quarter" idx="5"/>
          </p:nvPr>
        </p:nvSpPr>
        <p:spPr>
          <a:noFill/>
        </p:spPr>
        <p:txBody>
          <a:bodyPr/>
          <a:lstStyle/>
          <a:p>
            <a:fld id="{AA33A501-F0D3-428B-B104-130108B415E9}" type="slidenum">
              <a:rPr lang="en-US" smtClean="0"/>
              <a:pPr/>
              <a:t>88</a:t>
            </a:fld>
            <a:endParaRPr lang="en-US"/>
          </a:p>
        </p:txBody>
      </p:sp>
    </p:spTree>
    <p:extLst>
      <p:ext uri="{BB962C8B-B14F-4D97-AF65-F5344CB8AC3E}">
        <p14:creationId xmlns:p14="http://schemas.microsoft.com/office/powerpoint/2010/main" val="41223861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131047C7-E4FA-4E79-A6D0-A337B90F90B2}" type="slidenum">
              <a:rPr lang="en-US" smtClean="0"/>
              <a:pPr/>
              <a:t>89</a:t>
            </a:fld>
            <a:endParaRPr lang="en-US"/>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0598862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E92F84BA-E6BA-42D6-B349-EB34D2BD3C92}" type="slidenum">
              <a:rPr lang="en-US" smtClean="0"/>
              <a:pPr/>
              <a:t>90</a:t>
            </a:fld>
            <a:endParaRPr 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1361217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0A477680-4EA7-4F07-A220-E4FB28E92DCD}" type="slidenum">
              <a:rPr lang="en-US" smtClean="0"/>
              <a:pPr/>
              <a:t>91</a:t>
            </a:fld>
            <a:endParaRPr lang="en-US"/>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xfrm>
            <a:off x="701675" y="4416425"/>
            <a:ext cx="5607050" cy="4183063"/>
          </a:xfrm>
          <a:noFill/>
          <a:ln/>
        </p:spPr>
        <p:txBody>
          <a:bodyPr/>
          <a:lstStyle/>
          <a:p>
            <a:endParaRPr lang="en-US"/>
          </a:p>
        </p:txBody>
      </p:sp>
    </p:spTree>
    <p:extLst>
      <p:ext uri="{BB962C8B-B14F-4D97-AF65-F5344CB8AC3E}">
        <p14:creationId xmlns:p14="http://schemas.microsoft.com/office/powerpoint/2010/main" val="1847093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4829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chemeClr val="bg1"/>
                </a:solidFill>
                <a:latin typeface="Arial" panose="020B0604020202020204" pitchFamily="34" charset="0"/>
              </a:rPr>
              <a:t>This study examined infants’ early visual attention (at 1 month of age) and social engagement (4 months) as predictors of their later joint attention (12 and 18 months). The sample (n=325), drawn from the Maternal Lifestyle Study, a longitudinal multicenter project conducted at 4 centers of the National Institute of Child Health and Human Development Neonatal Research Network, included high-risk (cocaine-exposed) and matched </a:t>
            </a:r>
            <a:r>
              <a:rPr lang="en-US" dirty="0" err="1">
                <a:solidFill>
                  <a:schemeClr val="bg1"/>
                </a:solidFill>
                <a:latin typeface="Arial" panose="020B0604020202020204" pitchFamily="34" charset="0"/>
              </a:rPr>
              <a:t>noncocaine</a:t>
            </a:r>
            <a:r>
              <a:rPr lang="en-US" dirty="0">
                <a:solidFill>
                  <a:schemeClr val="bg1"/>
                </a:solidFill>
                <a:latin typeface="Arial" panose="020B0604020202020204" pitchFamily="34" charset="0"/>
              </a:rPr>
              <a:t>-exposed infants. </a:t>
            </a:r>
            <a:endParaRPr lang="en-US"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pPr>
              <a:defRPr/>
            </a:pPr>
            <a:fld id="{466DDB35-D998-44BA-9A18-A28B422BB154}" type="slidenum">
              <a:rPr lang="en-US" smtClean="0"/>
              <a:pPr>
                <a:defRPr/>
              </a:pPr>
              <a:t>92</a:t>
            </a:fld>
            <a:endParaRPr lang="en-US"/>
          </a:p>
        </p:txBody>
      </p:sp>
    </p:spTree>
    <p:extLst>
      <p:ext uri="{BB962C8B-B14F-4D97-AF65-F5344CB8AC3E}">
        <p14:creationId xmlns:p14="http://schemas.microsoft.com/office/powerpoint/2010/main" val="24589889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DF5CC03A-D5DC-4F76-951A-9F04E49BF1CD}" type="slidenum">
              <a:rPr lang="en-US" smtClean="0"/>
              <a:pPr/>
              <a:t>93</a:t>
            </a:fld>
            <a:endParaRPr lang="en-US"/>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5160797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1C073F20-739D-4D48-BA73-F0A156C206A0}" type="slidenum">
              <a:rPr lang="en-US" smtClean="0"/>
              <a:pPr/>
              <a:t>94</a:t>
            </a:fld>
            <a:endParaRPr lang="en-US"/>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xfrm>
            <a:off x="701675" y="4416425"/>
            <a:ext cx="5607050" cy="4183063"/>
          </a:xfrm>
          <a:noFill/>
          <a:ln/>
        </p:spPr>
        <p:txBody>
          <a:bodyPr/>
          <a:lstStyle/>
          <a:p>
            <a:endParaRPr lang="en-US"/>
          </a:p>
        </p:txBody>
      </p:sp>
    </p:spTree>
    <p:extLst>
      <p:ext uri="{BB962C8B-B14F-4D97-AF65-F5344CB8AC3E}">
        <p14:creationId xmlns:p14="http://schemas.microsoft.com/office/powerpoint/2010/main" val="35364824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E275F8AF-BE62-4AA6-83E4-671CA70C39DD}" type="slidenum">
              <a:rPr lang="en-US" smtClean="0"/>
              <a:pPr/>
              <a:t>95</a:t>
            </a:fld>
            <a:endParaRPr lang="en-US"/>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0919286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p:spPr>
        <p:txBody>
          <a:bodyPr/>
          <a:lstStyle/>
          <a:p>
            <a:endParaRPr lang="en-US"/>
          </a:p>
        </p:txBody>
      </p:sp>
      <p:sp>
        <p:nvSpPr>
          <p:cNvPr id="183300" name="Slide Number Placeholder 3"/>
          <p:cNvSpPr>
            <a:spLocks noGrp="1"/>
          </p:cNvSpPr>
          <p:nvPr>
            <p:ph type="sldNum" sz="quarter" idx="5"/>
          </p:nvPr>
        </p:nvSpPr>
        <p:spPr>
          <a:noFill/>
        </p:spPr>
        <p:txBody>
          <a:bodyPr/>
          <a:lstStyle/>
          <a:p>
            <a:fld id="{6AE27E5A-5A90-4279-9A54-61CCC3D51197}" type="slidenum">
              <a:rPr lang="en-US" smtClean="0"/>
              <a:pPr/>
              <a:t>96</a:t>
            </a:fld>
            <a:endParaRPr lang="en-US"/>
          </a:p>
        </p:txBody>
      </p:sp>
    </p:spTree>
    <p:extLst>
      <p:ext uri="{BB962C8B-B14F-4D97-AF65-F5344CB8AC3E}">
        <p14:creationId xmlns:p14="http://schemas.microsoft.com/office/powerpoint/2010/main" val="13180718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p:spPr>
        <p:txBody>
          <a:bodyPr/>
          <a:lstStyle/>
          <a:p>
            <a:endParaRPr lang="en-US"/>
          </a:p>
        </p:txBody>
      </p:sp>
      <p:sp>
        <p:nvSpPr>
          <p:cNvPr id="184324" name="Slide Number Placeholder 3"/>
          <p:cNvSpPr>
            <a:spLocks noGrp="1"/>
          </p:cNvSpPr>
          <p:nvPr>
            <p:ph type="sldNum" sz="quarter" idx="5"/>
          </p:nvPr>
        </p:nvSpPr>
        <p:spPr>
          <a:noFill/>
        </p:spPr>
        <p:txBody>
          <a:bodyPr/>
          <a:lstStyle/>
          <a:p>
            <a:fld id="{9BAF7801-D33F-4428-AEFB-B291DAC4EC6F}" type="slidenum">
              <a:rPr lang="en-US" smtClean="0">
                <a:solidFill>
                  <a:srgbClr val="000000"/>
                </a:solidFill>
              </a:rPr>
              <a:pPr/>
              <a:t>97</a:t>
            </a:fld>
            <a:endParaRPr lang="en-US">
              <a:solidFill>
                <a:srgbClr val="000000"/>
              </a:solidFill>
            </a:endParaRPr>
          </a:p>
        </p:txBody>
      </p:sp>
    </p:spTree>
    <p:extLst>
      <p:ext uri="{BB962C8B-B14F-4D97-AF65-F5344CB8AC3E}">
        <p14:creationId xmlns:p14="http://schemas.microsoft.com/office/powerpoint/2010/main" val="14533423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p:spPr>
        <p:txBody>
          <a:bodyPr/>
          <a:lstStyle/>
          <a:p>
            <a:endParaRPr lang="en-US"/>
          </a:p>
        </p:txBody>
      </p:sp>
      <p:sp>
        <p:nvSpPr>
          <p:cNvPr id="185348" name="Slide Number Placeholder 3"/>
          <p:cNvSpPr>
            <a:spLocks noGrp="1"/>
          </p:cNvSpPr>
          <p:nvPr>
            <p:ph type="sldNum" sz="quarter" idx="5"/>
          </p:nvPr>
        </p:nvSpPr>
        <p:spPr>
          <a:noFill/>
        </p:spPr>
        <p:txBody>
          <a:bodyPr/>
          <a:lstStyle/>
          <a:p>
            <a:fld id="{84FC7B3F-DAE2-4BA3-A903-30DF1749A753}" type="slidenum">
              <a:rPr lang="en-US" smtClean="0"/>
              <a:pPr/>
              <a:t>98</a:t>
            </a:fld>
            <a:endParaRPr lang="en-US"/>
          </a:p>
        </p:txBody>
      </p:sp>
    </p:spTree>
    <p:extLst>
      <p:ext uri="{BB962C8B-B14F-4D97-AF65-F5344CB8AC3E}">
        <p14:creationId xmlns:p14="http://schemas.microsoft.com/office/powerpoint/2010/main" val="20589607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733B1308-8F09-4112-BC02-5C27B3A18042}" type="slidenum">
              <a:rPr lang="en-US" smtClean="0"/>
              <a:pPr/>
              <a:t>99</a:t>
            </a:fld>
            <a:endParaRPr lang="en-US"/>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7015857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5A026B77-470B-41E3-880F-A2A00F1363A7}" type="slidenum">
              <a:rPr lang="en-US" smtClean="0"/>
              <a:pPr/>
              <a:t>100</a:t>
            </a:fld>
            <a:endParaRPr lang="en-US"/>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2296249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0F01B72C-BF74-4E59-BFF0-26FCD59B8263}" type="slidenum">
              <a:rPr lang="en-US" smtClean="0"/>
              <a:pPr/>
              <a:t>101</a:t>
            </a:fld>
            <a:endParaRPr lang="en-US"/>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906729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3808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p:spPr>
        <p:txBody>
          <a:bodyPr/>
          <a:lstStyle/>
          <a:p>
            <a:endParaRPr lang="en-US"/>
          </a:p>
        </p:txBody>
      </p:sp>
      <p:sp>
        <p:nvSpPr>
          <p:cNvPr id="188420" name="Slide Number Placeholder 3"/>
          <p:cNvSpPr>
            <a:spLocks noGrp="1"/>
          </p:cNvSpPr>
          <p:nvPr>
            <p:ph type="sldNum" sz="quarter" idx="5"/>
          </p:nvPr>
        </p:nvSpPr>
        <p:spPr>
          <a:noFill/>
        </p:spPr>
        <p:txBody>
          <a:bodyPr/>
          <a:lstStyle/>
          <a:p>
            <a:fld id="{03FD4795-9E69-41F0-B209-7CE7BC51ECC7}" type="slidenum">
              <a:rPr lang="en-US" smtClean="0">
                <a:solidFill>
                  <a:srgbClr val="000000"/>
                </a:solidFill>
              </a:rPr>
              <a:pPr/>
              <a:t>102</a:t>
            </a:fld>
            <a:endParaRPr lang="en-US">
              <a:solidFill>
                <a:srgbClr val="000000"/>
              </a:solidFill>
            </a:endParaRPr>
          </a:p>
        </p:txBody>
      </p:sp>
    </p:spTree>
    <p:extLst>
      <p:ext uri="{BB962C8B-B14F-4D97-AF65-F5344CB8AC3E}">
        <p14:creationId xmlns:p14="http://schemas.microsoft.com/office/powerpoint/2010/main" val="39915995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p>
            <a:fld id="{E3E46DBB-7F56-4C50-9A60-997019732DCD}" type="slidenum">
              <a:rPr lang="en-US" smtClean="0">
                <a:latin typeface="Times New Roman" pitchFamily="18" charset="0"/>
                <a:ea typeface="MS PGothic" pitchFamily="34" charset="-128"/>
              </a:rPr>
              <a:pPr/>
              <a:t>103</a:t>
            </a:fld>
            <a:endParaRPr lang="en-US">
              <a:latin typeface="Times New Roman" pitchFamily="18" charset="0"/>
              <a:ea typeface="MS PGothic" pitchFamily="34" charset="-128"/>
            </a:endParaRPr>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2897289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23463F02-8294-4788-808E-0A3BD9A4CF33}" type="slidenum">
              <a:rPr lang="en-US" smtClean="0"/>
              <a:pPr/>
              <a:t>104</a:t>
            </a:fld>
            <a:endParaRPr lang="en-US"/>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0273707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D89EF467-1BC6-498B-B34C-A8E25467B6BE}" type="slidenum">
              <a:rPr lang="en-US" smtClean="0"/>
              <a:pPr/>
              <a:t>105</a:t>
            </a:fld>
            <a:endParaRPr lang="en-US"/>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0004523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D30689FF-5435-4D8C-A68B-8AAF78EE403E}" type="slidenum">
              <a:rPr lang="en-US" smtClean="0"/>
              <a:pPr/>
              <a:t>106</a:t>
            </a:fld>
            <a:endParaRPr lang="en-US"/>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2042099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E68C6F04-69E6-460F-97D8-9DDAA49CD30A}" type="slidenum">
              <a:rPr lang="en-US" smtClean="0"/>
              <a:pPr/>
              <a:t>107</a:t>
            </a:fld>
            <a:endParaRPr lang="en-US"/>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849395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62F2D4CA-D237-4A12-B6D9-02D22516BC96}" type="slidenum">
              <a:rPr lang="en-US" smtClean="0"/>
              <a:pPr/>
              <a:t>108</a:t>
            </a:fld>
            <a:endParaRPr lang="en-US"/>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6557991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86A42D2D-F4A8-4C6C-B8EF-5B1BF701FF29}" type="slidenum">
              <a:rPr lang="en-US" smtClean="0"/>
              <a:pPr/>
              <a:t>109</a:t>
            </a:fld>
            <a:endParaRPr lang="en-US"/>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3989312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6DDB35-D998-44BA-9A18-A28B422BB154}" type="slidenum">
              <a:rPr lang="en-US" smtClean="0"/>
              <a:pPr>
                <a:defRPr/>
              </a:pPr>
              <a:t>110</a:t>
            </a:fld>
            <a:endParaRPr lang="en-US"/>
          </a:p>
        </p:txBody>
      </p:sp>
    </p:spTree>
    <p:extLst>
      <p:ext uri="{BB962C8B-B14F-4D97-AF65-F5344CB8AC3E}">
        <p14:creationId xmlns:p14="http://schemas.microsoft.com/office/powerpoint/2010/main" val="20509201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7428A845-0B6A-4B56-9015-95E32FE5A70F}" type="slidenum">
              <a:rPr lang="en-US" smtClean="0"/>
              <a:pPr/>
              <a:t>111</a:t>
            </a:fld>
            <a:endParaRPr lang="en-US"/>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3492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9214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FC58D493-3A27-4064-8174-D8A260E3F827}" type="slidenum">
              <a:rPr lang="en-US" smtClean="0"/>
              <a:pPr/>
              <a:t>112</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9944544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p:spPr>
        <p:txBody>
          <a:bodyPr/>
          <a:lstStyle/>
          <a:p>
            <a:endParaRPr lang="en-US"/>
          </a:p>
        </p:txBody>
      </p:sp>
      <p:sp>
        <p:nvSpPr>
          <p:cNvPr id="208900" name="Slide Number Placeholder 3"/>
          <p:cNvSpPr>
            <a:spLocks noGrp="1"/>
          </p:cNvSpPr>
          <p:nvPr>
            <p:ph type="sldNum" sz="quarter" idx="5"/>
          </p:nvPr>
        </p:nvSpPr>
        <p:spPr>
          <a:noFill/>
        </p:spPr>
        <p:txBody>
          <a:bodyPr/>
          <a:lstStyle/>
          <a:p>
            <a:fld id="{2E7DB4AD-EB78-47EA-B36A-FFA7D9927BC5}" type="slidenum">
              <a:rPr lang="en-US" smtClean="0"/>
              <a:pPr/>
              <a:t>113</a:t>
            </a:fld>
            <a:endParaRPr lang="en-US"/>
          </a:p>
        </p:txBody>
      </p:sp>
    </p:spTree>
    <p:extLst>
      <p:ext uri="{BB962C8B-B14F-4D97-AF65-F5344CB8AC3E}">
        <p14:creationId xmlns:p14="http://schemas.microsoft.com/office/powerpoint/2010/main" val="36771650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36557D26-F079-472A-949E-95848A3B235F}" type="slidenum">
              <a:rPr lang="en-US" smtClean="0"/>
              <a:pPr/>
              <a:t>114</a:t>
            </a:fld>
            <a:endParaRPr lang="en-US"/>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45802942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D1F0DAF1-6E1D-479F-9A72-E81C4D24ED42}" type="slidenum">
              <a:rPr lang="en-US" smtClean="0"/>
              <a:pPr/>
              <a:t>115</a:t>
            </a:fld>
            <a:endParaRPr lang="en-US"/>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879907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934E39F7-B023-43CF-AAD2-CE74A3B8DEE9}" type="slidenum">
              <a:rPr lang="en-US" smtClean="0"/>
              <a:pPr/>
              <a:t>116</a:t>
            </a:fld>
            <a:endParaRPr lang="en-US"/>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6285882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F30B6306-4C32-4D36-B8EC-56587A29659B}" type="slidenum">
              <a:rPr lang="en-US" smtClean="0"/>
              <a:pPr/>
              <a:t>117</a:t>
            </a:fld>
            <a:endParaRPr lang="en-US"/>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7798885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p:spPr>
        <p:txBody>
          <a:bodyPr/>
          <a:lstStyle/>
          <a:p>
            <a:endParaRPr lang="en-US"/>
          </a:p>
        </p:txBody>
      </p:sp>
      <p:sp>
        <p:nvSpPr>
          <p:cNvPr id="216068" name="Slide Number Placeholder 3"/>
          <p:cNvSpPr>
            <a:spLocks noGrp="1"/>
          </p:cNvSpPr>
          <p:nvPr>
            <p:ph type="sldNum" sz="quarter" idx="5"/>
          </p:nvPr>
        </p:nvSpPr>
        <p:spPr>
          <a:noFill/>
        </p:spPr>
        <p:txBody>
          <a:bodyPr/>
          <a:lstStyle/>
          <a:p>
            <a:fld id="{E380D67F-6704-490D-93B7-BBDECC7ADD28}" type="slidenum">
              <a:rPr lang="en-US" smtClean="0"/>
              <a:pPr/>
              <a:t>118</a:t>
            </a:fld>
            <a:endParaRPr lang="en-US"/>
          </a:p>
        </p:txBody>
      </p:sp>
    </p:spTree>
    <p:extLst>
      <p:ext uri="{BB962C8B-B14F-4D97-AF65-F5344CB8AC3E}">
        <p14:creationId xmlns:p14="http://schemas.microsoft.com/office/powerpoint/2010/main" val="4570311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D2B2A42F-C5D6-4D51-99A9-FA7383F60AD3}" type="slidenum">
              <a:rPr lang="en-US" altLang="en-US" sz="1200"/>
              <a:pPr/>
              <a:t>119</a:t>
            </a:fld>
            <a:endParaRPr lang="en-US" altLang="en-US" sz="12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0483346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Pointing does not rely on </a:t>
            </a:r>
            <a:br>
              <a:rPr lang="en-US" altLang="en-US" dirty="0"/>
            </a:br>
            <a:r>
              <a:rPr lang="en-US" altLang="en-US" dirty="0"/>
              <a:t>pre-occurring changes in the </a:t>
            </a:r>
            <a:br>
              <a:rPr lang="en-US" altLang="en-US" dirty="0"/>
            </a:br>
            <a:r>
              <a:rPr lang="en-US" altLang="en-US" dirty="0"/>
              <a:t>genome; novel phenotypes </a:t>
            </a:r>
            <a:br>
              <a:rPr lang="en-US" altLang="en-US" dirty="0"/>
            </a:br>
            <a:r>
              <a:rPr lang="en-US" altLang="en-US" dirty="0"/>
              <a:t>emerge in certain developmental </a:t>
            </a:r>
            <a:br>
              <a:rPr lang="en-US" altLang="en-US" dirty="0"/>
            </a:br>
            <a:r>
              <a:rPr lang="en-US" altLang="en-US" dirty="0"/>
              <a:t>contexts</a:t>
            </a:r>
          </a:p>
          <a:p>
            <a:endParaRPr lang="en-US" altLang="en-US" dirty="0"/>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7A7C58CB-048E-4757-9003-B60D72A6EFA3}" type="slidenum">
              <a:rPr lang="en-US" altLang="en-US" sz="1200"/>
              <a:pPr/>
              <a:t>120</a:t>
            </a:fld>
            <a:endParaRPr lang="en-US" altLang="en-US" sz="1200"/>
          </a:p>
        </p:txBody>
      </p:sp>
    </p:spTree>
    <p:extLst>
      <p:ext uri="{BB962C8B-B14F-4D97-AF65-F5344CB8AC3E}">
        <p14:creationId xmlns:p14="http://schemas.microsoft.com/office/powerpoint/2010/main" val="28230422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87B75A73-D626-4A63-9481-A877367491F3}" type="slidenum">
              <a:rPr lang="en-US" altLang="en-US" sz="1200"/>
              <a:pPr/>
              <a:t>121</a:t>
            </a:fld>
            <a:endParaRPr lang="en-US" altLang="en-US" sz="1200"/>
          </a:p>
        </p:txBody>
      </p:sp>
    </p:spTree>
    <p:extLst>
      <p:ext uri="{BB962C8B-B14F-4D97-AF65-F5344CB8AC3E}">
        <p14:creationId xmlns:p14="http://schemas.microsoft.com/office/powerpoint/2010/main" val="2912705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joint attention bout was defined as a continuous alignment of parent and infant fixation that lasted longer than 500 </a:t>
            </a:r>
            <a:r>
              <a:rPr lang="en-US" sz="1200" kern="1200" dirty="0" err="1">
                <a:solidFill>
                  <a:schemeClr val="tx1"/>
                </a:solidFill>
                <a:effectLst/>
                <a:latin typeface="+mn-lt"/>
                <a:ea typeface="+mn-ea"/>
                <a:cs typeface="+mn-cs"/>
              </a:rPr>
              <a:t>ms</a:t>
            </a:r>
            <a:r>
              <a:rPr lang="en-US" sz="1200" kern="1200" dirty="0">
                <a:solidFill>
                  <a:schemeClr val="tx1"/>
                </a:solidFill>
                <a:effectLst/>
                <a:latin typeface="+mn-lt"/>
                <a:ea typeface="+mn-ea"/>
                <a:cs typeface="+mn-cs"/>
              </a:rPr>
              <a:t> but that could include </a:t>
            </a:r>
            <a:r>
              <a:rPr lang="en-US" sz="1200" kern="1200" dirty="0" err="1">
                <a:solidFill>
                  <a:schemeClr val="tx1"/>
                </a:solidFill>
                <a:effectLst/>
                <a:latin typeface="+mn-lt"/>
                <a:ea typeface="+mn-ea"/>
                <a:cs typeface="+mn-cs"/>
              </a:rPr>
              <a:t>looksbriefer</a:t>
            </a:r>
            <a:r>
              <a:rPr lang="en-US" sz="1200" kern="1200" dirty="0">
                <a:solidFill>
                  <a:schemeClr val="tx1"/>
                </a:solidFill>
                <a:effectLst/>
                <a:latin typeface="+mn-lt"/>
                <a:ea typeface="+mn-ea"/>
                <a:cs typeface="+mn-cs"/>
              </a:rPr>
              <a:t> than 300 </a:t>
            </a:r>
            <a:r>
              <a:rPr lang="en-US" sz="1200" kern="1200" dirty="0" err="1">
                <a:solidFill>
                  <a:schemeClr val="tx1"/>
                </a:solidFill>
                <a:effectLst/>
                <a:latin typeface="+mn-lt"/>
                <a:ea typeface="+mn-ea"/>
                <a:cs typeface="+mn-cs"/>
              </a:rPr>
              <a:t>ms</a:t>
            </a:r>
            <a:r>
              <a:rPr lang="en-US" sz="1200" kern="1200" dirty="0">
                <a:solidFill>
                  <a:schemeClr val="tx1"/>
                </a:solidFill>
                <a:effectLst/>
                <a:latin typeface="+mn-lt"/>
                <a:ea typeface="+mn-ea"/>
                <a:cs typeface="+mn-cs"/>
              </a:rPr>
              <a:t> elsewhere.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threshold ensures that the defined sustained attention bouts are on the tail of the distribution (exceeding the mean of the overall distribution) and thus are at the upper end of what children this age can do when visually focusing attention on a single object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More specifically, we operationally defined 3 s of </a:t>
            </a:r>
            <a:r>
              <a:rPr lang="en-US" sz="1200" kern="1200" dirty="0" err="1">
                <a:solidFill>
                  <a:schemeClr val="tx1"/>
                </a:solidFill>
                <a:effectLst/>
                <a:latin typeface="+mn-lt"/>
                <a:ea typeface="+mn-ea"/>
                <a:cs typeface="+mn-cs"/>
              </a:rPr>
              <a:t>consisten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tlooking</a:t>
            </a:r>
            <a:r>
              <a:rPr lang="en-US" sz="1200" kern="1200" dirty="0">
                <a:solidFill>
                  <a:schemeClr val="tx1"/>
                </a:solidFill>
                <a:effectLst/>
                <a:latin typeface="+mn-lt"/>
                <a:ea typeface="+mn-ea"/>
                <a:cs typeface="+mn-cs"/>
              </a:rPr>
              <a:t> within the ROI for a single object </a:t>
            </a:r>
            <a:r>
              <a:rPr lang="en-US" sz="1200" i="1" kern="1200" dirty="0">
                <a:solidFill>
                  <a:schemeClr val="tx1"/>
                </a:solidFill>
                <a:effectLst/>
                <a:latin typeface="+mn-lt"/>
                <a:ea typeface="+mn-ea"/>
                <a:cs typeface="+mn-cs"/>
              </a:rPr>
              <a:t>without any looks else where</a:t>
            </a:r>
            <a:r>
              <a:rPr lang="en-US" sz="1200" kern="1200" dirty="0">
                <a:solidFill>
                  <a:schemeClr val="tx1"/>
                </a:solidFill>
                <a:effectLst/>
                <a:latin typeface="+mn-lt"/>
                <a:ea typeface="+mn-ea"/>
                <a:cs typeface="+mn-cs"/>
              </a:rPr>
              <a:t>as the threshold for sustained attention by the infant.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025B4-488A-1E49-8F7A-8EC5FD67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95559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89C6A15A-BCD0-4F44-87A9-F029DC5E84B5}" type="slidenum">
              <a:rPr lang="en-US" altLang="en-US" sz="1200"/>
              <a:pPr/>
              <a:t>123</a:t>
            </a:fld>
            <a:endParaRPr lang="en-US" altLang="en-US" sz="1200"/>
          </a:p>
        </p:txBody>
      </p:sp>
    </p:spTree>
    <p:extLst>
      <p:ext uri="{BB962C8B-B14F-4D97-AF65-F5344CB8AC3E}">
        <p14:creationId xmlns:p14="http://schemas.microsoft.com/office/powerpoint/2010/main" val="19318063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F2E243D4-5172-45B6-838D-F421330D6EF6}" type="slidenum">
              <a:rPr lang="en-US" altLang="en-US" sz="1200"/>
              <a:pPr/>
              <a:t>124</a:t>
            </a:fld>
            <a:endParaRPr lang="en-US" altLang="en-US" sz="1200"/>
          </a:p>
        </p:txBody>
      </p:sp>
    </p:spTree>
    <p:extLst>
      <p:ext uri="{BB962C8B-B14F-4D97-AF65-F5344CB8AC3E}">
        <p14:creationId xmlns:p14="http://schemas.microsoft.com/office/powerpoint/2010/main" val="21188638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CD329E61-10FF-46C3-8CA5-E20FF1042736}" type="slidenum">
              <a:rPr lang="en-US" altLang="en-US" sz="1200"/>
              <a:pPr/>
              <a:t>125</a:t>
            </a:fld>
            <a:endParaRPr lang="en-US" altLang="en-US" sz="1200"/>
          </a:p>
        </p:txBody>
      </p:sp>
    </p:spTree>
    <p:extLst>
      <p:ext uri="{BB962C8B-B14F-4D97-AF65-F5344CB8AC3E}">
        <p14:creationId xmlns:p14="http://schemas.microsoft.com/office/powerpoint/2010/main" val="158298008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Illustration of the experimental setup for infants (left) and chimpanzees (right), viewed from behind the giver. In the demonstration (a), participants watched an interaction between the giver and requester. Two desirable objects of the same kind (for infants: balls or blocks that could be used with a chute or slide toy, depicted in the back; for chimpanzees: packages of food) were repeatedly placed by the giver on the left or right location (counterbalanced) and successively requested by the requester. Undesirable objects (paper towels or bedding material) were placed on the alternative location. In the test (b), participants were in the requester's position and faced the giver to interact with her directly. The location that had held the desirable kind of objects was empty (absent-referent condition) or contained a desirable object inside (occluded-referent condition).</a:t>
            </a:r>
          </a:p>
          <a:p>
            <a:br>
              <a:rPr lang="en-US" dirty="0"/>
            </a:br>
            <a:endParaRPr lang="en-US" altLang="en-US" dirty="0"/>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6A9D3E99-CF97-4A04-AB62-F445CCA14FE4}" type="slidenum">
              <a:rPr lang="en-US" altLang="en-US" sz="1200"/>
              <a:pPr/>
              <a:t>126</a:t>
            </a:fld>
            <a:endParaRPr lang="en-US" altLang="en-US" sz="1200"/>
          </a:p>
        </p:txBody>
      </p:sp>
    </p:spTree>
    <p:extLst>
      <p:ext uri="{BB962C8B-B14F-4D97-AF65-F5344CB8AC3E}">
        <p14:creationId xmlns:p14="http://schemas.microsoft.com/office/powerpoint/2010/main" val="19868235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Number of participants who pointed at least once to the target location (i.e., the location of the occluded or absent entity). The graph differentiates target points that were and were not preceded by points to unspecified locations somewhere between the target and alternative locations (i.e., unspecific points). In addition, the number of participants who did not point to the target location is indicated. In the occluded-referent condition, a desired object was under (inside) the platform. In the absent-referent condition, the desired kind of objects was absent from its usual location.</a:t>
            </a:r>
          </a:p>
        </p:txBody>
      </p:sp>
    </p:spTree>
    <p:extLst>
      <p:ext uri="{BB962C8B-B14F-4D97-AF65-F5344CB8AC3E}">
        <p14:creationId xmlns:p14="http://schemas.microsoft.com/office/powerpoint/2010/main" val="15114550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C292F68B-9F58-4EB4-B9EE-BC2A993DD32B}" type="slidenum">
              <a:rPr lang="en-US" altLang="en-US" sz="1200"/>
              <a:pPr/>
              <a:t>128</a:t>
            </a:fld>
            <a:endParaRPr lang="en-US" altLang="en-US"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5484782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53B0216D-43F0-4E8A-9EBF-25F0CC21AA47}" type="slidenum">
              <a:rPr lang="en-US" altLang="en-US" sz="1200"/>
              <a:pPr/>
              <a:t>129</a:t>
            </a:fld>
            <a:endParaRPr lang="en-US" altLang="en-US" sz="1200"/>
          </a:p>
        </p:txBody>
      </p:sp>
      <p:sp>
        <p:nvSpPr>
          <p:cNvPr id="31747" name="Rectangle 2"/>
          <p:cNvSpPr>
            <a:spLocks noGrp="1" noRot="1" noChangeAspect="1" noChangeArrowheads="1" noTextEdit="1"/>
          </p:cNvSpPr>
          <p:nvPr>
            <p:ph type="sldImg"/>
          </p:nvPr>
        </p:nvSpPr>
        <p:spPr>
          <a:xfrm>
            <a:off x="1184275" y="698500"/>
            <a:ext cx="4643438" cy="3482975"/>
          </a:xfrm>
          <a:solidFill>
            <a:srgbClr val="FFFFFF"/>
          </a:solidFill>
          <a:ln w="12700" cap="flat"/>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24" tIns="46913" rIns="93824" bIns="46913"/>
          <a:lstStyle/>
          <a:p>
            <a:endParaRPr lang="en-US" altLang="en-US"/>
          </a:p>
        </p:txBody>
      </p:sp>
    </p:spTree>
    <p:extLst>
      <p:ext uri="{BB962C8B-B14F-4D97-AF65-F5344CB8AC3E}">
        <p14:creationId xmlns:p14="http://schemas.microsoft.com/office/powerpoint/2010/main" val="14256321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EF322EB1-7378-4353-B347-A93D8842D357}" type="slidenum">
              <a:rPr lang="en-US" altLang="en-US" sz="1200"/>
              <a:pPr/>
              <a:t>130</a:t>
            </a:fld>
            <a:endParaRPr lang="en-US" altLang="en-US" sz="12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70990245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74FA106F-1430-4BC8-AC7C-A442CD2A9B84}" type="slidenum">
              <a:rPr lang="en-US" altLang="en-US" sz="1200"/>
              <a:pPr/>
              <a:t>132</a:t>
            </a:fld>
            <a:endParaRPr lang="en-US" altLang="en-US" sz="12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7786953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anose="02020603050405020304" pitchFamily="18" charset="0"/>
              </a:defRPr>
            </a:lvl1pPr>
            <a:lvl2pPr marL="742950" indent="-285750" defTabSz="931863">
              <a:defRPr sz="3200">
                <a:solidFill>
                  <a:schemeClr val="tx1"/>
                </a:solidFill>
                <a:latin typeface="Times New Roman" panose="02020603050405020304" pitchFamily="18" charset="0"/>
              </a:defRPr>
            </a:lvl2pPr>
            <a:lvl3pPr marL="1143000" indent="-228600" defTabSz="931863">
              <a:defRPr sz="3200">
                <a:solidFill>
                  <a:schemeClr val="tx1"/>
                </a:solidFill>
                <a:latin typeface="Times New Roman" panose="02020603050405020304" pitchFamily="18" charset="0"/>
              </a:defRPr>
            </a:lvl3pPr>
            <a:lvl4pPr marL="1600200" indent="-228600" defTabSz="931863">
              <a:defRPr sz="3200">
                <a:solidFill>
                  <a:schemeClr val="tx1"/>
                </a:solidFill>
                <a:latin typeface="Times New Roman" panose="02020603050405020304" pitchFamily="18" charset="0"/>
              </a:defRPr>
            </a:lvl4pPr>
            <a:lvl5pPr marL="2057400" indent="-228600" defTabSz="931863">
              <a:defRPr sz="32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200">
                <a:solidFill>
                  <a:schemeClr val="tx1"/>
                </a:solidFill>
                <a:latin typeface="Times New Roman" panose="02020603050405020304" pitchFamily="18" charset="0"/>
              </a:defRPr>
            </a:lvl9pPr>
          </a:lstStyle>
          <a:p>
            <a:fld id="{363C024E-02A0-4AD2-9D85-0E5047DE63B4}" type="slidenum">
              <a:rPr lang="en-US" altLang="en-US" sz="1200"/>
              <a:pPr/>
              <a:t>133</a:t>
            </a:fld>
            <a:endParaRPr lang="en-US" altLang="en-US" sz="12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321102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a:t>Click to edit Master title style</a:t>
            </a:r>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5" name="Date Placeholder 27"/>
          <p:cNvSpPr>
            <a:spLocks noGrp="1"/>
          </p:cNvSpPr>
          <p:nvPr>
            <p:ph type="dt" sz="half" idx="10"/>
          </p:nvPr>
        </p:nvSpPr>
        <p:spPr/>
        <p:txBody>
          <a:bodyPr/>
          <a:lstStyle>
            <a:lvl1pPr>
              <a:defRPr/>
            </a:lvl1pPr>
            <a:extLst/>
          </a:lstStyle>
          <a:p>
            <a:pPr>
              <a:defRPr/>
            </a:pPr>
            <a:endParaRPr lang="en-US"/>
          </a:p>
        </p:txBody>
      </p:sp>
      <p:sp>
        <p:nvSpPr>
          <p:cNvPr id="16" name="Footer Placeholder 16"/>
          <p:cNvSpPr>
            <a:spLocks noGrp="1"/>
          </p:cNvSpPr>
          <p:nvPr>
            <p:ph type="ftr" sz="quarter" idx="11"/>
          </p:nvPr>
        </p:nvSpPr>
        <p:spPr/>
        <p:txBody>
          <a:bodyPr/>
          <a:lstStyle>
            <a:lvl1pPr>
              <a:defRPr/>
            </a:lvl1pPr>
            <a:extLst/>
          </a:lstStyle>
          <a:p>
            <a:pPr>
              <a:defRPr/>
            </a:pPr>
            <a:endParaRPr lang="en-US"/>
          </a:p>
        </p:txBody>
      </p:sp>
      <p:sp>
        <p:nvSpPr>
          <p:cNvPr id="17" name="Slide Number Placeholder 28"/>
          <p:cNvSpPr>
            <a:spLocks noGrp="1"/>
          </p:cNvSpPr>
          <p:nvPr>
            <p:ph type="sldNum" sz="quarter" idx="12"/>
          </p:nvPr>
        </p:nvSpPr>
        <p:spPr/>
        <p:txBody>
          <a:bodyPr/>
          <a:lstStyle>
            <a:lvl1pPr>
              <a:defRPr/>
            </a:lvl1pPr>
            <a:extLst/>
          </a:lstStyle>
          <a:p>
            <a:pPr>
              <a:defRPr/>
            </a:pPr>
            <a:fld id="{6DB3FB18-0DDF-485E-B5EE-2537E208C7B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5C3EE849-8A31-426A-94AF-3EA29A12CB9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09600" y="274639"/>
            <a:ext cx="5867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7E69386F-08E6-408F-BE3E-6A1D78CE1ED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F9646053-986A-4F02-8044-597439545D66}"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838200" y="342900"/>
            <a:ext cx="7772400" cy="1104900"/>
          </a:xfrm>
        </p:spPr>
        <p:txBody>
          <a:bodyPr/>
          <a:lstStyle/>
          <a:p>
            <a:r>
              <a:rPr lang="en-US"/>
              <a:t>Click to edit Master title style</a:t>
            </a:r>
          </a:p>
        </p:txBody>
      </p:sp>
      <p:sp>
        <p:nvSpPr>
          <p:cNvPr id="3" name="Content Placeholder 2"/>
          <p:cNvSpPr>
            <a:spLocks noGrp="1"/>
          </p:cNvSpPr>
          <p:nvPr>
            <p:ph sz="quarter" idx="1"/>
          </p:nvPr>
        </p:nvSpPr>
        <p:spPr>
          <a:xfrm>
            <a:off x="838200" y="17526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00600" y="17526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838200" y="3886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00600" y="3886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E5E7968E-BD2B-4E0F-9366-D3761E8EA40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Chart Placeholder 2"/>
          <p:cNvSpPr>
            <a:spLocks noGrp="1"/>
          </p:cNvSpPr>
          <p:nvPr>
            <p:ph type="chart" idx="1"/>
          </p:nvPr>
        </p:nvSpPr>
        <p:spPr>
          <a:xfrm>
            <a:off x="838200" y="1752600"/>
            <a:ext cx="7772400" cy="4114800"/>
          </a:xfrm>
        </p:spPr>
        <p:txBody>
          <a:bodyPr/>
          <a:lstStyle/>
          <a:p>
            <a:pPr lvl="0"/>
            <a:endParaRPr lang="en-US" noProof="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0804F8D-EADB-41D1-AE3D-F3D8D212DEB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6350"/>
            <a:ext cx="9140825" cy="685165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34" charset="0"/>
                </a:endParaRPr>
              </a:p>
            </p:txBody>
          </p:sp>
          <p:sp>
            <p:nvSpPr>
              <p:cNvPr id="17" name="Freeform 5"/>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endParaRPr>
              </a:p>
            </p:txBody>
          </p:sp>
        </p:grpSp>
        <p:sp>
          <p:nvSpPr>
            <p:cNvPr id="6" name="Freeform 6"/>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endParaRPr>
            </a:p>
          </p:txBody>
        </p:sp>
        <p:sp>
          <p:nvSpPr>
            <p:cNvPr id="7" name="Freeform 7"/>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34" charset="0"/>
              </a:endParaRPr>
            </a:p>
          </p:txBody>
        </p:sp>
        <p:sp>
          <p:nvSpPr>
            <p:cNvPr id="8" name="Freeform 8"/>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eaLnBrk="0" hangingPunct="0">
                <a:defRPr/>
              </a:pPr>
              <a:endParaRPr lang="en-US" sz="1800">
                <a:solidFill>
                  <a:srgbClr val="FFFFFF"/>
                </a:solidFill>
                <a:latin typeface="Tahoma" pitchFamily="34" charset="0"/>
              </a:endParaRPr>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endParaRPr>
              </a:p>
            </p:txBody>
          </p:sp>
          <p:sp>
            <p:nvSpPr>
              <p:cNvPr id="11" name="Freeform 11"/>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endParaRPr>
              </a:p>
            </p:txBody>
          </p:sp>
          <p:sp>
            <p:nvSpPr>
              <p:cNvPr id="12" name="Freeform 12"/>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34" charset="0"/>
                </a:endParaRPr>
              </a:p>
            </p:txBody>
          </p:sp>
          <p:sp>
            <p:nvSpPr>
              <p:cNvPr id="13" name="Freeform 13"/>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endParaRPr>
              </a:p>
            </p:txBody>
          </p:sp>
          <p:sp>
            <p:nvSpPr>
              <p:cNvPr id="14" name="Freeform 14"/>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endParaRPr>
              </a:p>
            </p:txBody>
          </p:sp>
          <p:sp>
            <p:nvSpPr>
              <p:cNvPr id="15" name="Freeform 15"/>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eaLnBrk="0" hangingPunct="0">
                  <a:defRPr/>
                </a:pPr>
                <a:endParaRPr lang="en-US" sz="1800">
                  <a:solidFill>
                    <a:srgbClr val="FFFFFF"/>
                  </a:solidFill>
                  <a:latin typeface="Tahoma" pitchFamily="34" charset="0"/>
                </a:endParaRPr>
              </a:p>
            </p:txBody>
          </p:sp>
        </p:grpSp>
      </p:grpSp>
      <p:sp>
        <p:nvSpPr>
          <p:cNvPr id="56336" name="Rectangle 16"/>
          <p:cNvSpPr>
            <a:spLocks noGrp="1" noChangeArrowheads="1"/>
          </p:cNvSpPr>
          <p:nvPr>
            <p:ph type="ctrTitle" sz="quarter"/>
          </p:nvPr>
        </p:nvSpPr>
        <p:spPr>
          <a:xfrm>
            <a:off x="1066800" y="1997075"/>
            <a:ext cx="7086600" cy="1431925"/>
          </a:xfrm>
        </p:spPr>
        <p:txBody>
          <a:bodyPr anchor="b"/>
          <a:lstStyle>
            <a:lvl1pPr>
              <a:defRPr/>
            </a:lvl1pPr>
          </a:lstStyle>
          <a:p>
            <a:r>
              <a:rPr lang="en-US"/>
              <a:t>Click to edit Master title style</a:t>
            </a:r>
          </a:p>
        </p:txBody>
      </p:sp>
      <p:sp>
        <p:nvSpPr>
          <p:cNvPr id="56337" name="Rectangle 17"/>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r>
              <a:rPr lang="en-US"/>
              <a:t>Click to edit Master subtitle style</a:t>
            </a:r>
          </a:p>
        </p:txBody>
      </p:sp>
      <p:sp>
        <p:nvSpPr>
          <p:cNvPr id="18" name="Rectangle 18"/>
          <p:cNvSpPr>
            <a:spLocks noGrp="1" noChangeArrowheads="1"/>
          </p:cNvSpPr>
          <p:nvPr>
            <p:ph type="dt" sz="quarter" idx="10"/>
          </p:nvPr>
        </p:nvSpPr>
        <p:spPr/>
        <p:txBody>
          <a:bodyPr/>
          <a:lstStyle>
            <a:lvl1pPr>
              <a:defRPr>
                <a:latin typeface="Times New Roman" pitchFamily="18" charset="0"/>
              </a:defRPr>
            </a:lvl1pPr>
          </a:lstStyle>
          <a:p>
            <a:pPr>
              <a:defRPr/>
            </a:pPr>
            <a:endParaRPr lang="en-US"/>
          </a:p>
        </p:txBody>
      </p:sp>
      <p:sp>
        <p:nvSpPr>
          <p:cNvPr id="19" name="Rectangle 19"/>
          <p:cNvSpPr>
            <a:spLocks noGrp="1" noChangeArrowheads="1"/>
          </p:cNvSpPr>
          <p:nvPr>
            <p:ph type="ftr" sz="quarter" idx="11"/>
          </p:nvPr>
        </p:nvSpPr>
        <p:spPr>
          <a:xfrm>
            <a:off x="3352800" y="6248400"/>
            <a:ext cx="2895600" cy="457200"/>
          </a:xfrm>
        </p:spPr>
        <p:txBody>
          <a:bodyPr/>
          <a:lstStyle>
            <a:lvl1pPr>
              <a:defRPr>
                <a:latin typeface="Times New Roman" pitchFamily="18" charset="0"/>
              </a:defRPr>
            </a:lvl1pPr>
          </a:lstStyle>
          <a:p>
            <a:pPr>
              <a:defRPr/>
            </a:pPr>
            <a:r>
              <a:rPr lang="en-US"/>
              <a:t>Kolnik &amp; Farhat</a:t>
            </a:r>
          </a:p>
        </p:txBody>
      </p:sp>
      <p:sp>
        <p:nvSpPr>
          <p:cNvPr id="20" name="Rectangle 20"/>
          <p:cNvSpPr>
            <a:spLocks noGrp="1" noChangeArrowheads="1"/>
          </p:cNvSpPr>
          <p:nvPr>
            <p:ph type="sldNum" sz="quarter" idx="12"/>
          </p:nvPr>
        </p:nvSpPr>
        <p:spPr/>
        <p:txBody>
          <a:bodyPr/>
          <a:lstStyle>
            <a:lvl1pPr>
              <a:defRPr>
                <a:latin typeface="Times New Roman" pitchFamily="18" charset="0"/>
              </a:defRPr>
            </a:lvl1pPr>
          </a:lstStyle>
          <a:p>
            <a:pPr>
              <a:defRPr/>
            </a:pPr>
            <a:fld id="{86EEB691-69D4-44A1-A316-C449B8C1C26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pitchFamily="18" charset="0"/>
              </a:defRPr>
            </a:lvl1pPr>
          </a:lstStyle>
          <a:p>
            <a:pPr>
              <a:defRPr/>
            </a:pPr>
            <a:r>
              <a:rPr lang="en-US"/>
              <a:t>Kolnik &amp; Farhat</a:t>
            </a:r>
          </a:p>
        </p:txBody>
      </p:sp>
      <p:sp>
        <p:nvSpPr>
          <p:cNvPr id="6" name="Slide Number Placeholder 5"/>
          <p:cNvSpPr>
            <a:spLocks noGrp="1"/>
          </p:cNvSpPr>
          <p:nvPr>
            <p:ph type="sldNum" sz="quarter" idx="12"/>
          </p:nvPr>
        </p:nvSpPr>
        <p:spPr/>
        <p:txBody>
          <a:bodyPr/>
          <a:lstStyle>
            <a:lvl1pPr>
              <a:defRPr>
                <a:latin typeface="Times New Roman" pitchFamily="18" charset="0"/>
              </a:defRPr>
            </a:lvl1pPr>
          </a:lstStyle>
          <a:p>
            <a:pPr>
              <a:defRPr/>
            </a:pPr>
            <a:fld id="{B3C11032-E41C-405E-BEBF-4E6E2A3EB17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pitchFamily="18" charset="0"/>
              </a:defRPr>
            </a:lvl1pPr>
          </a:lstStyle>
          <a:p>
            <a:pPr>
              <a:defRPr/>
            </a:pPr>
            <a:r>
              <a:rPr lang="en-US"/>
              <a:t>Kolnik &amp; Farhat</a:t>
            </a:r>
          </a:p>
        </p:txBody>
      </p:sp>
      <p:sp>
        <p:nvSpPr>
          <p:cNvPr id="6" name="Slide Number Placeholder 5"/>
          <p:cNvSpPr>
            <a:spLocks noGrp="1"/>
          </p:cNvSpPr>
          <p:nvPr>
            <p:ph type="sldNum" sz="quarter" idx="12"/>
          </p:nvPr>
        </p:nvSpPr>
        <p:spPr/>
        <p:txBody>
          <a:bodyPr/>
          <a:lstStyle>
            <a:lvl1pPr>
              <a:defRPr>
                <a:latin typeface="Times New Roman" pitchFamily="18" charset="0"/>
              </a:defRPr>
            </a:lvl1pPr>
          </a:lstStyle>
          <a:p>
            <a:pPr>
              <a:defRPr/>
            </a:pPr>
            <a:fld id="{82FF1482-2897-40A2-9B17-85AAF3716BBA}"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pitchFamily="18" charset="0"/>
              </a:defRPr>
            </a:lvl1pPr>
          </a:lstStyle>
          <a:p>
            <a:pPr>
              <a:defRPr/>
            </a:pPr>
            <a:r>
              <a:rPr lang="en-US"/>
              <a:t>Kolnik &amp; Farhat</a:t>
            </a:r>
          </a:p>
        </p:txBody>
      </p:sp>
      <p:sp>
        <p:nvSpPr>
          <p:cNvPr id="7" name="Slide Number Placeholder 6"/>
          <p:cNvSpPr>
            <a:spLocks noGrp="1"/>
          </p:cNvSpPr>
          <p:nvPr>
            <p:ph type="sldNum" sz="quarter" idx="12"/>
          </p:nvPr>
        </p:nvSpPr>
        <p:spPr/>
        <p:txBody>
          <a:bodyPr/>
          <a:lstStyle>
            <a:lvl1pPr>
              <a:defRPr>
                <a:latin typeface="Times New Roman" pitchFamily="18" charset="0"/>
              </a:defRPr>
            </a:lvl1pPr>
          </a:lstStyle>
          <a:p>
            <a:pPr>
              <a:defRPr/>
            </a:pPr>
            <a:fld id="{52EA4D4C-4CBB-4381-8CAE-C907E8FCE344}"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pitchFamily="18" charset="0"/>
              </a:defRPr>
            </a:lvl1pPr>
          </a:lstStyle>
          <a:p>
            <a:pPr>
              <a:defRPr/>
            </a:pPr>
            <a:r>
              <a:rPr lang="en-US"/>
              <a:t>Kolnik &amp; Farhat</a:t>
            </a:r>
          </a:p>
        </p:txBody>
      </p:sp>
      <p:sp>
        <p:nvSpPr>
          <p:cNvPr id="9" name="Slide Number Placeholder 8"/>
          <p:cNvSpPr>
            <a:spLocks noGrp="1"/>
          </p:cNvSpPr>
          <p:nvPr>
            <p:ph type="sldNum" sz="quarter" idx="12"/>
          </p:nvPr>
        </p:nvSpPr>
        <p:spPr/>
        <p:txBody>
          <a:bodyPr/>
          <a:lstStyle>
            <a:lvl1pPr>
              <a:defRPr>
                <a:latin typeface="Times New Roman" pitchFamily="18" charset="0"/>
              </a:defRPr>
            </a:lvl1pPr>
          </a:lstStyle>
          <a:p>
            <a:pPr>
              <a:defRPr/>
            </a:pPr>
            <a:fld id="{15692331-B070-4D5C-B77E-FB4057FEB22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1CB018EC-DBEA-4896-B7C0-8A0B549F7F71}"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pitchFamily="18" charset="0"/>
              </a:defRPr>
            </a:lvl1pPr>
          </a:lstStyle>
          <a:p>
            <a:pPr>
              <a:defRPr/>
            </a:pPr>
            <a:r>
              <a:rPr lang="en-US"/>
              <a:t>Kolnik &amp; Farhat</a:t>
            </a:r>
          </a:p>
        </p:txBody>
      </p:sp>
      <p:sp>
        <p:nvSpPr>
          <p:cNvPr id="5" name="Slide Number Placeholder 4"/>
          <p:cNvSpPr>
            <a:spLocks noGrp="1"/>
          </p:cNvSpPr>
          <p:nvPr>
            <p:ph type="sldNum" sz="quarter" idx="12"/>
          </p:nvPr>
        </p:nvSpPr>
        <p:spPr/>
        <p:txBody>
          <a:bodyPr/>
          <a:lstStyle>
            <a:lvl1pPr>
              <a:defRPr>
                <a:latin typeface="Times New Roman" pitchFamily="18" charset="0"/>
              </a:defRPr>
            </a:lvl1pPr>
          </a:lstStyle>
          <a:p>
            <a:pPr>
              <a:defRPr/>
            </a:pPr>
            <a:fld id="{654373E6-2E54-4A3F-AD7A-7858B98B8B86}"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pitchFamily="18" charset="0"/>
              </a:defRPr>
            </a:lvl1pPr>
          </a:lstStyle>
          <a:p>
            <a:pPr>
              <a:defRPr/>
            </a:pPr>
            <a:r>
              <a:rPr lang="en-US"/>
              <a:t>Kolnik &amp; Farhat</a:t>
            </a:r>
          </a:p>
        </p:txBody>
      </p:sp>
      <p:sp>
        <p:nvSpPr>
          <p:cNvPr id="4" name="Slide Number Placeholder 3"/>
          <p:cNvSpPr>
            <a:spLocks noGrp="1"/>
          </p:cNvSpPr>
          <p:nvPr>
            <p:ph type="sldNum" sz="quarter" idx="12"/>
          </p:nvPr>
        </p:nvSpPr>
        <p:spPr/>
        <p:txBody>
          <a:bodyPr/>
          <a:lstStyle>
            <a:lvl1pPr>
              <a:defRPr>
                <a:latin typeface="Times New Roman" pitchFamily="18" charset="0"/>
              </a:defRPr>
            </a:lvl1pPr>
          </a:lstStyle>
          <a:p>
            <a:pPr>
              <a:defRPr/>
            </a:pPr>
            <a:fld id="{167B818D-3CA2-481A-B82D-5B700C83F3E5}"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pitchFamily="18" charset="0"/>
              </a:defRPr>
            </a:lvl1pPr>
          </a:lstStyle>
          <a:p>
            <a:pPr>
              <a:defRPr/>
            </a:pPr>
            <a:r>
              <a:rPr lang="en-US"/>
              <a:t>Kolnik &amp; Farhat</a:t>
            </a:r>
          </a:p>
        </p:txBody>
      </p:sp>
      <p:sp>
        <p:nvSpPr>
          <p:cNvPr id="7" name="Slide Number Placeholder 6"/>
          <p:cNvSpPr>
            <a:spLocks noGrp="1"/>
          </p:cNvSpPr>
          <p:nvPr>
            <p:ph type="sldNum" sz="quarter" idx="12"/>
          </p:nvPr>
        </p:nvSpPr>
        <p:spPr/>
        <p:txBody>
          <a:bodyPr/>
          <a:lstStyle>
            <a:lvl1pPr>
              <a:defRPr>
                <a:latin typeface="Times New Roman" pitchFamily="18" charset="0"/>
              </a:defRPr>
            </a:lvl1pPr>
          </a:lstStyle>
          <a:p>
            <a:pPr>
              <a:defRPr/>
            </a:pPr>
            <a:fld id="{FFFF7D43-85A5-45C9-8765-D491145AED48}"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pitchFamily="18" charset="0"/>
              </a:defRPr>
            </a:lvl1pPr>
          </a:lstStyle>
          <a:p>
            <a:pPr>
              <a:defRPr/>
            </a:pPr>
            <a:r>
              <a:rPr lang="en-US"/>
              <a:t>Kolnik &amp; Farhat</a:t>
            </a:r>
          </a:p>
        </p:txBody>
      </p:sp>
      <p:sp>
        <p:nvSpPr>
          <p:cNvPr id="7" name="Slide Number Placeholder 6"/>
          <p:cNvSpPr>
            <a:spLocks noGrp="1"/>
          </p:cNvSpPr>
          <p:nvPr>
            <p:ph type="sldNum" sz="quarter" idx="12"/>
          </p:nvPr>
        </p:nvSpPr>
        <p:spPr/>
        <p:txBody>
          <a:bodyPr/>
          <a:lstStyle>
            <a:lvl1pPr>
              <a:defRPr>
                <a:latin typeface="Times New Roman" pitchFamily="18" charset="0"/>
              </a:defRPr>
            </a:lvl1pPr>
          </a:lstStyle>
          <a:p>
            <a:pPr>
              <a:defRPr/>
            </a:pPr>
            <a:fld id="{C25B94FA-3215-4356-A20F-42DBF9AD4351}"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pitchFamily="18" charset="0"/>
              </a:defRPr>
            </a:lvl1pPr>
          </a:lstStyle>
          <a:p>
            <a:pPr>
              <a:defRPr/>
            </a:pPr>
            <a:r>
              <a:rPr lang="en-US"/>
              <a:t>Kolnik &amp; Farhat</a:t>
            </a:r>
          </a:p>
        </p:txBody>
      </p:sp>
      <p:sp>
        <p:nvSpPr>
          <p:cNvPr id="6" name="Slide Number Placeholder 5"/>
          <p:cNvSpPr>
            <a:spLocks noGrp="1"/>
          </p:cNvSpPr>
          <p:nvPr>
            <p:ph type="sldNum" sz="quarter" idx="12"/>
          </p:nvPr>
        </p:nvSpPr>
        <p:spPr/>
        <p:txBody>
          <a:bodyPr/>
          <a:lstStyle>
            <a:lvl1pPr>
              <a:defRPr>
                <a:latin typeface="Times New Roman" pitchFamily="18" charset="0"/>
              </a:defRPr>
            </a:lvl1pPr>
          </a:lstStyle>
          <a:p>
            <a:pPr>
              <a:defRPr/>
            </a:pPr>
            <a:fld id="{67F940C1-435E-4214-AE2D-2E83E6B470CC}"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pitchFamily="18" charset="0"/>
              </a:defRPr>
            </a:lvl1pPr>
          </a:lstStyle>
          <a:p>
            <a:pPr>
              <a:defRPr/>
            </a:pPr>
            <a:r>
              <a:rPr lang="en-US"/>
              <a:t>Kolnik &amp; Farhat</a:t>
            </a:r>
          </a:p>
        </p:txBody>
      </p:sp>
      <p:sp>
        <p:nvSpPr>
          <p:cNvPr id="6" name="Slide Number Placeholder 5"/>
          <p:cNvSpPr>
            <a:spLocks noGrp="1"/>
          </p:cNvSpPr>
          <p:nvPr>
            <p:ph type="sldNum" sz="quarter" idx="12"/>
          </p:nvPr>
        </p:nvSpPr>
        <p:spPr/>
        <p:txBody>
          <a:bodyPr/>
          <a:lstStyle>
            <a:lvl1pPr>
              <a:defRPr>
                <a:latin typeface="Times New Roman" pitchFamily="18" charset="0"/>
              </a:defRPr>
            </a:lvl1pPr>
          </a:lstStyle>
          <a:p>
            <a:pPr>
              <a:defRPr/>
            </a:pPr>
            <a:fld id="{60B9BC0D-2144-4AD7-95D3-6A8DA3BC707E}"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5438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a:latin typeface="Times New Roman" pitchFamily="18"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pitchFamily="18" charset="0"/>
              </a:defRPr>
            </a:lvl1pPr>
          </a:lstStyle>
          <a:p>
            <a:pPr>
              <a:defRPr/>
            </a:pPr>
            <a:r>
              <a:rPr lang="en-US"/>
              <a:t>Kolnik &amp; Farhat</a:t>
            </a:r>
          </a:p>
        </p:txBody>
      </p:sp>
      <p:sp>
        <p:nvSpPr>
          <p:cNvPr id="5" name="Slide Number Placeholder 4"/>
          <p:cNvSpPr>
            <a:spLocks noGrp="1"/>
          </p:cNvSpPr>
          <p:nvPr>
            <p:ph type="sldNum" sz="quarter" idx="12"/>
          </p:nvPr>
        </p:nvSpPr>
        <p:spPr/>
        <p:txBody>
          <a:bodyPr/>
          <a:lstStyle>
            <a:lvl1pPr>
              <a:defRPr>
                <a:latin typeface="Times New Roman" pitchFamily="18" charset="0"/>
              </a:defRPr>
            </a:lvl1pPr>
          </a:lstStyle>
          <a:p>
            <a:pPr>
              <a:defRPr/>
            </a:pPr>
            <a:fld id="{D70C252B-B165-4D6B-8F19-6E302B0DB33D}"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9144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67730"/>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851910" y="1267730"/>
            <a:ext cx="144018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937635" y="1267731"/>
            <a:ext cx="126873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lang="en-US" sz="5400" b="0" kern="1200" cap="all"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171575" y="4682063"/>
            <a:ext cx="6803136" cy="457201"/>
          </a:xfrm>
        </p:spPr>
        <p:txBody>
          <a:bodyPr>
            <a:normAutofit/>
          </a:bodyPr>
          <a:lstStyle>
            <a:lvl1pPr marL="0" indent="0" algn="ctr">
              <a:spcBef>
                <a:spcPts val="0"/>
              </a:spcBef>
              <a:buNone/>
              <a:defRPr sz="1200" spc="60" baseline="0">
                <a:solidFill>
                  <a:schemeClr val="tx2">
                    <a:lumMod val="75000"/>
                  </a:schemeClr>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0" name="Date Placeholder 19"/>
          <p:cNvSpPr>
            <a:spLocks noGrp="1"/>
          </p:cNvSpPr>
          <p:nvPr>
            <p:ph type="dt" sz="half" idx="10"/>
          </p:nvPr>
        </p:nvSpPr>
        <p:spPr>
          <a:xfrm>
            <a:off x="3989070" y="1341256"/>
            <a:ext cx="1165860" cy="527213"/>
          </a:xfrm>
        </p:spPr>
        <p:txBody>
          <a:bodyPr/>
          <a:lstStyle>
            <a:lvl1pPr algn="ctr">
              <a:defRPr sz="975" spc="0" baseline="0">
                <a:solidFill>
                  <a:srgbClr val="FFFFFF"/>
                </a:solidFill>
                <a:latin typeface="+mn-lt"/>
              </a:defRPr>
            </a:lvl1pPr>
          </a:lstStyle>
          <a:p>
            <a:fld id="{61523DC1-970F-4800-BBD6-8720F33265BC}" type="datetime1">
              <a:rPr lang="en-US" smtClean="0"/>
              <a:t>9/22/2022</a:t>
            </a:fld>
            <a:endParaRPr lang="en-US" dirty="0"/>
          </a:p>
        </p:txBody>
      </p:sp>
      <p:sp>
        <p:nvSpPr>
          <p:cNvPr id="21" name="Footer Placeholder 20"/>
          <p:cNvSpPr>
            <a:spLocks noGrp="1"/>
          </p:cNvSpPr>
          <p:nvPr>
            <p:ph type="ftr" sz="quarter" idx="11"/>
          </p:nvPr>
        </p:nvSpPr>
        <p:spPr>
          <a:xfrm>
            <a:off x="1090422" y="5212080"/>
            <a:ext cx="4429125" cy="228600"/>
          </a:xfrm>
        </p:spPr>
        <p:txBody>
          <a:bodyPr/>
          <a:lstStyle>
            <a:lvl1pPr algn="l">
              <a:defRPr>
                <a:solidFill>
                  <a:schemeClr val="tx1">
                    <a:lumMod val="75000"/>
                    <a:lumOff val="25000"/>
                  </a:schemeClr>
                </a:solidFill>
              </a:defRPr>
            </a:lvl1pPr>
          </a:lstStyle>
          <a:p>
            <a:r>
              <a:rPr lang="en-US"/>
              <a:t>Mitsven</a:t>
            </a:r>
            <a:endParaRPr lang="en-US" dirty="0"/>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060522281"/>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2663B8-A998-4BF4-AF20-CA5F055C6764}" type="datetime1">
              <a:rPr lang="en-US" smtClean="0"/>
              <a:t>9/22/2022</a:t>
            </a:fld>
            <a:endParaRPr lang="en-US" dirty="0"/>
          </a:p>
        </p:txBody>
      </p:sp>
      <p:sp>
        <p:nvSpPr>
          <p:cNvPr id="5" name="Footer Placeholder 4"/>
          <p:cNvSpPr>
            <a:spLocks noGrp="1"/>
          </p:cNvSpPr>
          <p:nvPr>
            <p:ph type="ftr" sz="quarter" idx="11"/>
          </p:nvPr>
        </p:nvSpPr>
        <p:spPr/>
        <p:txBody>
          <a:bodyPr/>
          <a:lstStyle/>
          <a:p>
            <a:r>
              <a:rPr lang="en-US"/>
              <a:t>Mitsven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4515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8838" y="0"/>
            <a:ext cx="9144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67730"/>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851910" y="1267730"/>
            <a:ext cx="144018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937635" y="1267731"/>
            <a:ext cx="126873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lang="en-US" sz="5400" kern="1200" cap="all"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172718" y="4682062"/>
            <a:ext cx="6803136" cy="457200"/>
          </a:xfrm>
        </p:spPr>
        <p:txBody>
          <a:bodyPr anchor="t">
            <a:normAutofit/>
          </a:bodyPr>
          <a:lstStyle>
            <a:lvl1pPr marL="0" indent="0" algn="ctr">
              <a:buNone/>
              <a:tabLst>
                <a:tab pos="1975247" algn="l"/>
              </a:tabLst>
              <a:defRPr sz="1200">
                <a:solidFill>
                  <a:schemeClr val="tx2"/>
                </a:solidFill>
                <a:effectLst/>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991356" y="1344502"/>
            <a:ext cx="1165860" cy="530352"/>
          </a:xfrm>
        </p:spPr>
        <p:txBody>
          <a:bodyPr/>
          <a:lstStyle>
            <a:lvl1pPr algn="ctr">
              <a:defRPr lang="en-US" sz="975" kern="1200" spc="0" baseline="0">
                <a:solidFill>
                  <a:srgbClr val="FFFFFF"/>
                </a:solidFill>
                <a:latin typeface="+mn-lt"/>
                <a:ea typeface="+mn-ea"/>
                <a:cs typeface="+mn-cs"/>
              </a:defRPr>
            </a:lvl1pPr>
          </a:lstStyle>
          <a:p>
            <a:fld id="{030F9373-143A-4E1F-9DE6-7A686CEC63DC}" type="datetime1">
              <a:rPr lang="en-US" smtClean="0"/>
              <a:t>9/22/2022</a:t>
            </a:fld>
            <a:endParaRPr lang="en-US" dirty="0"/>
          </a:p>
        </p:txBody>
      </p:sp>
      <p:sp>
        <p:nvSpPr>
          <p:cNvPr id="5" name="Footer Placeholder 4"/>
          <p:cNvSpPr>
            <a:spLocks noGrp="1"/>
          </p:cNvSpPr>
          <p:nvPr>
            <p:ph type="ftr" sz="quarter" idx="11"/>
          </p:nvPr>
        </p:nvSpPr>
        <p:spPr>
          <a:xfrm>
            <a:off x="1090422" y="5212080"/>
            <a:ext cx="4430268" cy="228600"/>
          </a:xfrm>
        </p:spPr>
        <p:txBody>
          <a:bodyPr/>
          <a:lstStyle>
            <a:lvl1pPr algn="l">
              <a:defRPr/>
            </a:lvl1pPr>
          </a:lstStyle>
          <a:p>
            <a:r>
              <a:rPr lang="en-US"/>
              <a:t>Mitsven</a:t>
            </a:r>
            <a:endParaRPr lang="en-US" dirty="0"/>
          </a:p>
        </p:txBody>
      </p:sp>
      <p:sp>
        <p:nvSpPr>
          <p:cNvPr id="6" name="Slide Number Placeholder 5"/>
          <p:cNvSpPr>
            <a:spLocks noGrp="1"/>
          </p:cNvSpPr>
          <p:nvPr>
            <p:ph type="sldNum" sz="quarter" idx="12"/>
          </p:nvPr>
        </p:nvSpPr>
        <p:spPr>
          <a:xfrm>
            <a:off x="6453378" y="5212080"/>
            <a:ext cx="1584198"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1292276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eaLnBrk="0" hangingPunct="0">
              <a:defRPr/>
            </a:pPr>
            <a:endParaRPr lang="en-US"/>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eaLnBrk="0" hangingPunct="0">
              <a:defRPr/>
            </a:pPr>
            <a:endParaRPr lang="en-US"/>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a:t>Click to edit Master title style</a:t>
            </a:r>
          </a:p>
        </p:txBody>
      </p:sp>
      <p:sp>
        <p:nvSpPr>
          <p:cNvPr id="25" name="Date Placeholder 3"/>
          <p:cNvSpPr>
            <a:spLocks noGrp="1"/>
          </p:cNvSpPr>
          <p:nvPr>
            <p:ph type="dt" sz="half" idx="10"/>
          </p:nvPr>
        </p:nvSpPr>
        <p:spPr/>
        <p:txBody>
          <a:bodyPr/>
          <a:lstStyle>
            <a:lvl1pPr>
              <a:defRPr/>
            </a:lvl1pPr>
            <a:extLst/>
          </a:lstStyle>
          <a:p>
            <a:pPr>
              <a:defRPr/>
            </a:pPr>
            <a:endParaRPr lang="en-US"/>
          </a:p>
        </p:txBody>
      </p:sp>
      <p:sp>
        <p:nvSpPr>
          <p:cNvPr id="26" name="Footer Placeholder 4"/>
          <p:cNvSpPr>
            <a:spLocks noGrp="1"/>
          </p:cNvSpPr>
          <p:nvPr>
            <p:ph type="ftr" sz="quarter" idx="11"/>
          </p:nvPr>
        </p:nvSpPr>
        <p:spPr/>
        <p:txBody>
          <a:bodyPr/>
          <a:lstStyle>
            <a:lvl1pPr>
              <a:defRPr/>
            </a:lvl1pPr>
            <a:extLst/>
          </a:lstStyle>
          <a:p>
            <a:pPr>
              <a:defRPr/>
            </a:pPr>
            <a:endParaRPr lang="en-US"/>
          </a:p>
        </p:txBody>
      </p:sp>
      <p:sp>
        <p:nvSpPr>
          <p:cNvPr id="27" name="Slide Number Placeholder 5"/>
          <p:cNvSpPr>
            <a:spLocks noGrp="1"/>
          </p:cNvSpPr>
          <p:nvPr>
            <p:ph type="sldNum" sz="quarter" idx="12"/>
          </p:nvPr>
        </p:nvSpPr>
        <p:spPr/>
        <p:txBody>
          <a:bodyPr/>
          <a:lstStyle>
            <a:lvl1pPr>
              <a:defRPr/>
            </a:lvl1pPr>
            <a:extLst/>
          </a:lstStyle>
          <a:p>
            <a:pPr>
              <a:defRPr/>
            </a:pPr>
            <a:fld id="{5B1D6642-2679-45A0-9DC2-086DC04E45FE}"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0100" y="2103120"/>
            <a:ext cx="356616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77740" y="2103120"/>
            <a:ext cx="356616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4D94C4-9C99-4FAD-8327-C348C06A1F99}" type="datetime1">
              <a:rPr lang="en-US" smtClean="0"/>
              <a:t>9/22/2022</a:t>
            </a:fld>
            <a:endParaRPr lang="en-US" dirty="0"/>
          </a:p>
        </p:txBody>
      </p:sp>
      <p:sp>
        <p:nvSpPr>
          <p:cNvPr id="6" name="Footer Placeholder 5"/>
          <p:cNvSpPr>
            <a:spLocks noGrp="1"/>
          </p:cNvSpPr>
          <p:nvPr>
            <p:ph type="ftr" sz="quarter" idx="11"/>
          </p:nvPr>
        </p:nvSpPr>
        <p:spPr/>
        <p:txBody>
          <a:bodyPr/>
          <a:lstStyle/>
          <a:p>
            <a:r>
              <a:rPr lang="en-US"/>
              <a:t>Mitsven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25971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02386" y="2074334"/>
            <a:ext cx="3566160" cy="640080"/>
          </a:xfrm>
        </p:spPr>
        <p:txBody>
          <a:bodyPr anchor="ctr">
            <a:normAutofit/>
          </a:bodyPr>
          <a:lstStyle>
            <a:lvl1pPr marL="0" indent="0" algn="ctr">
              <a:spcBef>
                <a:spcPts val="0"/>
              </a:spcBef>
              <a:buNone/>
              <a:defRPr sz="1350" b="0">
                <a:solidFill>
                  <a:schemeClr val="tx2"/>
                </a:solidFill>
                <a:latin typeface="+mn-lt"/>
              </a:defRPr>
            </a:lvl1pPr>
            <a:lvl2pPr marL="342900" indent="0">
              <a:buNone/>
              <a:defRPr sz="135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02386" y="2755898"/>
            <a:ext cx="3566160" cy="32004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80026" y="2074334"/>
            <a:ext cx="3566160" cy="640080"/>
          </a:xfrm>
        </p:spPr>
        <p:txBody>
          <a:bodyPr anchor="ctr">
            <a:normAutofit/>
          </a:bodyPr>
          <a:lstStyle>
            <a:lvl1pPr marL="0" indent="0" algn="ctr">
              <a:spcBef>
                <a:spcPts val="0"/>
              </a:spcBef>
              <a:buNone/>
              <a:defRPr sz="1350" b="0">
                <a:solidFill>
                  <a:schemeClr val="tx2"/>
                </a:solidFill>
              </a:defRPr>
            </a:lvl1pPr>
            <a:lvl2pPr marL="342900" indent="0">
              <a:buNone/>
              <a:defRPr sz="135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80026" y="2756581"/>
            <a:ext cx="3566160" cy="32004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D839DB-B483-4A20-8B71-89A12EC5CECE}" type="datetime1">
              <a:rPr lang="en-US" smtClean="0"/>
              <a:t>9/22/2022</a:t>
            </a:fld>
            <a:endParaRPr lang="en-US" dirty="0"/>
          </a:p>
        </p:txBody>
      </p:sp>
      <p:sp>
        <p:nvSpPr>
          <p:cNvPr id="8" name="Footer Placeholder 7"/>
          <p:cNvSpPr>
            <a:spLocks noGrp="1"/>
          </p:cNvSpPr>
          <p:nvPr>
            <p:ph type="ftr" sz="quarter" idx="11"/>
          </p:nvPr>
        </p:nvSpPr>
        <p:spPr/>
        <p:txBody>
          <a:bodyPr/>
          <a:lstStyle/>
          <a:p>
            <a:r>
              <a:rPr lang="en-US"/>
              <a:t>Mitsven</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15927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7CAD18-23BC-4DD0-8D0F-6628D7CCDF26}" type="datetime1">
              <a:rPr lang="en-US" smtClean="0"/>
              <a:t>9/22/2022</a:t>
            </a:fld>
            <a:endParaRPr lang="en-US" dirty="0"/>
          </a:p>
        </p:txBody>
      </p:sp>
      <p:sp>
        <p:nvSpPr>
          <p:cNvPr id="4" name="Footer Placeholder 3"/>
          <p:cNvSpPr>
            <a:spLocks noGrp="1"/>
          </p:cNvSpPr>
          <p:nvPr>
            <p:ph type="ftr" sz="quarter" idx="11"/>
          </p:nvPr>
        </p:nvSpPr>
        <p:spPr/>
        <p:txBody>
          <a:bodyPr/>
          <a:lstStyle/>
          <a:p>
            <a:r>
              <a:rPr lang="en-US"/>
              <a:t>Mitsven</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84116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28D65E-980C-4399-833F-58749BF0D695}" type="datetime1">
              <a:rPr lang="en-US" smtClean="0"/>
              <a:t>9/22/2022</a:t>
            </a:fld>
            <a:endParaRPr lang="en-US" dirty="0"/>
          </a:p>
        </p:txBody>
      </p:sp>
      <p:sp>
        <p:nvSpPr>
          <p:cNvPr id="3" name="Footer Placeholder 2"/>
          <p:cNvSpPr>
            <a:spLocks noGrp="1"/>
          </p:cNvSpPr>
          <p:nvPr>
            <p:ph type="ftr" sz="quarter" idx="11"/>
          </p:nvPr>
        </p:nvSpPr>
        <p:spPr/>
        <p:txBody>
          <a:bodyPr/>
          <a:lstStyle/>
          <a:p>
            <a:r>
              <a:rPr lang="en-US"/>
              <a:t>Mitsven</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141662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6765290" y="237744"/>
            <a:ext cx="219456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685800" rtl="0" eaLnBrk="1" latinLnBrk="0" hangingPunct="1">
              <a:lnSpc>
                <a:spcPct val="90000"/>
              </a:lnSpc>
              <a:spcBef>
                <a:spcPct val="0"/>
              </a:spcBef>
              <a:buNone/>
              <a:defRPr lang="en-US" sz="21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514350" y="609600"/>
            <a:ext cx="5829300" cy="5334000"/>
          </a:xfrm>
        </p:spPr>
        <p:txBody>
          <a:bodyPr/>
          <a:lstStyle>
            <a:lvl1pPr>
              <a:defRPr sz="1425"/>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600"/>
              </a:spcBef>
              <a:buNone/>
              <a:defRPr sz="10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8" name="Date Placeholder 7"/>
          <p:cNvSpPr>
            <a:spLocks noGrp="1"/>
          </p:cNvSpPr>
          <p:nvPr>
            <p:ph type="dt" sz="half" idx="10"/>
          </p:nvPr>
        </p:nvSpPr>
        <p:spPr/>
        <p:txBody>
          <a:bodyPr/>
          <a:lstStyle/>
          <a:p>
            <a:fld id="{C5032317-59E0-4A78-8850-F11C047CC3C0}" type="datetime1">
              <a:rPr lang="en-US" smtClean="0"/>
              <a:t>9/22/2022</a:t>
            </a:fld>
            <a:endParaRPr lang="en-US" dirty="0"/>
          </a:p>
        </p:txBody>
      </p:sp>
      <p:sp>
        <p:nvSpPr>
          <p:cNvPr id="9" name="Footer Placeholder 8"/>
          <p:cNvSpPr>
            <a:spLocks noGrp="1"/>
          </p:cNvSpPr>
          <p:nvPr>
            <p:ph type="ftr" sz="quarter" idx="11"/>
          </p:nvPr>
        </p:nvSpPr>
        <p:spPr/>
        <p:txBody>
          <a:bodyPr/>
          <a:lstStyle>
            <a:lvl1pPr algn="r">
              <a:defRPr/>
            </a:lvl1pPr>
          </a:lstStyle>
          <a:p>
            <a:r>
              <a:rPr lang="en-US"/>
              <a:t>Mitsven</a:t>
            </a:r>
            <a:endParaRPr lang="en-US" dirty="0"/>
          </a:p>
        </p:txBody>
      </p:sp>
      <p:sp>
        <p:nvSpPr>
          <p:cNvPr id="11" name="Slide Number Placeholder 10"/>
          <p:cNvSpPr>
            <a:spLocks noGrp="1"/>
          </p:cNvSpPr>
          <p:nvPr>
            <p:ph type="sldNum" sz="quarter" idx="12"/>
          </p:nvPr>
        </p:nvSpPr>
        <p:spPr>
          <a:xfrm>
            <a:off x="7797546" y="6227064"/>
            <a:ext cx="1097280" cy="256032"/>
          </a:xfrm>
        </p:spPr>
        <p:txBody>
          <a:bodyPr/>
          <a:lstStyle/>
          <a:p>
            <a:fld id="{4FAB73BC-B049-4115-A692-8D63A059BFB8}" type="slidenum">
              <a:rPr lang="en-US" dirty="0"/>
              <a:pPr/>
              <a:t>‹#›</a:t>
            </a:fld>
            <a:endParaRPr lang="en-US" dirty="0"/>
          </a:p>
        </p:txBody>
      </p:sp>
      <p:sp>
        <p:nvSpPr>
          <p:cNvPr id="12" name="Rectangle 11"/>
          <p:cNvSpPr/>
          <p:nvPr/>
        </p:nvSpPr>
        <p:spPr>
          <a:xfrm>
            <a:off x="6868160" y="374904"/>
            <a:ext cx="198882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545453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237744"/>
            <a:ext cx="219456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1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449" y="237744"/>
            <a:ext cx="6398514" cy="6382512"/>
          </a:xfrm>
          <a:solidFill>
            <a:schemeClr val="accent6">
              <a:lumMod val="60000"/>
              <a:lumOff val="40000"/>
            </a:schemeClr>
          </a:solidFill>
          <a:ln>
            <a:noFill/>
          </a:ln>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600"/>
              </a:spcBef>
              <a:buNone/>
              <a:defRPr sz="10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0863C758-17F7-4618-91ED-248DD388D12F}" type="datetime1">
              <a:rPr lang="en-US" smtClean="0"/>
              <a:t>9/22/2022</a:t>
            </a:fld>
            <a:endParaRPr lang="en-US" dirty="0"/>
          </a:p>
        </p:txBody>
      </p:sp>
      <p:sp>
        <p:nvSpPr>
          <p:cNvPr id="6" name="Footer Placeholder 5"/>
          <p:cNvSpPr>
            <a:spLocks noGrp="1"/>
          </p:cNvSpPr>
          <p:nvPr>
            <p:ph type="ftr" sz="quarter" idx="11"/>
          </p:nvPr>
        </p:nvSpPr>
        <p:spPr/>
        <p:txBody>
          <a:bodyPr/>
          <a:lstStyle>
            <a:lvl1pPr marL="0" algn="r" defTabSz="685800" rtl="0" eaLnBrk="1" latinLnBrk="0" hangingPunct="1">
              <a:defRPr lang="en-US" sz="75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r>
              <a:rPr lang="en-US"/>
              <a:t>Mitsven</a:t>
            </a:r>
            <a:endParaRPr lang="en-US" dirty="0"/>
          </a:p>
        </p:txBody>
      </p:sp>
      <p:sp>
        <p:nvSpPr>
          <p:cNvPr id="7" name="Slide Number Placeholder 6"/>
          <p:cNvSpPr>
            <a:spLocks noGrp="1"/>
          </p:cNvSpPr>
          <p:nvPr>
            <p:ph type="sldNum" sz="quarter" idx="12"/>
          </p:nvPr>
        </p:nvSpPr>
        <p:spPr>
          <a:xfrm>
            <a:off x="7797546" y="6227064"/>
            <a:ext cx="1097280" cy="256032"/>
          </a:xfrm>
        </p:spPr>
        <p:txBody>
          <a:bodyPr/>
          <a:lstStyle/>
          <a:p>
            <a:fld id="{4FAB73BC-B049-4115-A692-8D63A059BFB8}" type="slidenum">
              <a:rPr lang="en-US" dirty="0"/>
              <a:pPr/>
              <a:t>‹#›</a:t>
            </a:fld>
            <a:endParaRPr lang="en-US" dirty="0"/>
          </a:p>
        </p:txBody>
      </p:sp>
      <p:sp>
        <p:nvSpPr>
          <p:cNvPr id="10" name="Rectangle 9"/>
          <p:cNvSpPr/>
          <p:nvPr/>
        </p:nvSpPr>
        <p:spPr>
          <a:xfrm>
            <a:off x="6868160" y="374904"/>
            <a:ext cx="198882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23370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E8175F-E899-4AA1-809D-2D1C9F329704}" type="datetime1">
              <a:rPr lang="en-US" smtClean="0"/>
              <a:t>9/22/2022</a:t>
            </a:fld>
            <a:endParaRPr lang="en-US" dirty="0"/>
          </a:p>
        </p:txBody>
      </p:sp>
      <p:sp>
        <p:nvSpPr>
          <p:cNvPr id="5" name="Footer Placeholder 4"/>
          <p:cNvSpPr>
            <a:spLocks noGrp="1"/>
          </p:cNvSpPr>
          <p:nvPr>
            <p:ph type="ftr" sz="quarter" idx="11"/>
          </p:nvPr>
        </p:nvSpPr>
        <p:spPr/>
        <p:txBody>
          <a:bodyPr/>
          <a:lstStyle/>
          <a:p>
            <a:r>
              <a:rPr lang="en-US"/>
              <a:t>Mitsven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0817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9A2679-1747-44A3-AE3E-6AC78B55F59E}" type="datetime1">
              <a:rPr lang="en-US" smtClean="0"/>
              <a:t>9/22/2022</a:t>
            </a:fld>
            <a:endParaRPr lang="en-US" dirty="0"/>
          </a:p>
        </p:txBody>
      </p:sp>
      <p:sp>
        <p:nvSpPr>
          <p:cNvPr id="5" name="Footer Placeholder 4"/>
          <p:cNvSpPr>
            <a:spLocks noGrp="1"/>
          </p:cNvSpPr>
          <p:nvPr>
            <p:ph type="ftr" sz="quarter" idx="11"/>
          </p:nvPr>
        </p:nvSpPr>
        <p:spPr/>
        <p:txBody>
          <a:bodyPr/>
          <a:lstStyle/>
          <a:p>
            <a:r>
              <a:rPr lang="en-US"/>
              <a:t>Mitsven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911215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2A3F5-8C59-4848-8490-C8A4B0913F81}"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extLst>
      <p:ext uri="{BB962C8B-B14F-4D97-AF65-F5344CB8AC3E}">
        <p14:creationId xmlns:p14="http://schemas.microsoft.com/office/powerpoint/2010/main" val="3434181780"/>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B7FBE-02EE-4C27-AE49-1816F48D0D44}" type="slidenum">
              <a:rPr lang="en-US" smtClean="0"/>
              <a:pPr/>
              <a:t>‹#›</a:t>
            </a:fld>
            <a:endParaRPr lang="en-US"/>
          </a:p>
        </p:txBody>
      </p:sp>
    </p:spTree>
    <p:extLst>
      <p:ext uri="{BB962C8B-B14F-4D97-AF65-F5344CB8AC3E}">
        <p14:creationId xmlns:p14="http://schemas.microsoft.com/office/powerpoint/2010/main" val="3150665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a:t>Click to edit Master title style</a:t>
            </a:r>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6716512F-5CC4-4D59-A91F-CE6E3FE3E719}"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6E096-1C6C-4569-BC47-F93CD06CC6EC}" type="slidenum">
              <a:rPr lang="en-US" smtClean="0"/>
              <a:pPr/>
              <a:t>‹#›</a:t>
            </a:fld>
            <a:endParaRPr lang="en-US"/>
          </a:p>
        </p:txBody>
      </p:sp>
    </p:spTree>
    <p:extLst>
      <p:ext uri="{BB962C8B-B14F-4D97-AF65-F5344CB8AC3E}">
        <p14:creationId xmlns:p14="http://schemas.microsoft.com/office/powerpoint/2010/main" val="4156737339"/>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20995-2486-4762-999B-FB34B4D03C83}" type="slidenum">
              <a:rPr lang="en-US" smtClean="0"/>
              <a:pPr/>
              <a:t>‹#›</a:t>
            </a:fld>
            <a:endParaRPr lang="en-US"/>
          </a:p>
        </p:txBody>
      </p:sp>
    </p:spTree>
    <p:extLst>
      <p:ext uri="{BB962C8B-B14F-4D97-AF65-F5344CB8AC3E}">
        <p14:creationId xmlns:p14="http://schemas.microsoft.com/office/powerpoint/2010/main" val="8722693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247C20-BCFD-429C-B067-29BD4D23FD9A}" type="slidenum">
              <a:rPr lang="en-US" smtClean="0"/>
              <a:pPr/>
              <a:t>‹#›</a:t>
            </a:fld>
            <a:endParaRPr lang="en-US"/>
          </a:p>
        </p:txBody>
      </p:sp>
    </p:spTree>
    <p:extLst>
      <p:ext uri="{BB962C8B-B14F-4D97-AF65-F5344CB8AC3E}">
        <p14:creationId xmlns:p14="http://schemas.microsoft.com/office/powerpoint/2010/main" val="7940372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3D5D24-58C7-4290-8CA6-B401B30A4913}" type="slidenum">
              <a:rPr lang="en-US" smtClean="0"/>
              <a:pPr/>
              <a:t>‹#›</a:t>
            </a:fld>
            <a:endParaRPr lang="en-US"/>
          </a:p>
        </p:txBody>
      </p:sp>
    </p:spTree>
    <p:extLst>
      <p:ext uri="{BB962C8B-B14F-4D97-AF65-F5344CB8AC3E}">
        <p14:creationId xmlns:p14="http://schemas.microsoft.com/office/powerpoint/2010/main" val="22913434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80FE9-5834-4D99-A97C-0285798C7FAF}" type="slidenum">
              <a:rPr lang="en-US" smtClean="0"/>
              <a:pPr/>
              <a:t>‹#›</a:t>
            </a:fld>
            <a:endParaRPr lang="en-US"/>
          </a:p>
        </p:txBody>
      </p:sp>
    </p:spTree>
    <p:extLst>
      <p:ext uri="{BB962C8B-B14F-4D97-AF65-F5344CB8AC3E}">
        <p14:creationId xmlns:p14="http://schemas.microsoft.com/office/powerpoint/2010/main" val="3400942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6A418-D92C-48F6-81BA-14416208442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extLst>
      <p:ext uri="{BB962C8B-B14F-4D97-AF65-F5344CB8AC3E}">
        <p14:creationId xmlns:p14="http://schemas.microsoft.com/office/powerpoint/2010/main" val="10071377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BF06BC5-FDD8-4FE7-883B-6F85FF4D547B}" type="slidenum">
              <a:rPr lang="en-US" smtClean="0"/>
              <a:pPr/>
              <a:t>‹#›</a:t>
            </a:fld>
            <a:endParaRPr lang="en-US"/>
          </a:p>
        </p:txBody>
      </p:sp>
    </p:spTree>
    <p:extLst>
      <p:ext uri="{BB962C8B-B14F-4D97-AF65-F5344CB8AC3E}">
        <p14:creationId xmlns:p14="http://schemas.microsoft.com/office/powerpoint/2010/main" val="2661820282"/>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EE25B-BE97-452E-9164-F76544E9B0FB}" type="slidenum">
              <a:rPr lang="en-US" smtClean="0"/>
              <a:pPr/>
              <a:t>‹#›</a:t>
            </a:fld>
            <a:endParaRPr lang="en-US"/>
          </a:p>
        </p:txBody>
      </p:sp>
    </p:spTree>
    <p:extLst>
      <p:ext uri="{BB962C8B-B14F-4D97-AF65-F5344CB8AC3E}">
        <p14:creationId xmlns:p14="http://schemas.microsoft.com/office/powerpoint/2010/main" val="40463866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085D6034-0D4B-4027-8F75-A1FA454125BA}" type="slidenum">
              <a:rPr lang="en-US" smtClean="0"/>
              <a:pPr/>
              <a:t>‹#›</a:t>
            </a:fld>
            <a:endParaRPr lang="en-US"/>
          </a:p>
        </p:txBody>
      </p:sp>
    </p:spTree>
    <p:extLst>
      <p:ext uri="{BB962C8B-B14F-4D97-AF65-F5344CB8AC3E}">
        <p14:creationId xmlns:p14="http://schemas.microsoft.com/office/powerpoint/2010/main" val="30705408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800600" y="1752600"/>
            <a:ext cx="3810000" cy="4114800"/>
          </a:xfrm>
        </p:spPr>
        <p:txBody>
          <a:bodyPr/>
          <a:lstStyle/>
          <a:p>
            <a:pPr lvl="0"/>
            <a:endParaRPr lang="en-US" noProof="0" dirty="0"/>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AB5A017E-9ED8-43DB-B235-88570A46074A}" type="slidenum">
              <a:rPr lang="en-US" altLang="en-US"/>
              <a:pPr/>
              <a:t>‹#›</a:t>
            </a:fld>
            <a:endParaRPr lang="en-US" altLang="en-US"/>
          </a:p>
        </p:txBody>
      </p:sp>
    </p:spTree>
    <p:extLst>
      <p:ext uri="{BB962C8B-B14F-4D97-AF65-F5344CB8AC3E}">
        <p14:creationId xmlns:p14="http://schemas.microsoft.com/office/powerpoint/2010/main" val="1696876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p:cNvSpPr>
            <a:spLocks noGrp="1"/>
          </p:cNvSpPr>
          <p:nvPr>
            <p:ph type="dt" sz="half" idx="10"/>
          </p:nvPr>
        </p:nvSpPr>
        <p:spPr/>
        <p:txBody>
          <a:bodyPr/>
          <a:lstStyle>
            <a:lvl1pPr>
              <a:defRPr/>
            </a:lvl1pPr>
            <a:extLst/>
          </a:lstStyle>
          <a:p>
            <a:pPr>
              <a:defRPr/>
            </a:pPr>
            <a:endParaRPr lang="en-US"/>
          </a:p>
        </p:txBody>
      </p:sp>
      <p:sp>
        <p:nvSpPr>
          <p:cNvPr id="18" name="Footer Placeholder 7"/>
          <p:cNvSpPr>
            <a:spLocks noGrp="1"/>
          </p:cNvSpPr>
          <p:nvPr>
            <p:ph type="ftr" sz="quarter" idx="11"/>
          </p:nvPr>
        </p:nvSpPr>
        <p:spPr/>
        <p:txBody>
          <a:bodyPr/>
          <a:lstStyle>
            <a:lvl1pPr>
              <a:defRPr/>
            </a:lvl1pPr>
            <a:extLst/>
          </a:lstStyle>
          <a:p>
            <a:pPr>
              <a:defRPr/>
            </a:pPr>
            <a:endParaRPr lang="en-US"/>
          </a:p>
        </p:txBody>
      </p:sp>
      <p:sp>
        <p:nvSpPr>
          <p:cNvPr id="19" name="Slide Number Placeholder 8"/>
          <p:cNvSpPr>
            <a:spLocks noGrp="1"/>
          </p:cNvSpPr>
          <p:nvPr>
            <p:ph type="sldNum" sz="quarter" idx="12"/>
          </p:nvPr>
        </p:nvSpPr>
        <p:spPr/>
        <p:txBody>
          <a:bodyPr/>
          <a:lstStyle>
            <a:lvl1pPr>
              <a:defRPr/>
            </a:lvl1pPr>
            <a:extLst/>
          </a:lstStyle>
          <a:p>
            <a:pPr>
              <a:defRPr/>
            </a:pPr>
            <a:fld id="{5BF8654C-2FF6-414C-845D-D64F098CF5EF}"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1020431"/>
            <a:ext cx="8245162" cy="1475013"/>
          </a:xfrm>
          <a:effectLst/>
        </p:spPr>
        <p:txBody>
          <a:bodyPr anchor="b">
            <a:normAutofit/>
          </a:bodyPr>
          <a:lstStyle>
            <a:lvl1pPr>
              <a:defRPr sz="27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435895" y="2495446"/>
            <a:ext cx="8245160" cy="590321"/>
          </a:xfrm>
        </p:spPr>
        <p:txBody>
          <a:bodyPr anchor="t">
            <a:normAutofit/>
          </a:bodyPr>
          <a:lstStyle>
            <a:lvl1pPr marL="0" indent="0" algn="l">
              <a:buNone/>
              <a:defRPr sz="1200" cap="all">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704463" y="5956138"/>
            <a:ext cx="2133600" cy="365125"/>
          </a:xfrm>
        </p:spPr>
        <p:txBody>
          <a:bodyPr/>
          <a:lstStyle>
            <a:lvl1pPr>
              <a:defRPr>
                <a:solidFill>
                  <a:schemeClr val="accent1">
                    <a:lumMod val="75000"/>
                    <a:lumOff val="25000"/>
                  </a:schemeClr>
                </a:solidFill>
              </a:defRPr>
            </a:lvl1pPr>
          </a:lstStyle>
          <a:p>
            <a:fld id="{B61BEF0D-F0BB-DE4B-95CE-6DB70DBA9567}" type="datetimeFigureOut">
              <a:rPr lang="en-US" dirty="0"/>
              <a:pPr/>
              <a:t>9/22/2022</a:t>
            </a:fld>
            <a:endParaRPr lang="en-US" dirty="0"/>
          </a:p>
        </p:txBody>
      </p:sp>
      <p:sp>
        <p:nvSpPr>
          <p:cNvPr id="5" name="Footer Placeholder 4"/>
          <p:cNvSpPr>
            <a:spLocks noGrp="1"/>
          </p:cNvSpPr>
          <p:nvPr>
            <p:ph type="ftr" sz="quarter" idx="11"/>
          </p:nvPr>
        </p:nvSpPr>
        <p:spPr>
          <a:xfrm>
            <a:off x="435894" y="5951812"/>
            <a:ext cx="5187908"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7918725" y="5956138"/>
            <a:ext cx="76233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646549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435895" y="2180497"/>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918725" y="5956138"/>
            <a:ext cx="789381"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359065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335863" y="5141975"/>
            <a:ext cx="8468145"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3043911"/>
            <a:ext cx="8272211" cy="1497507"/>
          </a:xfrm>
        </p:spPr>
        <p:txBody>
          <a:bodyPr anchor="b">
            <a:normAutofit/>
          </a:bodyPr>
          <a:lstStyle>
            <a:lvl1pPr algn="l">
              <a:defRPr sz="27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35895" y="4541417"/>
            <a:ext cx="8272211"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9/22/2022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616593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334487" y="606555"/>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729658"/>
            <a:ext cx="8272212"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35895" y="2228004"/>
            <a:ext cx="4066793"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1313" y="2228004"/>
            <a:ext cx="4066794"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764036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334487" y="606555"/>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435895" y="729658"/>
            <a:ext cx="8272212"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65415" y="2250893"/>
            <a:ext cx="3815306" cy="536005"/>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35896" y="2926053"/>
            <a:ext cx="4044825"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2802" y="2250893"/>
            <a:ext cx="3815305" cy="553373"/>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282" y="2926053"/>
            <a:ext cx="4044825"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136050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330512" y="606555"/>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431921" y="729658"/>
            <a:ext cx="8272212"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684279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434623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335863" y="5141973"/>
            <a:ext cx="847365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5262296"/>
            <a:ext cx="3682084" cy="689514"/>
          </a:xfrm>
        </p:spPr>
        <p:txBody>
          <a:bodyPr anchor="ctr"/>
          <a:lstStyle>
            <a:lvl1pPr algn="l">
              <a:defRPr sz="15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335862" y="601200"/>
            <a:ext cx="8469630" cy="4204800"/>
          </a:xfr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8" y="5262297"/>
            <a:ext cx="4402490" cy="689515"/>
          </a:xfrm>
        </p:spPr>
        <p:txBody>
          <a:bodyPr anchor="ctr">
            <a:normAutofit/>
          </a:bodyPr>
          <a:lstStyle>
            <a:lvl1pPr marL="0" indent="0" algn="r">
              <a:buNone/>
              <a:defRPr sz="825">
                <a:solidFill>
                  <a:schemeClr val="bg1"/>
                </a:solidFill>
              </a:defRPr>
            </a:lvl1pPr>
            <a:lvl2pPr marL="342900" indent="0">
              <a:buNone/>
              <a:defRPr sz="825"/>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9/22/2022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838192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895" y="4693389"/>
            <a:ext cx="8272212" cy="566738"/>
          </a:xfrm>
        </p:spPr>
        <p:txBody>
          <a:bodyPr anchor="b">
            <a:normAutofit/>
          </a:bodyPr>
          <a:lstStyle>
            <a:lvl1pPr algn="l">
              <a:defRPr sz="18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35863" y="599725"/>
            <a:ext cx="8468144" cy="3557252"/>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35894" y="5260128"/>
            <a:ext cx="8272213" cy="598671"/>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683178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435894" y="702156"/>
            <a:ext cx="8272212"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90107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32E00497-8510-4E94-8B80-6B4BAA900386}"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1" y="599725"/>
            <a:ext cx="2180113"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1" y="675727"/>
            <a:ext cx="1503123"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3" y="675727"/>
            <a:ext cx="592220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45255" y="5956138"/>
            <a:ext cx="996106" cy="365125"/>
          </a:xfrm>
        </p:spPr>
        <p:txBody>
          <a:bodyPr/>
          <a:lstStyle>
            <a:lvl1pPr>
              <a:defRPr>
                <a:solidFill>
                  <a:schemeClr val="accent1">
                    <a:lumMod val="75000"/>
                    <a:lumOff val="25000"/>
                  </a:schemeClr>
                </a:solidFill>
              </a:defRPr>
            </a:lvl1pPr>
          </a:lstStyle>
          <a:p>
            <a:fld id="{B61BEF0D-F0BB-DE4B-95CE-6DB70DBA9567}" type="datetimeFigureOut">
              <a:rPr lang="en-US" dirty="0"/>
              <a:pPr/>
              <a:t>9/22/2022</a:t>
            </a:fld>
            <a:endParaRPr lang="en-US" dirty="0"/>
          </a:p>
        </p:txBody>
      </p:sp>
      <p:sp>
        <p:nvSpPr>
          <p:cNvPr id="5" name="Footer Placeholder 4"/>
          <p:cNvSpPr>
            <a:spLocks noGrp="1"/>
          </p:cNvSpPr>
          <p:nvPr>
            <p:ph type="ftr" sz="quarter" idx="11"/>
          </p:nvPr>
        </p:nvSpPr>
        <p:spPr>
          <a:xfrm>
            <a:off x="581193" y="5951812"/>
            <a:ext cx="5922209" cy="365125"/>
          </a:xfrm>
        </p:spPr>
        <p:txBody>
          <a:bodyPr/>
          <a:lstStyle/>
          <a:p>
            <a:endParaRPr lang="en-US" dirty="0"/>
          </a:p>
        </p:txBody>
      </p:sp>
      <p:sp>
        <p:nvSpPr>
          <p:cNvPr id="6" name="Slide Number Placeholder 5"/>
          <p:cNvSpPr>
            <a:spLocks noGrp="1"/>
          </p:cNvSpPr>
          <p:nvPr>
            <p:ph type="sldNum" sz="quarter" idx="12"/>
          </p:nvPr>
        </p:nvSpPr>
        <p:spPr>
          <a:xfrm>
            <a:off x="7834962" y="5956138"/>
            <a:ext cx="873146"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81934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endParaRPr lang="en-US"/>
          </a:p>
        </p:txBody>
      </p:sp>
      <p:sp>
        <p:nvSpPr>
          <p:cNvPr id="3" name="Footer Placeholder 2"/>
          <p:cNvSpPr>
            <a:spLocks noGrp="1"/>
          </p:cNvSpPr>
          <p:nvPr>
            <p:ph type="ftr" sz="quarter" idx="11"/>
          </p:nvPr>
        </p:nvSpPr>
        <p:spPr/>
        <p:txBody>
          <a:bodyPr/>
          <a:lstStyle>
            <a:lvl1pPr>
              <a:defRPr/>
            </a:lvl1pPr>
            <a:extLst/>
          </a:lstStyle>
          <a:p>
            <a:pPr>
              <a:defRPr/>
            </a:pPr>
            <a:endParaRPr lang="en-US"/>
          </a:p>
        </p:txBody>
      </p:sp>
      <p:sp>
        <p:nvSpPr>
          <p:cNvPr id="4" name="Slide Number Placeholder 3"/>
          <p:cNvSpPr>
            <a:spLocks noGrp="1"/>
          </p:cNvSpPr>
          <p:nvPr>
            <p:ph type="sldNum" sz="quarter" idx="12"/>
          </p:nvPr>
        </p:nvSpPr>
        <p:spPr/>
        <p:txBody>
          <a:bodyPr/>
          <a:lstStyle>
            <a:lvl1pPr>
              <a:defRPr/>
            </a:lvl1pPr>
            <a:extLst/>
          </a:lstStyle>
          <a:p>
            <a:pPr>
              <a:defRPr/>
            </a:pPr>
            <a:fld id="{62970B47-4302-4360-8CB1-CAFB4F72F23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01EDD2A5-F126-461A-9241-5C98A107E24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2906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896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2906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896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290640"/>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89665"/>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918B8A36-BE11-4FE2-80EF-742278FDEF4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7180"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D942CD4-1C5D-44B8-BA1E-6882C477849B}"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4083" r:id="rId1"/>
    <p:sldLayoutId id="2147484064" r:id="rId2"/>
    <p:sldLayoutId id="2147484084" r:id="rId3"/>
    <p:sldLayoutId id="2147484085" r:id="rId4"/>
    <p:sldLayoutId id="2147484086" r:id="rId5"/>
    <p:sldLayoutId id="2147484065" r:id="rId6"/>
    <p:sldLayoutId id="2147484087" r:id="rId7"/>
    <p:sldLayoutId id="2147484066" r:id="rId8"/>
    <p:sldLayoutId id="2147484088" r:id="rId9"/>
    <p:sldLayoutId id="2147484067" r:id="rId10"/>
    <p:sldLayoutId id="2147484068" r:id="rId11"/>
    <p:sldLayoutId id="2147484069" r:id="rId12"/>
    <p:sldLayoutId id="2147484070" r:id="rId13"/>
    <p:sldLayoutId id="2147484071" r:id="rId14"/>
  </p:sldLayoutIdLst>
  <p:hf hdr="0" ftr="0" dt="0"/>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6350"/>
            <a:ext cx="9140825" cy="6851650"/>
            <a:chOff x="0" y="4"/>
            <a:chExt cx="5758" cy="4316"/>
          </a:xfrm>
        </p:grpSpPr>
        <p:sp>
          <p:nvSpPr>
            <p:cNvPr id="55299" name="Freeform 3"/>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34" charset="0"/>
              </a:endParaRPr>
            </a:p>
          </p:txBody>
        </p:sp>
        <p:sp>
          <p:nvSpPr>
            <p:cNvPr id="55300" name="Freeform 4"/>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endParaRPr>
            </a:p>
          </p:txBody>
        </p:sp>
        <p:grpSp>
          <p:nvGrpSpPr>
            <p:cNvPr id="8202" name="Group 5"/>
            <p:cNvGrpSpPr>
              <a:grpSpLocks/>
            </p:cNvGrpSpPr>
            <p:nvPr userDrawn="1"/>
          </p:nvGrpSpPr>
          <p:grpSpPr bwMode="auto">
            <a:xfrm>
              <a:off x="0" y="4"/>
              <a:ext cx="5758" cy="4316"/>
              <a:chOff x="0" y="4"/>
              <a:chExt cx="5758" cy="4316"/>
            </a:xfrm>
          </p:grpSpPr>
          <p:sp>
            <p:nvSpPr>
              <p:cNvPr id="55302" name="Freeform 6"/>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endParaRPr>
              </a:p>
            </p:txBody>
          </p:sp>
          <p:sp>
            <p:nvSpPr>
              <p:cNvPr id="55303" name="Freeform 7"/>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endParaRPr>
              </a:p>
            </p:txBody>
          </p:sp>
          <p:sp>
            <p:nvSpPr>
              <p:cNvPr id="55304" name="Freeform 8"/>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34" charset="0"/>
                </a:endParaRPr>
              </a:p>
            </p:txBody>
          </p:sp>
          <p:sp>
            <p:nvSpPr>
              <p:cNvPr id="55305" name="Freeform 9"/>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endParaRPr>
              </a:p>
            </p:txBody>
          </p:sp>
          <p:sp>
            <p:nvSpPr>
              <p:cNvPr id="55306" name="Freeform 10"/>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endParaRPr>
              </a:p>
            </p:txBody>
          </p:sp>
          <p:sp>
            <p:nvSpPr>
              <p:cNvPr id="55307"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endParaRPr>
              </a:p>
            </p:txBody>
          </p:sp>
          <p:sp>
            <p:nvSpPr>
              <p:cNvPr id="55308" name="Freeform 12"/>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eaLnBrk="0" hangingPunct="0">
                  <a:defRPr/>
                </a:pPr>
                <a:endParaRPr lang="en-US" sz="1800">
                  <a:solidFill>
                    <a:srgbClr val="FFFFFF"/>
                  </a:solidFill>
                  <a:latin typeface="Tahoma" pitchFamily="34" charset="0"/>
                </a:endParaRPr>
              </a:p>
            </p:txBody>
          </p:sp>
          <p:sp>
            <p:nvSpPr>
              <p:cNvPr id="55309" name="Freeform 13"/>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34" charset="0"/>
                </a:endParaRPr>
              </a:p>
            </p:txBody>
          </p:sp>
          <p:sp>
            <p:nvSpPr>
              <p:cNvPr id="55310"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eaLnBrk="0" hangingPunct="0">
                  <a:defRPr/>
                </a:pPr>
                <a:endParaRPr lang="en-US" sz="1800">
                  <a:solidFill>
                    <a:srgbClr val="FFFFFF"/>
                  </a:solidFill>
                  <a:latin typeface="Tahoma" pitchFamily="34" charset="0"/>
                </a:endParaRPr>
              </a:p>
            </p:txBody>
          </p:sp>
        </p:grpSp>
      </p:grpSp>
      <p:sp>
        <p:nvSpPr>
          <p:cNvPr id="55311" name="Rectangle 15"/>
          <p:cNvSpPr>
            <a:spLocks noGrp="1" noChangeArrowheads="1"/>
          </p:cNvSpPr>
          <p:nvPr>
            <p:ph type="title"/>
          </p:nvPr>
        </p:nvSpPr>
        <p:spPr bwMode="auto">
          <a:xfrm>
            <a:off x="1066800" y="304800"/>
            <a:ext cx="7543800"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312" name="Rectangle 16"/>
          <p:cNvSpPr>
            <a:spLocks noGrp="1" noChangeArrowheads="1"/>
          </p:cNvSpPr>
          <p:nvPr>
            <p:ph type="body" idx="1"/>
          </p:nvPr>
        </p:nvSpPr>
        <p:spPr bwMode="auto">
          <a:xfrm>
            <a:off x="1066800" y="19812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13" name="Rectangle 17"/>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Tahoma" pitchFamily="34" charset="0"/>
              </a:defRPr>
            </a:lvl1pPr>
          </a:lstStyle>
          <a:p>
            <a:pPr>
              <a:defRPr/>
            </a:pPr>
            <a:endParaRPr lang="en-US"/>
          </a:p>
        </p:txBody>
      </p:sp>
      <p:sp>
        <p:nvSpPr>
          <p:cNvPr id="55314" name="Rectangle 18"/>
          <p:cNvSpPr>
            <a:spLocks noGrp="1" noChangeArrowheads="1"/>
          </p:cNvSpPr>
          <p:nvPr>
            <p:ph type="ftr" sz="quarter" idx="3"/>
          </p:nvPr>
        </p:nvSpPr>
        <p:spPr bwMode="auto">
          <a:xfrm>
            <a:off x="34290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Tahoma" pitchFamily="34" charset="0"/>
              </a:defRPr>
            </a:lvl1pPr>
          </a:lstStyle>
          <a:p>
            <a:pPr>
              <a:defRPr/>
            </a:pPr>
            <a:r>
              <a:rPr lang="en-US"/>
              <a:t>Kolnik &amp; Farhat</a:t>
            </a:r>
          </a:p>
        </p:txBody>
      </p:sp>
      <p:sp>
        <p:nvSpPr>
          <p:cNvPr id="55315" name="Rectangle 19"/>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Tahoma" pitchFamily="34" charset="0"/>
              </a:defRPr>
            </a:lvl1pPr>
          </a:lstStyle>
          <a:p>
            <a:pPr>
              <a:defRPr/>
            </a:pPr>
            <a:fld id="{4AC2BD14-86E4-40CE-B07E-AA51ADA91A9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Lst>
  <p:hf sldNum="0" hdr="0" dt="0"/>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237744"/>
            <a:ext cx="8791956"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800100" y="642594"/>
            <a:ext cx="75438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0100" y="2103120"/>
            <a:ext cx="75438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92098" y="6214535"/>
            <a:ext cx="2057400" cy="256032"/>
          </a:xfrm>
          <a:prstGeom prst="rect">
            <a:avLst/>
          </a:prstGeom>
        </p:spPr>
        <p:txBody>
          <a:bodyPr vert="horz" lIns="91440" tIns="45720" rIns="91440" bIns="45720" rtlCol="0" anchor="b"/>
          <a:lstStyle>
            <a:lvl1pPr algn="l">
              <a:defRPr sz="750">
                <a:solidFill>
                  <a:schemeClr val="tx1">
                    <a:lumMod val="75000"/>
                    <a:lumOff val="25000"/>
                  </a:schemeClr>
                </a:solidFill>
              </a:defRPr>
            </a:lvl1pPr>
          </a:lstStyle>
          <a:p>
            <a:fld id="{3C5A1CBC-32DC-4780-BD78-D41E43CB875C}" type="datetime1">
              <a:rPr lang="en-US" smtClean="0"/>
              <a:t>9/22/2022</a:t>
            </a:fld>
            <a:endParaRPr lang="en-US" dirty="0"/>
          </a:p>
        </p:txBody>
      </p:sp>
      <p:sp>
        <p:nvSpPr>
          <p:cNvPr id="5" name="Footer Placeholder 4"/>
          <p:cNvSpPr>
            <a:spLocks noGrp="1"/>
          </p:cNvSpPr>
          <p:nvPr>
            <p:ph type="ftr" sz="quarter" idx="3"/>
          </p:nvPr>
        </p:nvSpPr>
        <p:spPr>
          <a:xfrm>
            <a:off x="2617470" y="6214535"/>
            <a:ext cx="3909060" cy="256032"/>
          </a:xfrm>
          <a:prstGeom prst="rect">
            <a:avLst/>
          </a:prstGeom>
        </p:spPr>
        <p:txBody>
          <a:bodyPr vert="horz" lIns="91440" tIns="45720" rIns="91440" bIns="45720" rtlCol="0" anchor="b"/>
          <a:lstStyle>
            <a:lvl1pPr algn="ctr">
              <a:defRPr sz="750">
                <a:solidFill>
                  <a:schemeClr val="tx1">
                    <a:lumMod val="75000"/>
                    <a:lumOff val="25000"/>
                  </a:schemeClr>
                </a:solidFill>
              </a:defRPr>
            </a:lvl1pPr>
          </a:lstStyle>
          <a:p>
            <a:r>
              <a:rPr lang="en-US"/>
              <a:t>Mitsven</a:t>
            </a:r>
            <a:endParaRPr lang="en-US" dirty="0"/>
          </a:p>
        </p:txBody>
      </p:sp>
      <p:sp>
        <p:nvSpPr>
          <p:cNvPr id="6" name="Slide Number Placeholder 5"/>
          <p:cNvSpPr>
            <a:spLocks noGrp="1"/>
          </p:cNvSpPr>
          <p:nvPr>
            <p:ph type="sldNum" sz="quarter" idx="4"/>
          </p:nvPr>
        </p:nvSpPr>
        <p:spPr>
          <a:xfrm>
            <a:off x="7761401" y="6214535"/>
            <a:ext cx="1097280" cy="256032"/>
          </a:xfrm>
          <a:prstGeom prst="rect">
            <a:avLst/>
          </a:prstGeom>
        </p:spPr>
        <p:txBody>
          <a:bodyPr vert="horz" lIns="91440" tIns="45720" rIns="91440" bIns="45720" rtlCol="0" anchor="b"/>
          <a:lstStyle>
            <a:lvl1pPr algn="r">
              <a:defRPr sz="75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278892" y="374904"/>
            <a:ext cx="8586216"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041217891"/>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hf sldNum="0" hdr="0" dt="0"/>
  <p:txStyles>
    <p:titleStyle>
      <a:lvl1pPr algn="l" defTabSz="685800" rtl="0" eaLnBrk="1" latinLnBrk="0" hangingPunct="1">
        <a:lnSpc>
          <a:spcPct val="90000"/>
        </a:lnSpc>
        <a:spcBef>
          <a:spcPct val="0"/>
        </a:spcBef>
        <a:buNone/>
        <a:defRPr lang="en-US" sz="3600" kern="1200" cap="none" spc="0" baseline="0" dirty="0">
          <a:solidFill>
            <a:schemeClr val="tx1">
              <a:lumMod val="85000"/>
              <a:lumOff val="15000"/>
            </a:schemeClr>
          </a:solidFill>
          <a:effectLst/>
          <a:latin typeface="+mj-lt"/>
          <a:ea typeface="+mn-ea"/>
          <a:cs typeface="+mn-cs"/>
        </a:defRPr>
      </a:lvl1pPr>
    </p:titleStyle>
    <p:bodyStyle>
      <a:lvl1pPr marL="137160" indent="-137160" algn="l" defTabSz="685800" rtl="0" eaLnBrk="1" latinLnBrk="0" hangingPunct="1">
        <a:lnSpc>
          <a:spcPct val="100000"/>
        </a:lnSpc>
        <a:spcBef>
          <a:spcPts val="675"/>
        </a:spcBef>
        <a:spcAft>
          <a:spcPts val="0"/>
        </a:spcAft>
        <a:buClr>
          <a:schemeClr val="tx1">
            <a:lumMod val="85000"/>
            <a:lumOff val="15000"/>
          </a:schemeClr>
        </a:buClr>
        <a:buFont typeface="Garamond" pitchFamily="18" charset="0"/>
        <a:buChar char="◦"/>
        <a:defRPr sz="1350" kern="1200">
          <a:solidFill>
            <a:schemeClr val="tx1"/>
          </a:solidFill>
          <a:latin typeface="+mn-lt"/>
          <a:ea typeface="+mn-ea"/>
          <a:cs typeface="+mn-cs"/>
        </a:defRPr>
      </a:lvl1pPr>
      <a:lvl2pPr marL="34290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200" kern="1200">
          <a:solidFill>
            <a:schemeClr val="tx1"/>
          </a:solidFill>
          <a:latin typeface="+mn-lt"/>
          <a:ea typeface="+mn-ea"/>
          <a:cs typeface="+mn-cs"/>
        </a:defRPr>
      </a:lvl2pPr>
      <a:lvl3pPr marL="54864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3pPr>
      <a:lvl4pPr marL="75438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4pPr>
      <a:lvl5pPr marL="96012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A8BF006-A872-4FBD-BC7A-CF0DF1F168EA}" type="slidenum">
              <a:rPr lang="en-US" smtClean="0"/>
              <a:pPr/>
              <a:t>‹#›</a:t>
            </a:fld>
            <a:endParaRPr lang="en-US"/>
          </a:p>
        </p:txBody>
      </p:sp>
    </p:spTree>
    <p:extLst>
      <p:ext uri="{BB962C8B-B14F-4D97-AF65-F5344CB8AC3E}">
        <p14:creationId xmlns:p14="http://schemas.microsoft.com/office/powerpoint/2010/main" val="1237290729"/>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705124"/>
            <a:ext cx="8272212"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5894" y="2336003"/>
            <a:ext cx="8272212"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04464" y="5956138"/>
            <a:ext cx="2133599" cy="365125"/>
          </a:xfrm>
          <a:prstGeom prst="rect">
            <a:avLst/>
          </a:prstGeom>
        </p:spPr>
        <p:txBody>
          <a:bodyPr vert="horz" lIns="91440" tIns="45720" rIns="91440" bIns="45720" rtlCol="0" anchor="ctr"/>
          <a:lstStyle>
            <a:lvl1pPr algn="r">
              <a:defRPr sz="675">
                <a:solidFill>
                  <a:schemeClr val="accent2"/>
                </a:solidFill>
              </a:defRPr>
            </a:lvl1pPr>
          </a:lstStyle>
          <a:p>
            <a:fld id="{B61BEF0D-F0BB-DE4B-95CE-6DB70DBA9567}" type="datetimeFigureOut">
              <a:rPr lang="en-US" dirty="0"/>
              <a:pPr/>
              <a:t>9/22/2022</a:t>
            </a:fld>
            <a:endParaRPr lang="en-US" dirty="0"/>
          </a:p>
        </p:txBody>
      </p:sp>
      <p:sp>
        <p:nvSpPr>
          <p:cNvPr id="5" name="Footer Placeholder 4"/>
          <p:cNvSpPr>
            <a:spLocks noGrp="1"/>
          </p:cNvSpPr>
          <p:nvPr>
            <p:ph type="ftr" sz="quarter" idx="3"/>
          </p:nvPr>
        </p:nvSpPr>
        <p:spPr>
          <a:xfrm>
            <a:off x="435894" y="5951812"/>
            <a:ext cx="5187908" cy="365125"/>
          </a:xfrm>
          <a:prstGeom prst="rect">
            <a:avLst/>
          </a:prstGeom>
        </p:spPr>
        <p:txBody>
          <a:bodyPr vert="horz" lIns="91440" tIns="45720" rIns="91440" bIns="45720" rtlCol="0" anchor="ctr"/>
          <a:lstStyle>
            <a:lvl1pPr algn="l">
              <a:defRPr sz="675"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7918725" y="5956138"/>
            <a:ext cx="789383" cy="365125"/>
          </a:xfrm>
          <a:prstGeom prst="rect">
            <a:avLst/>
          </a:prstGeom>
        </p:spPr>
        <p:txBody>
          <a:bodyPr vert="horz" lIns="91440" tIns="45720" rIns="91440" bIns="45720" rtlCol="0" anchor="ctr"/>
          <a:lstStyle>
            <a:lvl1pPr algn="r">
              <a:defRPr sz="675">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334901"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37484079"/>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file:///C:\Documents%20and%20Settings\dmessinger\Local%20Settings\Temporary%20Internet%20Files\OLK18\talk%20resources\609_12_ANTSM.avi" TargetMode="External"/><Relationship Id="rId7" Type="http://schemas.openxmlformats.org/officeDocument/2006/relationships/comments" Target="../comments/comment4.xml"/><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4.xml"/><Relationship Id="rId1" Type="http://schemas.openxmlformats.org/officeDocument/2006/relationships/video" Target="file:///C:\Users\DMessinger.DMESS_LENDER-LT\Documents\current_talks\segment7hugesmileshared.avi" TargetMode="External"/><Relationship Id="rId5" Type="http://schemas.openxmlformats.org/officeDocument/2006/relationships/comments" Target="../comments/comment5.xml"/><Relationship Id="rId4" Type="http://schemas.openxmlformats.org/officeDocument/2006/relationships/image" Target="../media/image79.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71.xml"/><Relationship Id="rId1" Type="http://schemas.openxmlformats.org/officeDocument/2006/relationships/slideLayout" Target="../slideLayouts/slideLayout14.xml"/><Relationship Id="rId4" Type="http://schemas.openxmlformats.org/officeDocument/2006/relationships/image" Target="../media/image80.emf"/></Relationships>
</file>

<file path=ppt/slides/_rels/slide10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comments" Target="../comments/commen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video" Target="file:///\\Datastore\groups\DMLab\Personal_Folders\LISA\RJA%20look%20trials.mpg"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video" Target="file:///C:\Documents%20and%20Settings\libanez\Desktop\ESCS%20Training\Pictures%20and%20video%20examples\Video%20examples\IJA%20alternate,%20autism.mpg" TargetMode="External"/><Relationship Id="rId7" Type="http://schemas.openxmlformats.org/officeDocument/2006/relationships/image" Target="../media/image83.png"/><Relationship Id="rId2" Type="http://schemas.openxmlformats.org/officeDocument/2006/relationships/video" Target="file:///C:\Documents%20and%20Settings\libanez\Desktop\ESCS%20Training\Pictures%20and%20video%20examples\Video%20examples\IJA%20alternate,%20Down%20Syndrome.mpg" TargetMode="External"/><Relationship Id="rId1" Type="http://schemas.openxmlformats.org/officeDocument/2006/relationships/video" Target="file:///C:\Documents%20and%20Settings\libanez\Desktop\ESCS%20Training\Pictures%20and%20video%20examples\Video%20examples\IJA%20alternate.mpg" TargetMode="External"/><Relationship Id="rId6" Type="http://schemas.openxmlformats.org/officeDocument/2006/relationships/image" Target="../media/image82.png"/><Relationship Id="rId5" Type="http://schemas.openxmlformats.org/officeDocument/2006/relationships/notesSlide" Target="../notesSlides/notesSlide86.xml"/><Relationship Id="rId4"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8.xml"/><Relationship Id="rId1" Type="http://schemas.openxmlformats.org/officeDocument/2006/relationships/slideLayout" Target="../slideLayouts/slideLayout16.xml"/><Relationship Id="rId5" Type="http://schemas.openxmlformats.org/officeDocument/2006/relationships/image" Target="../media/image87.png"/><Relationship Id="rId4" Type="http://schemas.openxmlformats.org/officeDocument/2006/relationships/image" Target="../media/image86.png"/></Relationships>
</file>

<file path=ppt/slides/_rels/slide1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9.xml"/><Relationship Id="rId1" Type="http://schemas.openxmlformats.org/officeDocument/2006/relationships/slideLayout" Target="../slideLayouts/slideLayout16.xml"/><Relationship Id="rId4" Type="http://schemas.openxmlformats.org/officeDocument/2006/relationships/image" Target="../media/image89.png"/></Relationships>
</file>

<file path=ppt/slides/_rels/slide12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0.xml"/><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1.xml"/><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2.xml"/><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3.xml"/><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4.xml"/><Relationship Id="rId1" Type="http://schemas.openxmlformats.org/officeDocument/2006/relationships/slideLayout" Target="../slideLayouts/slideLayout21.xml"/><Relationship Id="rId4" Type="http://schemas.openxmlformats.org/officeDocument/2006/relationships/image" Target="../media/image94.jpe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ars.els-cdn.com/content/image/1-s2.0-S0960982216302020-mmc2.mp4"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nyu.databrary.org/volume/53" TargetMode="External"/><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5.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6.xml"/><Relationship Id="rId1" Type="http://schemas.openxmlformats.org/officeDocument/2006/relationships/slideLayout" Target="../slideLayouts/slideLayout20.xml"/><Relationship Id="rId4" Type="http://schemas.openxmlformats.org/officeDocument/2006/relationships/image" Target="../media/image98.png"/></Relationships>
</file>

<file path=ppt/slides/_rels/slide141.xml.rels><?xml version="1.0" encoding="UTF-8" standalone="yes"?>
<Relationships xmlns="http://schemas.openxmlformats.org/package/2006/relationships"><Relationship Id="rId3" Type="http://schemas.openxmlformats.org/officeDocument/2006/relationships/hyperlink" Target="https://www.youtube.com/user/txbrown5" TargetMode="External"/><Relationship Id="rId2" Type="http://schemas.openxmlformats.org/officeDocument/2006/relationships/notesSlide" Target="../notesSlides/notesSlide107.xml"/><Relationship Id="rId1" Type="http://schemas.openxmlformats.org/officeDocument/2006/relationships/slideLayout" Target="../slideLayouts/slideLayout16.xml"/><Relationship Id="rId4" Type="http://schemas.openxmlformats.org/officeDocument/2006/relationships/hyperlink" Target="https://www.youtube.com/watch?v=5-fwQpCylW4"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8.xml"/><Relationship Id="rId1" Type="http://schemas.openxmlformats.org/officeDocument/2006/relationships/slideLayout" Target="../slideLayouts/slideLayout21.xml"/><Relationship Id="rId4" Type="http://schemas.openxmlformats.org/officeDocument/2006/relationships/image" Target="../media/image100.jpeg"/></Relationships>
</file>

<file path=ppt/slides/_rels/slide14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1.xml"/></Relationships>
</file>

<file path=ppt/slides/_rels/slide14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1.xml"/></Relationships>
</file>

<file path=ppt/slides/_rels/slide14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1.xml"/></Relationships>
</file>

<file path=ppt/slides/_rels/slide14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apzXGEbZht0&amp;t=22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p8boAmzaxMY"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33.w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png"/><Relationship Id="rId4" Type="http://schemas.openxmlformats.org/officeDocument/2006/relationships/notesSlide" Target="../notesSlides/notesSlide38.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9.jpeg"/><Relationship Id="rId4" Type="http://schemas.openxmlformats.org/officeDocument/2006/relationships/notesSlide" Target="../notesSlides/notesSlide4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ideo" Target="file:///\\Datastore\groups\DMLab\Personal_Folders\LISA\RJA%20look%20trials.mpg"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video" Target="file:///C:\Users\daniel\Box%20Sync\current_talks\Structuring%20clip.wmv" TargetMode="External"/><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51.xml"/><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50.xml"/><Relationship Id="rId1" Type="http://schemas.openxmlformats.org/officeDocument/2006/relationships/slideLayout" Target="../slideLayouts/slideLayout53.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51.xml"/><Relationship Id="rId4" Type="http://schemas.openxmlformats.org/officeDocument/2006/relationships/image" Target="../media/image59.tiff"/></Relationships>
</file>

<file path=ppt/slides/_rels/slide71.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52.xml"/><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1.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comments" Target="../comments/comment1.xml"/><Relationship Id="rId4" Type="http://schemas.openxmlformats.org/officeDocument/2006/relationships/hyperlink" Target="https://www.youtube.com/watch?v=5Y-ZH6uAweE"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pPr eaLnBrk="1" fontAlgn="auto" hangingPunct="1">
              <a:spcAft>
                <a:spcPts val="0"/>
              </a:spcAft>
              <a:defRPr/>
            </a:pPr>
            <a:r>
              <a:rPr lang="en-US" dirty="0">
                <a:solidFill>
                  <a:schemeClr val="tx2">
                    <a:satMod val="200000"/>
                  </a:schemeClr>
                </a:solidFill>
              </a:rPr>
              <a:t>Sustained attention, Joint Attention, &amp; Gesture</a:t>
            </a:r>
            <a:endParaRPr lang="en-US" sz="3600" dirty="0">
              <a:solidFill>
                <a:schemeClr val="tx2">
                  <a:satMod val="200000"/>
                </a:schemeClr>
              </a:solidFill>
            </a:endParaRPr>
          </a:p>
        </p:txBody>
      </p:sp>
      <p:sp>
        <p:nvSpPr>
          <p:cNvPr id="1028" name="Rectangle 3"/>
          <p:cNvSpPr>
            <a:spLocks noGrp="1" noChangeArrowheads="1"/>
          </p:cNvSpPr>
          <p:nvPr>
            <p:ph type="subTitle" idx="1"/>
          </p:nvPr>
        </p:nvSpPr>
        <p:spPr>
          <a:xfrm>
            <a:off x="1371600" y="4495800"/>
            <a:ext cx="6400800" cy="1752600"/>
          </a:xfrm>
        </p:spPr>
        <p:txBody>
          <a:bodyPr/>
          <a:lstStyle/>
          <a:p>
            <a:pPr eaLnBrk="1" hangingPunct="1">
              <a:spcBef>
                <a:spcPct val="0"/>
              </a:spcBef>
            </a:pPr>
            <a:r>
              <a:rPr lang="en-US" sz="2400"/>
              <a:t>Daniel Messinger, Ph.D.</a:t>
            </a:r>
          </a:p>
        </p:txBody>
      </p:sp>
      <p:graphicFrame>
        <p:nvGraphicFramePr>
          <p:cNvPr id="1026" name="Object 5"/>
          <p:cNvGraphicFramePr>
            <a:graphicFrameLocks noChangeAspect="1"/>
          </p:cNvGraphicFramePr>
          <p:nvPr/>
        </p:nvGraphicFramePr>
        <p:xfrm>
          <a:off x="2743200" y="1066800"/>
          <a:ext cx="3454400" cy="2590800"/>
        </p:xfrm>
        <a:graphic>
          <a:graphicData uri="http://schemas.openxmlformats.org/presentationml/2006/ole">
            <mc:AlternateContent xmlns:mc="http://schemas.openxmlformats.org/markup-compatibility/2006">
              <mc:Choice xmlns:v="urn:schemas-microsoft-com:vml" Requires="v">
                <p:oleObj r:id="rId3" imgW="3048426" imgH="2285714" progId="">
                  <p:embed/>
                </p:oleObj>
              </mc:Choice>
              <mc:Fallback>
                <p:oleObj r:id="rId3" imgW="3048426" imgH="2285714" progId="">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066800"/>
                        <a:ext cx="3454400" cy="2590800"/>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BAFFD-6289-A849-86EE-4CEE2ED9022C}"/>
              </a:ext>
            </a:extLst>
          </p:cNvPr>
          <p:cNvSpPr>
            <a:spLocks noGrp="1"/>
          </p:cNvSpPr>
          <p:nvPr>
            <p:ph type="title"/>
          </p:nvPr>
        </p:nvSpPr>
        <p:spPr/>
        <p:txBody>
          <a:bodyPr/>
          <a:lstStyle/>
          <a:p>
            <a:r>
              <a:rPr lang="en-US" sz="2700" dirty="0"/>
              <a:t>Current Study</a:t>
            </a:r>
          </a:p>
        </p:txBody>
      </p:sp>
      <p:sp>
        <p:nvSpPr>
          <p:cNvPr id="3" name="Content Placeholder 2">
            <a:extLst>
              <a:ext uri="{FF2B5EF4-FFF2-40B4-BE49-F238E27FC236}">
                <a16:creationId xmlns:a16="http://schemas.microsoft.com/office/drawing/2014/main" id="{D3FB1F27-7E4D-A841-84A7-68CB6E2142A2}"/>
              </a:ext>
            </a:extLst>
          </p:cNvPr>
          <p:cNvSpPr>
            <a:spLocks noGrp="1"/>
          </p:cNvSpPr>
          <p:nvPr>
            <p:ph idx="1"/>
          </p:nvPr>
        </p:nvSpPr>
        <p:spPr>
          <a:xfrm>
            <a:off x="822960" y="1775400"/>
            <a:ext cx="7279982" cy="2881556"/>
          </a:xfrm>
        </p:spPr>
        <p:txBody>
          <a:bodyPr>
            <a:normAutofit lnSpcReduction="10000"/>
          </a:bodyPr>
          <a:lstStyle/>
          <a:p>
            <a:r>
              <a:rPr lang="en-US" sz="2100" dirty="0"/>
              <a:t>Aim: </a:t>
            </a:r>
          </a:p>
          <a:p>
            <a:r>
              <a:rPr lang="en-US" sz="2100" dirty="0"/>
              <a:t>	</a:t>
            </a:r>
            <a:r>
              <a:rPr lang="en-US" sz="1800" dirty="0"/>
              <a:t>To examine the influence of social context on </a:t>
            </a:r>
            <a:br>
              <a:rPr lang="en-US" sz="1800" dirty="0"/>
            </a:br>
            <a:r>
              <a:rPr lang="en-US" sz="1800" dirty="0"/>
              <a:t>infants’ sustained attention </a:t>
            </a:r>
            <a:br>
              <a:rPr lang="en-US" sz="1800" dirty="0"/>
            </a:br>
            <a:endParaRPr lang="en-US" sz="1800" dirty="0"/>
          </a:p>
          <a:p>
            <a:r>
              <a:rPr lang="en-US" sz="2100" dirty="0"/>
              <a:t>Hypothesis: </a:t>
            </a:r>
          </a:p>
          <a:p>
            <a:pPr marL="558927" lvl="3" indent="-342900">
              <a:buFont typeface="+mj-lt"/>
              <a:buAutoNum type="arabicPeriod"/>
            </a:pPr>
            <a:r>
              <a:rPr lang="en-US" sz="1800" b="1" dirty="0"/>
              <a:t>JA timing does not relate to infants’ SA duration</a:t>
            </a:r>
          </a:p>
          <a:p>
            <a:pPr marL="558927" lvl="3" indent="-342900">
              <a:buFont typeface="+mj-lt"/>
              <a:buAutoNum type="arabicPeriod"/>
            </a:pPr>
            <a:r>
              <a:rPr lang="en-US" sz="1800" b="1" dirty="0"/>
              <a:t>Duration of JA relates to overall SA of infant </a:t>
            </a:r>
          </a:p>
          <a:p>
            <a:pPr marL="558927" lvl="3" indent="-342900">
              <a:buFont typeface="+mj-lt"/>
              <a:buAutoNum type="arabicPeriod"/>
            </a:pPr>
            <a:r>
              <a:rPr lang="en-US" sz="1800" b="1" dirty="0"/>
              <a:t>Parent attention (JA) extends infants visual attention to an object (even after JA ends)</a:t>
            </a:r>
          </a:p>
          <a:p>
            <a:pPr marL="0" indent="0"/>
            <a:endParaRPr lang="en-US" sz="1800" dirty="0"/>
          </a:p>
        </p:txBody>
      </p:sp>
    </p:spTree>
    <p:extLst>
      <p:ext uri="{BB962C8B-B14F-4D97-AF65-F5344CB8AC3E}">
        <p14:creationId xmlns:p14="http://schemas.microsoft.com/office/powerpoint/2010/main" val="36671436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8"/>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A92829AC-8F62-4E7C-B765-E43761860CEE}" type="slidenum">
              <a:rPr lang="en-US" smtClean="0"/>
              <a:pPr/>
              <a:t>100</a:t>
            </a:fld>
            <a:endParaRPr lang="en-US"/>
          </a:p>
        </p:txBody>
      </p:sp>
      <p:sp>
        <p:nvSpPr>
          <p:cNvPr id="76803" name="Rectangle 2"/>
          <p:cNvSpPr>
            <a:spLocks noGrp="1" noChangeArrowheads="1"/>
          </p:cNvSpPr>
          <p:nvPr>
            <p:ph type="title"/>
          </p:nvPr>
        </p:nvSpPr>
        <p:spPr>
          <a:xfrm>
            <a:off x="685800" y="457200"/>
            <a:ext cx="7772400" cy="990600"/>
          </a:xfrm>
        </p:spPr>
        <p:txBody>
          <a:bodyPr/>
          <a:lstStyle/>
          <a:p>
            <a:pPr>
              <a:defRPr/>
            </a:pPr>
            <a:r>
              <a:rPr lang="en-US" dirty="0">
                <a:solidFill>
                  <a:schemeClr val="tx1"/>
                </a:solidFill>
                <a:hlinkClick r:id="rId3" action="ppaction://hlinkfile"/>
              </a:rPr>
              <a:t>Anticipatory smile</a:t>
            </a:r>
            <a:endParaRPr lang="en-US" dirty="0">
              <a:solidFill>
                <a:schemeClr val="tx1"/>
              </a:solidFill>
            </a:endParaRPr>
          </a:p>
        </p:txBody>
      </p:sp>
      <p:pic>
        <p:nvPicPr>
          <p:cNvPr id="79876" name="Picture 3" descr="60912ose1a"/>
          <p:cNvPicPr>
            <a:picLocks noGrp="1" noChangeAspect="1" noChangeArrowheads="1"/>
          </p:cNvPicPr>
          <p:nvPr>
            <p:ph idx="1"/>
          </p:nvPr>
        </p:nvPicPr>
        <p:blipFill>
          <a:blip r:embed="rId4" cstate="print"/>
          <a:srcRect/>
          <a:stretch>
            <a:fillRect/>
          </a:stretch>
        </p:blipFill>
        <p:spPr>
          <a:xfrm>
            <a:off x="909638" y="2998788"/>
            <a:ext cx="2208212" cy="1590675"/>
          </a:xfrm>
        </p:spPr>
      </p:pic>
      <p:pic>
        <p:nvPicPr>
          <p:cNvPr id="79877" name="Picture 4" descr="60912ose1b"/>
          <p:cNvPicPr>
            <a:picLocks noGrp="1" noChangeAspect="1" noChangeArrowheads="1"/>
          </p:cNvPicPr>
          <p:nvPr>
            <p:ph sz="quarter" idx="2"/>
          </p:nvPr>
        </p:nvPicPr>
        <p:blipFill>
          <a:blip r:embed="rId5" cstate="print"/>
          <a:srcRect/>
          <a:stretch>
            <a:fillRect/>
          </a:stretch>
        </p:blipFill>
        <p:spPr>
          <a:xfrm>
            <a:off x="3505200" y="2971800"/>
            <a:ext cx="2336800" cy="1752600"/>
          </a:xfrm>
        </p:spPr>
      </p:pic>
      <p:pic>
        <p:nvPicPr>
          <p:cNvPr id="79878" name="Picture 5" descr="60912ose1c"/>
          <p:cNvPicPr>
            <a:picLocks noGrp="1" noChangeAspect="1" noChangeArrowheads="1"/>
          </p:cNvPicPr>
          <p:nvPr>
            <p:ph sz="quarter" idx="3"/>
          </p:nvPr>
        </p:nvPicPr>
        <p:blipFill>
          <a:blip r:embed="rId6" cstate="print"/>
          <a:srcRect/>
          <a:stretch>
            <a:fillRect/>
          </a:stretch>
        </p:blipFill>
        <p:spPr>
          <a:xfrm>
            <a:off x="6400800" y="2971800"/>
            <a:ext cx="2336800" cy="1752600"/>
          </a:xfrm>
        </p:spPr>
      </p:pic>
      <p:sp>
        <p:nvSpPr>
          <p:cNvPr id="79879" name="Text Box 6"/>
          <p:cNvSpPr txBox="1">
            <a:spLocks noChangeArrowheads="1"/>
          </p:cNvSpPr>
          <p:nvPr/>
        </p:nvSpPr>
        <p:spPr bwMode="auto">
          <a:xfrm>
            <a:off x="228600" y="5181600"/>
            <a:ext cx="8915400" cy="427038"/>
          </a:xfrm>
          <a:prstGeom prst="rect">
            <a:avLst/>
          </a:prstGeom>
          <a:noFill/>
          <a:ln w="9525">
            <a:noFill/>
            <a:miter lim="800000"/>
            <a:headEnd/>
            <a:tailEnd/>
          </a:ln>
        </p:spPr>
        <p:txBody>
          <a:bodyPr>
            <a:spAutoFit/>
          </a:bodyPr>
          <a:lstStyle/>
          <a:p>
            <a:pPr>
              <a:spcBef>
                <a:spcPct val="50000"/>
              </a:spcBef>
            </a:pPr>
            <a:r>
              <a:rPr lang="en-US" sz="2000"/>
              <a:t>     </a:t>
            </a:r>
            <a:r>
              <a:rPr lang="en-US" sz="2200" b="1"/>
              <a:t>Gaze at object        </a:t>
            </a:r>
            <a:r>
              <a:rPr lang="en-US" sz="2200" b="1">
                <a:cs typeface="Times New Roman" pitchFamily="18" charset="0"/>
              </a:rPr>
              <a:t>→              Smile               →   Gaze at experimenter</a:t>
            </a:r>
          </a:p>
        </p:txBody>
      </p:sp>
      <p:sp>
        <p:nvSpPr>
          <p:cNvPr id="79880" name="Text Box 7"/>
          <p:cNvSpPr txBox="1">
            <a:spLocks noChangeArrowheads="1"/>
          </p:cNvSpPr>
          <p:nvPr/>
        </p:nvSpPr>
        <p:spPr bwMode="auto">
          <a:xfrm>
            <a:off x="3124200" y="1766888"/>
            <a:ext cx="3124200" cy="519112"/>
          </a:xfrm>
          <a:prstGeom prst="rect">
            <a:avLst/>
          </a:prstGeom>
          <a:noFill/>
          <a:ln w="9525">
            <a:noFill/>
            <a:miter lim="800000"/>
            <a:headEnd/>
            <a:tailEnd/>
          </a:ln>
        </p:spPr>
        <p:txBody>
          <a:bodyPr>
            <a:spAutoFit/>
          </a:bodyPr>
          <a:lstStyle/>
          <a:p>
            <a:pPr>
              <a:spcBef>
                <a:spcPct val="50000"/>
              </a:spcBef>
            </a:pPr>
            <a:endParaRPr lang="en-US" sz="2800" b="1"/>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Slide Number Placeholder 6"/>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1C73159-D082-4D4D-A68F-38BD8B240E50}" type="slidenum">
              <a:rPr lang="en-US" smtClean="0"/>
              <a:pPr/>
              <a:t>101</a:t>
            </a:fld>
            <a:endParaRPr lang="en-US"/>
          </a:p>
        </p:txBody>
      </p:sp>
      <p:sp>
        <p:nvSpPr>
          <p:cNvPr id="77827" name="Rectangle 2"/>
          <p:cNvSpPr>
            <a:spLocks noGrp="1" noChangeArrowheads="1"/>
          </p:cNvSpPr>
          <p:nvPr>
            <p:ph type="title"/>
          </p:nvPr>
        </p:nvSpPr>
        <p:spPr>
          <a:xfrm>
            <a:off x="457200" y="512763"/>
            <a:ext cx="8229600" cy="914400"/>
          </a:xfrm>
        </p:spPr>
        <p:txBody>
          <a:bodyPr/>
          <a:lstStyle/>
          <a:p>
            <a:pPr>
              <a:defRPr/>
            </a:pPr>
            <a:r>
              <a:rPr lang="en-US"/>
              <a:t>Anticipatory smile</a:t>
            </a:r>
          </a:p>
        </p:txBody>
      </p:sp>
      <p:pic>
        <p:nvPicPr>
          <p:cNvPr id="6" name="segment7hugesmileshared.avi">
            <a:hlinkClick r:id="" action="ppaction://media"/>
          </p:cNvPr>
          <p:cNvPicPr>
            <a:picLocks noGrp="1" noRot="1" noChangeAspect="1"/>
          </p:cNvPicPr>
          <p:nvPr>
            <p:ph sz="half" idx="1"/>
            <a:videoFile r:link="rId1"/>
          </p:nvPr>
        </p:nvPicPr>
        <p:blipFill>
          <a:blip r:embed="rId4" cstate="print"/>
          <a:stretch>
            <a:fillRect/>
          </a:stretch>
        </p:blipFill>
        <p:spPr>
          <a:xfrm>
            <a:off x="1066800" y="1524000"/>
            <a:ext cx="6858001"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Title 1"/>
          <p:cNvSpPr>
            <a:spLocks noGrp="1"/>
          </p:cNvSpPr>
          <p:nvPr>
            <p:ph type="title"/>
          </p:nvPr>
        </p:nvSpPr>
        <p:spPr>
          <a:xfrm>
            <a:off x="914400" y="304800"/>
            <a:ext cx="7772400" cy="914400"/>
          </a:xfrm>
        </p:spPr>
        <p:txBody>
          <a:bodyPr/>
          <a:lstStyle/>
          <a:p>
            <a:pPr eaLnBrk="1" hangingPunct="1">
              <a:defRPr/>
            </a:pPr>
            <a:r>
              <a:rPr lang="en-US" b="1" dirty="0"/>
              <a:t>General Discussion</a:t>
            </a:r>
          </a:p>
        </p:txBody>
      </p:sp>
      <p:sp>
        <p:nvSpPr>
          <p:cNvPr id="3" name="Content Placeholder 2"/>
          <p:cNvSpPr>
            <a:spLocks noGrp="1"/>
          </p:cNvSpPr>
          <p:nvPr>
            <p:ph idx="1"/>
          </p:nvPr>
        </p:nvSpPr>
        <p:spPr>
          <a:xfrm>
            <a:off x="533400" y="1219200"/>
            <a:ext cx="8458200" cy="5410200"/>
          </a:xfrm>
        </p:spPr>
        <p:txBody>
          <a:bodyPr rtlCol="0">
            <a:noAutofit/>
          </a:bodyPr>
          <a:lstStyle/>
          <a:p>
            <a:pPr eaLnBrk="1" fontAlgn="auto" hangingPunct="1">
              <a:spcAft>
                <a:spcPts val="0"/>
              </a:spcAft>
              <a:defRPr/>
            </a:pPr>
            <a:r>
              <a:rPr lang="en-US" sz="2000" dirty="0"/>
              <a:t>Increase in anticipatory smiling with age</a:t>
            </a:r>
          </a:p>
          <a:p>
            <a:pPr eaLnBrk="1" fontAlgn="auto" hangingPunct="1">
              <a:spcAft>
                <a:spcPts val="0"/>
              </a:spcAft>
              <a:defRPr/>
            </a:pPr>
            <a:r>
              <a:rPr lang="en-US" sz="2000" dirty="0"/>
              <a:t>Findings suggest a developmental progression</a:t>
            </a:r>
          </a:p>
          <a:p>
            <a:pPr marL="742950" lvl="2" indent="-342900" eaLnBrk="1" fontAlgn="auto" hangingPunct="1">
              <a:spcAft>
                <a:spcPts val="0"/>
              </a:spcAft>
              <a:buFont typeface="Arial" pitchFamily="34" charset="0"/>
              <a:buNone/>
              <a:defRPr/>
            </a:pPr>
            <a:r>
              <a:rPr lang="en-US" sz="2000" dirty="0"/>
              <a:t>(Positive emotion in SF – anticipatory smiling – social outcomes)</a:t>
            </a:r>
          </a:p>
          <a:p>
            <a:pPr marL="742950" lvl="2" indent="-342900" eaLnBrk="1" fontAlgn="auto" hangingPunct="1">
              <a:spcAft>
                <a:spcPts val="0"/>
              </a:spcAft>
              <a:defRPr/>
            </a:pPr>
            <a:r>
              <a:rPr lang="en-US" sz="2000" dirty="0"/>
              <a:t>Continuity between infant’s early emotional expressivity and later adaptive relatedness</a:t>
            </a:r>
          </a:p>
          <a:p>
            <a:pPr marL="742950" lvl="2" indent="-342900" eaLnBrk="1" fontAlgn="auto" hangingPunct="1">
              <a:spcAft>
                <a:spcPts val="0"/>
              </a:spcAft>
              <a:defRPr/>
            </a:pPr>
            <a:r>
              <a:rPr lang="en-US" sz="2000" dirty="0"/>
              <a:t>Continuity between early dyadic and later triadic positive interaction</a:t>
            </a:r>
          </a:p>
          <a:p>
            <a:pPr eaLnBrk="1" fontAlgn="auto" hangingPunct="1">
              <a:spcAft>
                <a:spcPts val="0"/>
              </a:spcAft>
              <a:defRPr/>
            </a:pPr>
            <a:r>
              <a:rPr lang="en-US" sz="2000" dirty="0"/>
              <a:t>Stable individual differences in the tendency to initiate positive affective communication with different partners</a:t>
            </a:r>
          </a:p>
          <a:p>
            <a:pPr eaLnBrk="1" fontAlgn="auto" hangingPunct="1">
              <a:spcAft>
                <a:spcPts val="0"/>
              </a:spcAft>
              <a:defRPr/>
            </a:pPr>
            <a:r>
              <a:rPr lang="en-US" sz="2000" dirty="0"/>
              <a:t>IJA frequency and social competence, not related here?</a:t>
            </a:r>
          </a:p>
          <a:p>
            <a:pPr lvl="1" eaLnBrk="1" fontAlgn="auto" hangingPunct="1">
              <a:spcAft>
                <a:spcPts val="0"/>
              </a:spcAft>
              <a:buFont typeface="Arial" pitchFamily="34" charset="0"/>
              <a:buChar char="•"/>
              <a:defRPr/>
            </a:pPr>
            <a:r>
              <a:rPr lang="en-US" sz="2000" dirty="0"/>
              <a:t>Just AS with expressivity in study 1</a:t>
            </a:r>
            <a:r>
              <a:rPr lang="en-US" sz="2000" b="1" dirty="0"/>
              <a:t>, and</a:t>
            </a:r>
          </a:p>
          <a:p>
            <a:pPr lvl="1" eaLnBrk="1" fontAlgn="auto" hangingPunct="1">
              <a:spcAft>
                <a:spcPts val="0"/>
              </a:spcAft>
              <a:buFont typeface="Arial" pitchFamily="34" charset="0"/>
              <a:buChar char="•"/>
              <a:defRPr/>
            </a:pPr>
            <a:r>
              <a:rPr lang="en-US" sz="2000" dirty="0"/>
              <a:t>AS with competence in study 2</a:t>
            </a:r>
          </a:p>
          <a:p>
            <a:pPr eaLnBrk="1" fontAlgn="auto" hangingPunct="1">
              <a:spcAft>
                <a:spcPts val="0"/>
              </a:spcAft>
              <a:defRPr/>
            </a:pPr>
            <a:r>
              <a:rPr lang="en-US" sz="2000" dirty="0"/>
              <a:t>Consider unique contributions of various dimensions of JA on child outcomes</a:t>
            </a:r>
          </a:p>
          <a:p>
            <a:pPr lvl="1" eaLnBrk="1" fontAlgn="auto" hangingPunct="1">
              <a:spcAft>
                <a:spcPts val="0"/>
              </a:spcAft>
              <a:defRPr/>
            </a:pPr>
            <a:r>
              <a:rPr lang="en-US" sz="2000" dirty="0"/>
              <a:t>AS uniquely associated with later social competence</a:t>
            </a:r>
          </a:p>
        </p:txBody>
      </p:sp>
      <p:sp>
        <p:nvSpPr>
          <p:cNvPr id="78852" name="Footer Placeholder 3"/>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en-US" dirty="0" err="1">
                <a:solidFill>
                  <a:srgbClr val="898989"/>
                </a:solidFill>
              </a:rPr>
              <a:t>farhat</a:t>
            </a:r>
            <a:endParaRPr lang="en-US" dirty="0">
              <a:solidFill>
                <a:srgbClr val="898989"/>
              </a:solidFill>
            </a:endParaRP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4"/>
            </a:gs>
            <a:gs pos="86000">
              <a:schemeClr val="bg1">
                <a:shade val="90000"/>
                <a:satMod val="375000"/>
                <a:lumMod val="47000"/>
                <a:lumOff val="53000"/>
              </a:schemeClr>
            </a:gs>
            <a:gs pos="100000">
              <a:schemeClr val="bg2">
                <a:tint val="88000"/>
                <a:satMod val="400000"/>
              </a:schemeClr>
            </a:gs>
          </a:gsLst>
          <a:lin ang="5400000" scaled="0"/>
        </a:gra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p:txBody>
          <a:bodyPr/>
          <a:lstStyle/>
          <a:p>
            <a:pPr eaLnBrk="1" hangingPunct="1">
              <a:defRPr/>
            </a:pPr>
            <a:r>
              <a:rPr lang="en-US" sz="4800" dirty="0">
                <a:ea typeface="ＭＳ Ｐゴシック" pitchFamily="-110" charset="-128"/>
              </a:rPr>
              <a:t>Anticipatory smiling rises</a:t>
            </a:r>
          </a:p>
        </p:txBody>
      </p:sp>
      <p:graphicFrame>
        <p:nvGraphicFramePr>
          <p:cNvPr id="34818" name="Object 3"/>
          <p:cNvGraphicFramePr>
            <a:graphicFrameLocks noGrp="1" noChangeAspect="1"/>
          </p:cNvGraphicFramePr>
          <p:nvPr>
            <p:ph type="chart" idx="1"/>
          </p:nvPr>
        </p:nvGraphicFramePr>
        <p:xfrm>
          <a:off x="585787" y="1784350"/>
          <a:ext cx="7972425" cy="4162425"/>
        </p:xfrm>
        <a:graphic>
          <a:graphicData uri="http://schemas.openxmlformats.org/presentationml/2006/ole">
            <mc:AlternateContent xmlns:mc="http://schemas.openxmlformats.org/markup-compatibility/2006">
              <mc:Choice xmlns:v="urn:schemas-microsoft-com:vml" Requires="v">
                <p:oleObj name="Chart" r:id="rId3" imgW="7972349" imgH="4162349" progId="MSGraph.Chart.8">
                  <p:embed followColorScheme="full"/>
                </p:oleObj>
              </mc:Choice>
              <mc:Fallback>
                <p:oleObj name="Chart" r:id="rId3" imgW="7972349" imgH="4162349" progId="MSGraph.Chart.8">
                  <p:embed followColorScheme="full"/>
                  <p:pic>
                    <p:nvPicPr>
                      <p:cNvPr id="0" name="Picture 10"/>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87" y="1784350"/>
                        <a:ext cx="7972425" cy="416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Footer Placeholder 4"/>
          <p:cNvSpPr>
            <a:spLocks noGrp="1"/>
          </p:cNvSpPr>
          <p:nvPr>
            <p:ph type="ftr" sz="quarter" idx="11"/>
          </p:nvPr>
        </p:nvSpPr>
        <p:spPr/>
        <p:txBody>
          <a:bodyPr/>
          <a:lstStyle/>
          <a:p>
            <a:pPr>
              <a:defRPr/>
            </a:pPr>
            <a:r>
              <a:rPr lang="en-US"/>
              <a:t>psy.miami.edu/faculty/dmessinger</a:t>
            </a:r>
          </a:p>
        </p:txBody>
      </p:sp>
      <p:sp>
        <p:nvSpPr>
          <p:cNvPr id="34821" name="Text Box 4"/>
          <p:cNvSpPr txBox="1">
            <a:spLocks noChangeArrowheads="1"/>
          </p:cNvSpPr>
          <p:nvPr/>
        </p:nvSpPr>
        <p:spPr bwMode="auto">
          <a:xfrm>
            <a:off x="381000" y="5943600"/>
            <a:ext cx="2122184" cy="369332"/>
          </a:xfrm>
          <a:prstGeom prst="rect">
            <a:avLst/>
          </a:prstGeom>
          <a:noFill/>
          <a:ln w="9525">
            <a:noFill/>
            <a:miter lim="800000"/>
            <a:headEnd/>
            <a:tailEnd/>
          </a:ln>
        </p:spPr>
        <p:txBody>
          <a:bodyPr wrap="none">
            <a:spAutoFit/>
          </a:bodyPr>
          <a:lstStyle/>
          <a:p>
            <a:pPr eaLnBrk="0" hangingPunct="0"/>
            <a:r>
              <a:rPr lang="en-US" sz="1800" dirty="0" err="1"/>
              <a:t>Venezia</a:t>
            </a:r>
            <a:r>
              <a:rPr lang="en-US" sz="1800" dirty="0"/>
              <a:t>, et al., 2004</a:t>
            </a: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90E90675-CCD2-4EB5-89F6-4811EC5C4696}" type="slidenum">
              <a:rPr lang="en-US" smtClean="0"/>
              <a:pPr/>
              <a:t>104</a:t>
            </a:fld>
            <a:endParaRPr lang="en-US"/>
          </a:p>
        </p:txBody>
      </p:sp>
      <p:sp>
        <p:nvSpPr>
          <p:cNvPr id="81923" name="Rectangle 2"/>
          <p:cNvSpPr>
            <a:spLocks noGrp="1" noChangeArrowheads="1"/>
          </p:cNvSpPr>
          <p:nvPr>
            <p:ph type="title"/>
          </p:nvPr>
        </p:nvSpPr>
        <p:spPr>
          <a:xfrm>
            <a:off x="914400" y="512763"/>
            <a:ext cx="7772400" cy="914400"/>
          </a:xfrm>
        </p:spPr>
        <p:txBody>
          <a:bodyPr/>
          <a:lstStyle/>
          <a:p>
            <a:pPr>
              <a:defRPr/>
            </a:pPr>
            <a:r>
              <a:rPr lang="en-US" dirty="0"/>
              <a:t>Sharing Positive Emotion </a:t>
            </a:r>
            <a:r>
              <a:rPr lang="en-US" dirty="0">
                <a:sym typeface="Wingdings" pitchFamily="2" charset="2"/>
              </a:rPr>
              <a:t> Social Competence</a:t>
            </a:r>
            <a:endParaRPr lang="en-US" dirty="0"/>
          </a:p>
        </p:txBody>
      </p:sp>
      <p:pic>
        <p:nvPicPr>
          <p:cNvPr id="202753" name="Picture 1"/>
          <p:cNvPicPr>
            <a:picLocks noChangeAspect="1" noChangeArrowheads="1"/>
          </p:cNvPicPr>
          <p:nvPr/>
        </p:nvPicPr>
        <p:blipFill>
          <a:blip r:embed="rId3" cstate="print"/>
          <a:srcRect l="36328" t="28125" r="26563" b="20000"/>
          <a:stretch>
            <a:fillRect/>
          </a:stretch>
        </p:blipFill>
        <p:spPr bwMode="auto">
          <a:xfrm>
            <a:off x="2057400" y="1828800"/>
            <a:ext cx="5562600" cy="4859956"/>
          </a:xfrm>
          <a:prstGeom prst="rect">
            <a:avLst/>
          </a:prstGeom>
          <a:noFill/>
          <a:ln w="9525">
            <a:noFill/>
            <a:miter lim="800000"/>
            <a:headEnd/>
            <a:tailEnd/>
          </a:ln>
        </p:spPr>
      </p:pic>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lstStyle/>
          <a:p>
            <a:pPr eaLnBrk="1" fontAlgn="auto" hangingPunct="1">
              <a:spcAft>
                <a:spcPts val="0"/>
              </a:spcAft>
              <a:defRPr/>
            </a:pPr>
            <a:r>
              <a:rPr lang="en-US">
                <a:solidFill>
                  <a:schemeClr val="tx2">
                    <a:satMod val="200000"/>
                  </a:schemeClr>
                </a:solidFill>
              </a:rPr>
              <a:t>Recap</a:t>
            </a:r>
          </a:p>
        </p:txBody>
      </p:sp>
      <p:sp>
        <p:nvSpPr>
          <p:cNvPr id="86019" name="Rectangle 3"/>
          <p:cNvSpPr>
            <a:spLocks noGrp="1" noChangeArrowheads="1"/>
          </p:cNvSpPr>
          <p:nvPr>
            <p:ph idx="1"/>
          </p:nvPr>
        </p:nvSpPr>
        <p:spPr/>
        <p:txBody>
          <a:bodyPr/>
          <a:lstStyle/>
          <a:p>
            <a:pPr eaLnBrk="1" hangingPunct="1"/>
            <a:r>
              <a:rPr lang="en-US"/>
              <a:t>Observational studies have identified two constellations of gestural behaviors with different functions, patterns of development and deficits</a:t>
            </a:r>
          </a:p>
          <a:p>
            <a:pPr lvl="1" eaLnBrk="1" hangingPunct="1"/>
            <a:r>
              <a:rPr lang="en-US"/>
              <a:t>A requesting function</a:t>
            </a:r>
          </a:p>
          <a:p>
            <a:pPr lvl="1" eaLnBrk="1" hangingPunct="1"/>
            <a:r>
              <a:rPr lang="en-US"/>
              <a:t>And a social approach function which often has a joint attention dimension</a:t>
            </a:r>
          </a:p>
          <a:p>
            <a:pPr eaLnBrk="1" hangingPunct="1"/>
            <a:endParaRPr lang="en-US"/>
          </a:p>
        </p:txBody>
      </p:sp>
      <p:sp>
        <p:nvSpPr>
          <p:cNvPr id="86020"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9CFB6F0A-0849-40CB-8EDD-5D3E8B016A65}" type="slidenum">
              <a:rPr lang="en-US" smtClean="0"/>
              <a:pPr/>
              <a:t>105</a:t>
            </a:fld>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pPr eaLnBrk="1" fontAlgn="auto" hangingPunct="1">
              <a:spcAft>
                <a:spcPts val="0"/>
              </a:spcAft>
              <a:defRPr/>
            </a:pPr>
            <a:r>
              <a:rPr lang="en-US">
                <a:solidFill>
                  <a:schemeClr val="tx2">
                    <a:satMod val="200000"/>
                  </a:schemeClr>
                </a:solidFill>
              </a:rPr>
              <a:t>Social referencing</a:t>
            </a:r>
          </a:p>
        </p:txBody>
      </p:sp>
      <p:sp>
        <p:nvSpPr>
          <p:cNvPr id="89091" name="Rectangle 3"/>
          <p:cNvSpPr>
            <a:spLocks noGrp="1" noChangeArrowheads="1"/>
          </p:cNvSpPr>
          <p:nvPr>
            <p:ph idx="1"/>
          </p:nvPr>
        </p:nvSpPr>
        <p:spPr/>
        <p:txBody>
          <a:bodyPr/>
          <a:lstStyle/>
          <a:p>
            <a:pPr eaLnBrk="1" hangingPunct="1"/>
            <a:r>
              <a:rPr lang="en-US"/>
              <a:t>Seeking information from others</a:t>
            </a:r>
          </a:p>
          <a:p>
            <a:pPr lvl="1" eaLnBrk="1" hangingPunct="1"/>
            <a:r>
              <a:rPr lang="en-US"/>
              <a:t>Visual cliff video</a:t>
            </a:r>
          </a:p>
          <a:p>
            <a:pPr lvl="1" eaLnBrk="1" hangingPunct="1"/>
            <a:r>
              <a:rPr lang="en-US"/>
              <a:t>How is this related to joint attention?</a:t>
            </a:r>
          </a:p>
          <a:p>
            <a:pPr lvl="1" eaLnBrk="1" hangingPunct="1"/>
            <a:r>
              <a:rPr lang="en-US"/>
              <a:t>Visual cliff and social information processing</a:t>
            </a:r>
          </a:p>
          <a:p>
            <a:pPr eaLnBrk="1" hangingPunct="1"/>
            <a:r>
              <a:rPr lang="en-US"/>
              <a:t>A parent’s smiling face will convince an infant to cross over the visual cliff, </a:t>
            </a:r>
          </a:p>
          <a:p>
            <a:pPr algn="ctr" eaLnBrk="1" hangingPunct="1">
              <a:buFont typeface="Monotype Sorts"/>
              <a:buNone/>
            </a:pPr>
            <a:r>
              <a:rPr lang="en-US"/>
              <a:t>social referencing.</a:t>
            </a:r>
          </a:p>
        </p:txBody>
      </p:sp>
      <p:sp>
        <p:nvSpPr>
          <p:cNvPr id="89092"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2A1F560-22DB-44D6-8687-54594871A931}" type="slidenum">
              <a:rPr lang="en-US" smtClean="0"/>
              <a:pPr/>
              <a:t>106</a:t>
            </a:fld>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lstStyle/>
          <a:p>
            <a:pPr eaLnBrk="1" fontAlgn="auto" hangingPunct="1">
              <a:spcAft>
                <a:spcPts val="0"/>
              </a:spcAft>
              <a:defRPr/>
            </a:pPr>
            <a:r>
              <a:rPr lang="en-US">
                <a:solidFill>
                  <a:schemeClr val="tx2">
                    <a:satMod val="200000"/>
                  </a:schemeClr>
                </a:solidFill>
              </a:rPr>
              <a:t>Visual cliff</a:t>
            </a:r>
          </a:p>
        </p:txBody>
      </p:sp>
      <p:sp>
        <p:nvSpPr>
          <p:cNvPr id="90115" name="Rectangle 3"/>
          <p:cNvSpPr>
            <a:spLocks noGrp="1" noChangeArrowheads="1"/>
          </p:cNvSpPr>
          <p:nvPr>
            <p:ph idx="1"/>
          </p:nvPr>
        </p:nvSpPr>
        <p:spPr/>
        <p:txBody>
          <a:bodyPr/>
          <a:lstStyle/>
          <a:p>
            <a:pPr eaLnBrk="1" hangingPunct="1">
              <a:lnSpc>
                <a:spcPct val="80000"/>
              </a:lnSpc>
            </a:pPr>
            <a:r>
              <a:rPr lang="en-US" sz="2800"/>
              <a:t>The “ power of emotional information for determining behavioral outcomes” </a:t>
            </a:r>
          </a:p>
          <a:p>
            <a:pPr eaLnBrk="1" hangingPunct="1">
              <a:lnSpc>
                <a:spcPct val="80000"/>
              </a:lnSpc>
            </a:pPr>
            <a:r>
              <a:rPr lang="en-US" sz="2800"/>
              <a:t>when baby reaches center mother shifted   expression </a:t>
            </a:r>
          </a:p>
          <a:p>
            <a:pPr eaLnBrk="1" hangingPunct="1">
              <a:lnSpc>
                <a:spcPct val="80000"/>
              </a:lnSpc>
            </a:pPr>
            <a:r>
              <a:rPr lang="en-US" sz="2800"/>
              <a:t>74% tested with the joy and interested expressions crossed the deep side of the cliff</a:t>
            </a:r>
          </a:p>
          <a:p>
            <a:pPr eaLnBrk="1" hangingPunct="1">
              <a:lnSpc>
                <a:spcPct val="80000"/>
              </a:lnSpc>
            </a:pPr>
            <a:r>
              <a:rPr lang="en-US" sz="2800"/>
              <a:t>6% tested with fear and anger crossed</a:t>
            </a:r>
          </a:p>
          <a:p>
            <a:pPr eaLnBrk="1" hangingPunct="1">
              <a:lnSpc>
                <a:spcPct val="80000"/>
              </a:lnSpc>
            </a:pPr>
            <a:r>
              <a:rPr lang="en-US" sz="2800"/>
              <a:t>33% of the Ss presented with sadness crossed</a:t>
            </a:r>
          </a:p>
          <a:p>
            <a:pPr lvl="4" eaLnBrk="1" hangingPunct="1">
              <a:lnSpc>
                <a:spcPct val="80000"/>
              </a:lnSpc>
            </a:pPr>
            <a:r>
              <a:rPr lang="en-US" sz="1800"/>
              <a:t>Campos, J. J. (1980). Human emotions: Their new importance and their role in social referencing. </a:t>
            </a:r>
            <a:r>
              <a:rPr lang="en-US" sz="1800" i="1"/>
              <a:t>Research &amp; Clinical Center for Child Development, Annual Rpt</a:t>
            </a:r>
            <a:r>
              <a:rPr lang="en-US" sz="1800"/>
              <a:t>, 1-7.</a:t>
            </a:r>
          </a:p>
          <a:p>
            <a:pPr eaLnBrk="1" hangingPunct="1">
              <a:lnSpc>
                <a:spcPct val="80000"/>
              </a:lnSpc>
            </a:pPr>
            <a:endParaRPr lang="en-US" sz="2800"/>
          </a:p>
        </p:txBody>
      </p:sp>
      <p:sp>
        <p:nvSpPr>
          <p:cNvPr id="90116"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32A70BE0-BD62-41CB-9B0C-3E5574E341B8}" type="slidenum">
              <a:rPr lang="en-US" smtClean="0"/>
              <a:pPr/>
              <a:t>107</a:t>
            </a:fld>
            <a:endParaRPr 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pPr eaLnBrk="1" fontAlgn="auto" hangingPunct="1">
              <a:spcAft>
                <a:spcPts val="0"/>
              </a:spcAft>
              <a:defRPr/>
            </a:pPr>
            <a:r>
              <a:rPr lang="en-US">
                <a:solidFill>
                  <a:schemeClr val="tx2">
                    <a:satMod val="200000"/>
                  </a:schemeClr>
                </a:solidFill>
              </a:rPr>
              <a:t>Introduction </a:t>
            </a:r>
          </a:p>
        </p:txBody>
      </p:sp>
      <p:sp>
        <p:nvSpPr>
          <p:cNvPr id="91139" name="Rectangle 3"/>
          <p:cNvSpPr>
            <a:spLocks noGrp="1" noChangeArrowheads="1"/>
          </p:cNvSpPr>
          <p:nvPr>
            <p:ph idx="1"/>
          </p:nvPr>
        </p:nvSpPr>
        <p:spPr/>
        <p:txBody>
          <a:bodyPr/>
          <a:lstStyle/>
          <a:p>
            <a:pPr eaLnBrk="1" hangingPunct="1">
              <a:lnSpc>
                <a:spcPct val="90000"/>
              </a:lnSpc>
            </a:pPr>
            <a:r>
              <a:rPr lang="en-US" dirty="0"/>
              <a:t>Social approach=Joint attention</a:t>
            </a:r>
          </a:p>
          <a:p>
            <a:pPr eaLnBrk="1" hangingPunct="1">
              <a:lnSpc>
                <a:spcPct val="90000"/>
              </a:lnSpc>
            </a:pPr>
            <a:r>
              <a:rPr lang="en-US" dirty="0"/>
              <a:t>Individual differences in joint attention, and nonverbal communication skills in the first 18 months of life </a:t>
            </a:r>
          </a:p>
          <a:p>
            <a:pPr eaLnBrk="1" hangingPunct="1">
              <a:lnSpc>
                <a:spcPct val="90000"/>
              </a:lnSpc>
            </a:pPr>
            <a:r>
              <a:rPr lang="en-US" dirty="0"/>
              <a:t>Provide unique and important information about childhood cognitive/intellectual development, language acquisition,  and social-emotional development.  </a:t>
            </a:r>
          </a:p>
        </p:txBody>
      </p:sp>
      <p:sp>
        <p:nvSpPr>
          <p:cNvPr id="91140"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95D207E-7BA2-4F85-9F00-B93C3E0E753B}" type="slidenum">
              <a:rPr lang="en-US" smtClean="0"/>
              <a:pPr/>
              <a:t>108</a:t>
            </a:fld>
            <a:endParaRPr lang="en-US"/>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eaLnBrk="1" fontAlgn="auto" hangingPunct="1">
              <a:spcAft>
                <a:spcPts val="0"/>
              </a:spcAft>
              <a:defRPr/>
            </a:pPr>
            <a:r>
              <a:rPr lang="en-US" dirty="0">
                <a:solidFill>
                  <a:schemeClr val="tx2">
                    <a:satMod val="200000"/>
                  </a:schemeClr>
                </a:solidFill>
              </a:rPr>
              <a:t>Questions</a:t>
            </a:r>
          </a:p>
        </p:txBody>
      </p:sp>
      <p:sp>
        <p:nvSpPr>
          <p:cNvPr id="92163" name="Rectangle 3"/>
          <p:cNvSpPr>
            <a:spLocks noGrp="1" noChangeArrowheads="1"/>
          </p:cNvSpPr>
          <p:nvPr>
            <p:ph idx="1"/>
          </p:nvPr>
        </p:nvSpPr>
        <p:spPr/>
        <p:txBody>
          <a:bodyPr/>
          <a:lstStyle/>
          <a:p>
            <a:pPr eaLnBrk="1" hangingPunct="1">
              <a:lnSpc>
                <a:spcPct val="90000"/>
              </a:lnSpc>
            </a:pPr>
            <a:r>
              <a:rPr lang="en-US">
                <a:solidFill>
                  <a:schemeClr val="tx2"/>
                </a:solidFill>
              </a:rPr>
              <a:t>How are different patterns of gesturing associated with different developmental disorders? </a:t>
            </a:r>
          </a:p>
          <a:p>
            <a:pPr eaLnBrk="1" hangingPunct="1">
              <a:lnSpc>
                <a:spcPct val="90000"/>
              </a:lnSpc>
            </a:pPr>
            <a:r>
              <a:rPr lang="en-US">
                <a:solidFill>
                  <a:schemeClr val="tx2"/>
                </a:solidFill>
              </a:rPr>
              <a:t>What are IJA and are RJA? </a:t>
            </a:r>
          </a:p>
          <a:p>
            <a:pPr eaLnBrk="1" hangingPunct="1">
              <a:lnSpc>
                <a:spcPct val="90000"/>
              </a:lnSpc>
            </a:pPr>
            <a:r>
              <a:rPr lang="en-US">
                <a:solidFill>
                  <a:schemeClr val="tx2"/>
                </a:solidFill>
              </a:rPr>
              <a:t>How are they measured and what do they predict? </a:t>
            </a:r>
          </a:p>
          <a:p>
            <a:pPr eaLnBrk="1" hangingPunct="1">
              <a:lnSpc>
                <a:spcPct val="90000"/>
              </a:lnSpc>
            </a:pPr>
            <a:r>
              <a:rPr lang="en-US">
                <a:solidFill>
                  <a:schemeClr val="tx2"/>
                </a:solidFill>
              </a:rPr>
              <a:t>How might early deficits in IJA associated with autism lead to more long-term deficits? </a:t>
            </a:r>
          </a:p>
        </p:txBody>
      </p:sp>
      <p:sp>
        <p:nvSpPr>
          <p:cNvPr id="92164"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93075A1-2980-4F56-8D05-7A9BB7518032}" type="slidenum">
              <a:rPr lang="en-US" smtClean="0"/>
              <a:pPr/>
              <a:t>109</a:t>
            </a:fld>
            <a:endParaRPr lang="en-US"/>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69D66-18C3-7A41-A63A-097E11D12C75}"/>
              </a:ext>
            </a:extLst>
          </p:cNvPr>
          <p:cNvSpPr>
            <a:spLocks noGrp="1"/>
          </p:cNvSpPr>
          <p:nvPr>
            <p:ph type="title"/>
          </p:nvPr>
        </p:nvSpPr>
        <p:spPr>
          <a:xfrm>
            <a:off x="594360" y="1115621"/>
            <a:ext cx="7520940" cy="502920"/>
          </a:xfrm>
        </p:spPr>
        <p:txBody>
          <a:bodyPr/>
          <a:lstStyle/>
          <a:p>
            <a:r>
              <a:rPr lang="en-US" sz="2700" dirty="0"/>
              <a:t>Methods</a:t>
            </a:r>
          </a:p>
        </p:txBody>
      </p:sp>
      <p:sp>
        <p:nvSpPr>
          <p:cNvPr id="3" name="Content Placeholder 2">
            <a:extLst>
              <a:ext uri="{FF2B5EF4-FFF2-40B4-BE49-F238E27FC236}">
                <a16:creationId xmlns:a16="http://schemas.microsoft.com/office/drawing/2014/main" id="{27CDAA3D-EBE8-4B4D-B25F-073CBB885FF3}"/>
              </a:ext>
            </a:extLst>
          </p:cNvPr>
          <p:cNvSpPr>
            <a:spLocks noGrp="1"/>
          </p:cNvSpPr>
          <p:nvPr>
            <p:ph idx="1"/>
          </p:nvPr>
        </p:nvSpPr>
        <p:spPr>
          <a:xfrm>
            <a:off x="325091" y="1618541"/>
            <a:ext cx="8516679" cy="1591695"/>
          </a:xfrm>
        </p:spPr>
        <p:txBody>
          <a:bodyPr>
            <a:noAutofit/>
          </a:bodyPr>
          <a:lstStyle/>
          <a:p>
            <a:r>
              <a:rPr lang="en-US" sz="2025" dirty="0"/>
              <a:t>36 parent-infant dyads (11-13 m)</a:t>
            </a:r>
          </a:p>
          <a:p>
            <a:r>
              <a:rPr lang="en-US" sz="2025" dirty="0"/>
              <a:t>Head-mounted cameras/eye-trackers worn during free-play with 6 novel toys 2 different sets of 3 toys (played 1.5 min each set, twice)</a:t>
            </a:r>
          </a:p>
        </p:txBody>
      </p:sp>
      <p:pic>
        <p:nvPicPr>
          <p:cNvPr id="5" name="Content Placeholder 5">
            <a:extLst>
              <a:ext uri="{FF2B5EF4-FFF2-40B4-BE49-F238E27FC236}">
                <a16:creationId xmlns:a16="http://schemas.microsoft.com/office/drawing/2014/main" id="{01F588E1-5211-9D43-BD82-C69FC7B7C613}"/>
              </a:ext>
            </a:extLst>
          </p:cNvPr>
          <p:cNvPicPr>
            <a:picLocks noChangeAspect="1"/>
          </p:cNvPicPr>
          <p:nvPr/>
        </p:nvPicPr>
        <p:blipFill rotWithShape="1">
          <a:blip r:embed="rId3">
            <a:extLst>
              <a:ext uri="{28A0092B-C50C-407E-A947-70E740481C1C}">
                <a14:useLocalDpi xmlns:a14="http://schemas.microsoft.com/office/drawing/2010/main" val="0"/>
              </a:ext>
            </a:extLst>
          </a:blip>
          <a:srcRect l="6214" t="39363" r="21316" b="3349"/>
          <a:stretch/>
        </p:blipFill>
        <p:spPr>
          <a:xfrm rot="5400000">
            <a:off x="4522817" y="1414152"/>
            <a:ext cx="2871133" cy="5857212"/>
          </a:xfrm>
          <a:prstGeom prst="rect">
            <a:avLst/>
          </a:prstGeom>
        </p:spPr>
      </p:pic>
    </p:spTree>
    <p:extLst>
      <p:ext uri="{BB962C8B-B14F-4D97-AF65-F5344CB8AC3E}">
        <p14:creationId xmlns:p14="http://schemas.microsoft.com/office/powerpoint/2010/main" val="35622087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differences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CB018EC-DBEA-4896-B7C0-8A0B549F7F71}" type="slidenum">
              <a:rPr lang="en-US" smtClean="0"/>
              <a:pPr>
                <a:defRPr/>
              </a:pPr>
              <a:t>110</a:t>
            </a:fld>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914400" y="512763"/>
            <a:ext cx="8229600" cy="914400"/>
          </a:xfrm>
        </p:spPr>
        <p:txBody>
          <a:bodyPr/>
          <a:lstStyle/>
          <a:p>
            <a:pPr eaLnBrk="1" fontAlgn="auto" hangingPunct="1">
              <a:spcAft>
                <a:spcPts val="0"/>
              </a:spcAft>
              <a:defRPr/>
            </a:pPr>
            <a:r>
              <a:rPr lang="en-US" b="1" dirty="0">
                <a:solidFill>
                  <a:schemeClr val="tx2">
                    <a:satMod val="200000"/>
                  </a:schemeClr>
                </a:solidFill>
              </a:rPr>
              <a:t>Functionally distinct nonverbal communication skills</a:t>
            </a:r>
            <a:endParaRPr lang="en-US" dirty="0">
              <a:solidFill>
                <a:schemeClr val="tx2">
                  <a:satMod val="200000"/>
                </a:schemeClr>
              </a:solidFill>
            </a:endParaRPr>
          </a:p>
        </p:txBody>
      </p:sp>
      <p:sp>
        <p:nvSpPr>
          <p:cNvPr id="93187" name="Rectangle 3"/>
          <p:cNvSpPr>
            <a:spLocks noGrp="1" noChangeArrowheads="1"/>
          </p:cNvSpPr>
          <p:nvPr>
            <p:ph idx="1"/>
          </p:nvPr>
        </p:nvSpPr>
        <p:spPr/>
        <p:txBody>
          <a:bodyPr/>
          <a:lstStyle/>
          <a:p>
            <a:pPr eaLnBrk="1" hangingPunct="1"/>
            <a:r>
              <a:rPr lang="en-US" sz="2800" b="1"/>
              <a:t>Emerge between 6 and 12 months</a:t>
            </a:r>
          </a:p>
          <a:p>
            <a:pPr eaLnBrk="1" hangingPunct="1"/>
            <a:r>
              <a:rPr lang="en-US" sz="2800"/>
              <a:t>Individual differences in the development of joint attention skills may be observed as early as 6 months of age, and throughout the second year.</a:t>
            </a:r>
          </a:p>
          <a:p>
            <a:pPr eaLnBrk="1" hangingPunct="1"/>
            <a:r>
              <a:rPr lang="en-US" sz="2800"/>
              <a:t>Joint attention skills reflect a distinct integration of social-cognitive, self regulatory, and emotional processes.</a:t>
            </a:r>
          </a:p>
          <a:p>
            <a:pPr lvl="3" eaLnBrk="1" hangingPunct="1"/>
            <a:r>
              <a:rPr lang="en-US" sz="1600"/>
              <a:t>Mundy, 1995; Mundy &amp; Gomez, 1997; Mundy &amp; Sheinkopf, 1998; Mundy &amp; Willoughby, 1996, 1998</a:t>
            </a:r>
          </a:p>
        </p:txBody>
      </p:sp>
      <p:sp>
        <p:nvSpPr>
          <p:cNvPr id="93188"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5A442F9-6B29-4DAA-BFC1-2D1634190275}" type="slidenum">
              <a:rPr lang="en-US" smtClean="0"/>
              <a:pPr/>
              <a:t>111</a:t>
            </a:fld>
            <a:endParaRPr lang="en-US"/>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lnSpc>
                <a:spcPct val="90000"/>
              </a:lnSpc>
            </a:pPr>
            <a:r>
              <a:rPr lang="en-US" dirty="0"/>
              <a:t>RJA measured in 14-17 month olds predicts receptive language development </a:t>
            </a:r>
          </a:p>
        </p:txBody>
      </p:sp>
      <p:sp>
        <p:nvSpPr>
          <p:cNvPr id="97283" name="Rectangle 3"/>
          <p:cNvSpPr>
            <a:spLocks noGrp="1" noChangeArrowheads="1"/>
          </p:cNvSpPr>
          <p:nvPr>
            <p:ph idx="1"/>
          </p:nvPr>
        </p:nvSpPr>
        <p:spPr/>
        <p:txBody>
          <a:bodyPr/>
          <a:lstStyle/>
          <a:p>
            <a:pPr lvl="1" eaLnBrk="1" hangingPunct="1">
              <a:lnSpc>
                <a:spcPct val="90000"/>
              </a:lnSpc>
            </a:pPr>
            <a:endParaRPr lang="en-US" sz="2400" dirty="0"/>
          </a:p>
          <a:p>
            <a:pPr lvl="1" eaLnBrk="1" hangingPunct="1">
              <a:lnSpc>
                <a:spcPct val="90000"/>
              </a:lnSpc>
            </a:pPr>
            <a:r>
              <a:rPr lang="en-US" sz="2400" dirty="0"/>
              <a:t>r=.71, Mundy et al. 1995; r=.70, Mundy &amp; Gomes, in press </a:t>
            </a:r>
          </a:p>
          <a:p>
            <a:pPr lvl="1" eaLnBrk="1" hangingPunct="1">
              <a:lnSpc>
                <a:spcPct val="90000"/>
              </a:lnSpc>
            </a:pPr>
            <a:r>
              <a:rPr lang="en-US" sz="2400" dirty="0"/>
              <a:t>association significant after considering initial language or cognitive measures.</a:t>
            </a:r>
          </a:p>
          <a:p>
            <a:pPr eaLnBrk="1" hangingPunct="1">
              <a:lnSpc>
                <a:spcPct val="90000"/>
              </a:lnSpc>
            </a:pPr>
            <a:r>
              <a:rPr lang="en-US" sz="2800" dirty="0"/>
              <a:t>Individual differences in RJA may be observed as early as 6 months of age and these predict language development through 24 months</a:t>
            </a:r>
          </a:p>
          <a:p>
            <a:pPr lvl="1" eaLnBrk="1" hangingPunct="1">
              <a:lnSpc>
                <a:spcPct val="90000"/>
              </a:lnSpc>
            </a:pPr>
            <a:r>
              <a:rPr lang="en-US" sz="2400" dirty="0"/>
              <a:t>(Morales, Rojas, &amp; Mundy, in press).</a:t>
            </a:r>
          </a:p>
          <a:p>
            <a:pPr eaLnBrk="1" hangingPunct="1">
              <a:lnSpc>
                <a:spcPct val="90000"/>
              </a:lnSpc>
            </a:pPr>
            <a:r>
              <a:rPr lang="en-US" sz="2800" dirty="0"/>
              <a:t>RJA at 12 and 18 months predicts language (r=.38) and Bayley II MDI (r=.41) at 36 months in a high risk sample of cocaine exposed infants. </a:t>
            </a:r>
          </a:p>
          <a:p>
            <a:pPr eaLnBrk="1" hangingPunct="1">
              <a:lnSpc>
                <a:spcPct val="90000"/>
              </a:lnSpc>
            </a:pPr>
            <a:endParaRPr lang="en-US" sz="2800" dirty="0"/>
          </a:p>
        </p:txBody>
      </p:sp>
      <p:sp>
        <p:nvSpPr>
          <p:cNvPr id="97284"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D0080E5-569B-4CE0-A82F-CEDEE2D3910F}" type="slidenum">
              <a:rPr lang="en-US" smtClean="0"/>
              <a:pPr/>
              <a:t>112</a:t>
            </a:fld>
            <a:endParaRPr lang="en-US"/>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tx2">
                    <a:satMod val="200000"/>
                  </a:schemeClr>
                </a:solidFill>
              </a:rPr>
              <a:t>RJA Example</a:t>
            </a:r>
          </a:p>
        </p:txBody>
      </p:sp>
      <p:sp>
        <p:nvSpPr>
          <p:cNvPr id="98307"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CF903022-5C15-4166-87F0-FEB3B56AB4DB}" type="slidenum">
              <a:rPr lang="en-US" smtClean="0"/>
              <a:pPr/>
              <a:t>113</a:t>
            </a:fld>
            <a:endParaRPr lang="en-US"/>
          </a:p>
        </p:txBody>
      </p:sp>
      <p:pic>
        <p:nvPicPr>
          <p:cNvPr id="5" name="RJA look trials.mpg">
            <a:hlinkClick r:id="" action="ppaction://media"/>
          </p:cNvPr>
          <p:cNvPicPr>
            <a:picLocks noGrp="1" noRot="1" noChangeAspect="1"/>
          </p:cNvPicPr>
          <p:nvPr>
            <p:ph idx="1"/>
            <a:videoFile r:link="rId1"/>
          </p:nvPr>
        </p:nvPicPr>
        <p:blipFill>
          <a:blip r:embed="rId4" cstate="print"/>
          <a:srcRect/>
          <a:stretch>
            <a:fillRect/>
          </a:stretch>
        </p:blipFill>
        <p:spPr>
          <a:xfrm>
            <a:off x="762000" y="1600200"/>
            <a:ext cx="2794000" cy="1905000"/>
          </a:xfrm>
        </p:spPr>
      </p:pic>
      <p:sp>
        <p:nvSpPr>
          <p:cNvPr id="6" name="Rectangle 4"/>
          <p:cNvSpPr txBox="1">
            <a:spLocks noChangeArrowheads="1"/>
          </p:cNvSpPr>
          <p:nvPr/>
        </p:nvSpPr>
        <p:spPr>
          <a:xfrm>
            <a:off x="4029075" y="2417763"/>
            <a:ext cx="4558366" cy="433493"/>
          </a:xfrm>
          <a:prstGeom prst="rect">
            <a:avLst/>
          </a:prstGeom>
        </p:spPr>
        <p:txBody>
          <a:bodyPr vert="horz"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100" normalizeH="0" baseline="0" noProof="0">
                <a:ln>
                  <a:noFill/>
                </a:ln>
                <a:solidFill>
                  <a:schemeClr val="tx2">
                    <a:satMod val="200000"/>
                  </a:schemeClr>
                </a:solidFill>
                <a:effectLst/>
                <a:uLnTx/>
                <a:uFillTx/>
                <a:latin typeface="+mj-lt"/>
                <a:ea typeface="+mj-ea"/>
                <a:cs typeface="+mj-cs"/>
              </a:rPr>
              <a:t>How RJA predicts</a:t>
            </a:r>
          </a:p>
        </p:txBody>
      </p:sp>
      <p:pic>
        <p:nvPicPr>
          <p:cNvPr id="7" name="Picture 5"/>
          <p:cNvPicPr>
            <a:picLocks noChangeAspect="1" noChangeArrowheads="1"/>
          </p:cNvPicPr>
          <p:nvPr/>
        </p:nvPicPr>
        <p:blipFill>
          <a:blip r:embed="rId5" cstate="print"/>
          <a:srcRect/>
          <a:stretch>
            <a:fillRect/>
          </a:stretch>
        </p:blipFill>
        <p:spPr bwMode="auto">
          <a:xfrm>
            <a:off x="4876800" y="3013384"/>
            <a:ext cx="3495675" cy="328371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7090" name="Rectangle 1026"/>
          <p:cNvSpPr>
            <a:spLocks noGrp="1" noChangeArrowheads="1"/>
          </p:cNvSpPr>
          <p:nvPr>
            <p:ph type="title"/>
          </p:nvPr>
        </p:nvSpPr>
        <p:spPr/>
        <p:txBody>
          <a:bodyPr/>
          <a:lstStyle/>
          <a:p>
            <a:pPr eaLnBrk="1" fontAlgn="auto" hangingPunct="1">
              <a:spcAft>
                <a:spcPts val="0"/>
              </a:spcAft>
              <a:defRPr/>
            </a:pPr>
            <a:r>
              <a:rPr lang="en-US">
                <a:solidFill>
                  <a:schemeClr val="tx2">
                    <a:satMod val="200000"/>
                  </a:schemeClr>
                </a:solidFill>
              </a:rPr>
              <a:t>RJA summary </a:t>
            </a:r>
          </a:p>
        </p:txBody>
      </p:sp>
      <p:sp>
        <p:nvSpPr>
          <p:cNvPr id="101379" name="Rectangle 1027"/>
          <p:cNvSpPr>
            <a:spLocks noGrp="1" noChangeArrowheads="1"/>
          </p:cNvSpPr>
          <p:nvPr>
            <p:ph idx="1"/>
          </p:nvPr>
        </p:nvSpPr>
        <p:spPr/>
        <p:txBody>
          <a:bodyPr/>
          <a:lstStyle/>
          <a:p>
            <a:pPr eaLnBrk="1" hangingPunct="1">
              <a:lnSpc>
                <a:spcPct val="90000"/>
              </a:lnSpc>
            </a:pPr>
            <a:r>
              <a:rPr lang="en-US"/>
              <a:t>Responding to Joint Attention measures have displayed consistent predictive associations with language and cognitive development. </a:t>
            </a:r>
          </a:p>
          <a:p>
            <a:pPr eaLnBrk="1" hangingPunct="1">
              <a:lnSpc>
                <a:spcPct val="90000"/>
              </a:lnSpc>
            </a:pPr>
            <a:r>
              <a:rPr lang="en-US"/>
              <a:t>They may be useful in screening infants as early as six months of age. </a:t>
            </a:r>
          </a:p>
          <a:p>
            <a:pPr eaLnBrk="1" hangingPunct="1">
              <a:lnSpc>
                <a:spcPct val="90000"/>
              </a:lnSpc>
            </a:pPr>
            <a:r>
              <a:rPr lang="en-US"/>
              <a:t>Early measure of attending to others’ intentional communications. </a:t>
            </a:r>
          </a:p>
          <a:p>
            <a:pPr lvl="1" eaLnBrk="1" hangingPunct="1">
              <a:lnSpc>
                <a:spcPct val="90000"/>
              </a:lnSpc>
            </a:pPr>
            <a:endParaRPr lang="en-US"/>
          </a:p>
        </p:txBody>
      </p:sp>
      <p:sp>
        <p:nvSpPr>
          <p:cNvPr id="101380"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D51A18E2-1065-47B7-B8F6-CBBF10D048FE}" type="slidenum">
              <a:rPr lang="en-US" smtClean="0"/>
              <a:pPr/>
              <a:t>114</a:t>
            </a:fld>
            <a:endParaRPr lang="en-US"/>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fontAlgn="auto" hangingPunct="1">
              <a:spcAft>
                <a:spcPts val="0"/>
              </a:spcAft>
              <a:defRPr/>
            </a:pPr>
            <a:r>
              <a:rPr lang="en-US">
                <a:solidFill>
                  <a:schemeClr val="tx2">
                    <a:satMod val="200000"/>
                  </a:schemeClr>
                </a:solidFill>
              </a:rPr>
              <a:t>Requesting</a:t>
            </a:r>
          </a:p>
        </p:txBody>
      </p:sp>
      <p:sp>
        <p:nvSpPr>
          <p:cNvPr id="102403" name="Rectangle 3"/>
          <p:cNvSpPr>
            <a:spLocks noGrp="1" noChangeArrowheads="1"/>
          </p:cNvSpPr>
          <p:nvPr>
            <p:ph idx="1"/>
          </p:nvPr>
        </p:nvSpPr>
        <p:spPr/>
        <p:txBody>
          <a:bodyPr/>
          <a:lstStyle/>
          <a:p>
            <a:pPr eaLnBrk="1" hangingPunct="1"/>
            <a:r>
              <a:rPr lang="en-US">
                <a:cs typeface="Arial" pitchFamily="34" charset="0"/>
              </a:rPr>
              <a:t>Initiating Object Requesting (IOR), refers to the child's skill in using eye contact, reaching, giving or pointing to elicit aid in obtaining an object, or object related event. </a:t>
            </a:r>
          </a:p>
          <a:p>
            <a:pPr eaLnBrk="1" hangingPunct="1"/>
            <a:r>
              <a:rPr lang="en-US">
                <a:cs typeface="Arial" pitchFamily="34" charset="0"/>
              </a:rPr>
              <a:t>Responding to Requesting (RR), refers to the child's skill in responding to the tester's gestural or verbal simple commands to obtain an object or action from the child. </a:t>
            </a:r>
          </a:p>
          <a:p>
            <a:pPr eaLnBrk="1" hangingPunct="1"/>
            <a:endParaRPr lang="en-US"/>
          </a:p>
        </p:txBody>
      </p:sp>
      <p:sp>
        <p:nvSpPr>
          <p:cNvPr id="102404"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F7E41E6-CC14-4E64-B943-EBE774A15514}" type="slidenum">
              <a:rPr lang="en-US" smtClean="0"/>
              <a:pPr/>
              <a:t>115</a:t>
            </a:fld>
            <a:endParaRPr lang="en-US"/>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pPr eaLnBrk="1" fontAlgn="auto" hangingPunct="1">
              <a:spcAft>
                <a:spcPts val="0"/>
              </a:spcAft>
              <a:defRPr/>
            </a:pPr>
            <a:r>
              <a:rPr lang="en-US" b="1">
                <a:solidFill>
                  <a:schemeClr val="tx2">
                    <a:satMod val="200000"/>
                  </a:schemeClr>
                </a:solidFill>
                <a:cs typeface="Arial" charset="0"/>
              </a:rPr>
              <a:t>Initiating Joint Attention</a:t>
            </a:r>
            <a:br>
              <a:rPr lang="en-US" b="1">
                <a:solidFill>
                  <a:schemeClr val="tx2">
                    <a:satMod val="200000"/>
                  </a:schemeClr>
                </a:solidFill>
                <a:cs typeface="Arial" charset="0"/>
              </a:rPr>
            </a:br>
            <a:r>
              <a:rPr lang="en-US" b="1">
                <a:solidFill>
                  <a:schemeClr val="tx2">
                    <a:satMod val="200000"/>
                  </a:schemeClr>
                </a:solidFill>
                <a:cs typeface="Arial" charset="0"/>
              </a:rPr>
              <a:t>Lower Level Behaviors:</a:t>
            </a:r>
          </a:p>
        </p:txBody>
      </p:sp>
      <p:sp>
        <p:nvSpPr>
          <p:cNvPr id="103427" name="Rectangle 3"/>
          <p:cNvSpPr>
            <a:spLocks noGrp="1" noChangeArrowheads="1"/>
          </p:cNvSpPr>
          <p:nvPr>
            <p:ph idx="1"/>
          </p:nvPr>
        </p:nvSpPr>
        <p:spPr/>
        <p:txBody>
          <a:bodyPr/>
          <a:lstStyle/>
          <a:p>
            <a:pPr eaLnBrk="1" hangingPunct="1">
              <a:lnSpc>
                <a:spcPct val="90000"/>
              </a:lnSpc>
            </a:pPr>
            <a:r>
              <a:rPr lang="en-US">
                <a:cs typeface="Arial" pitchFamily="34" charset="0"/>
              </a:rPr>
              <a:t>1) </a:t>
            </a:r>
            <a:r>
              <a:rPr lang="en-US" u="sng">
                <a:cs typeface="Arial" pitchFamily="34" charset="0"/>
              </a:rPr>
              <a:t>Eye Contact:</a:t>
            </a:r>
            <a:r>
              <a:rPr lang="en-US">
                <a:cs typeface="Arial" pitchFamily="34" charset="0"/>
              </a:rPr>
              <a:t> the child makes eye contact with the tester while manipulating or touching an inactive mechanical toy</a:t>
            </a:r>
          </a:p>
          <a:p>
            <a:pPr eaLnBrk="1" hangingPunct="1">
              <a:lnSpc>
                <a:spcPct val="90000"/>
              </a:lnSpc>
            </a:pPr>
            <a:r>
              <a:rPr lang="en-US">
                <a:cs typeface="Arial" pitchFamily="34" charset="0"/>
              </a:rPr>
              <a:t>2) </a:t>
            </a:r>
            <a:r>
              <a:rPr lang="en-US" u="sng">
                <a:cs typeface="Arial" pitchFamily="34" charset="0"/>
              </a:rPr>
              <a:t>Alternating (referencing):</a:t>
            </a:r>
            <a:r>
              <a:rPr lang="en-US">
                <a:cs typeface="Arial" pitchFamily="34" charset="0"/>
              </a:rPr>
              <a:t> the child alternates a look between an </a:t>
            </a:r>
            <a:r>
              <a:rPr lang="en-US" u="sng">
                <a:cs typeface="Arial" pitchFamily="34" charset="0"/>
              </a:rPr>
              <a:t>active</a:t>
            </a:r>
            <a:r>
              <a:rPr lang="en-US">
                <a:cs typeface="Arial" pitchFamily="34" charset="0"/>
              </a:rPr>
              <a:t> object spectacle and the tester's eyes. </a:t>
            </a:r>
          </a:p>
          <a:p>
            <a:pPr lvl="1" eaLnBrk="1" hangingPunct="1">
              <a:lnSpc>
                <a:spcPct val="90000"/>
              </a:lnSpc>
            </a:pPr>
            <a:r>
              <a:rPr lang="en-US">
                <a:cs typeface="Arial" pitchFamily="34" charset="0"/>
              </a:rPr>
              <a:t>Object is active on the table or in the tester's hand, or the child looks up to the tester after an object becomes active in their own hands.</a:t>
            </a:r>
          </a:p>
          <a:p>
            <a:pPr eaLnBrk="1" hangingPunct="1">
              <a:lnSpc>
                <a:spcPct val="90000"/>
              </a:lnSpc>
            </a:pPr>
            <a:endParaRPr lang="en-US"/>
          </a:p>
        </p:txBody>
      </p:sp>
      <p:sp>
        <p:nvSpPr>
          <p:cNvPr id="103428"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6588CA8-FAC8-4B8C-A8A3-280D241520E7}" type="slidenum">
              <a:rPr lang="en-US" smtClean="0"/>
              <a:pPr/>
              <a:t>116</a:t>
            </a:fld>
            <a:endParaRPr lang="en-US"/>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pPr eaLnBrk="1" fontAlgn="auto" hangingPunct="1">
              <a:spcAft>
                <a:spcPts val="0"/>
              </a:spcAft>
              <a:defRPr/>
            </a:pPr>
            <a:r>
              <a:rPr lang="en-US" b="1">
                <a:solidFill>
                  <a:schemeClr val="tx2">
                    <a:satMod val="200000"/>
                  </a:schemeClr>
                </a:solidFill>
                <a:cs typeface="Arial" charset="0"/>
              </a:rPr>
              <a:t>Higher level IJA behaviors</a:t>
            </a:r>
            <a:endParaRPr lang="en-US">
              <a:solidFill>
                <a:schemeClr val="tx2">
                  <a:satMod val="200000"/>
                </a:schemeClr>
              </a:solidFill>
            </a:endParaRPr>
          </a:p>
        </p:txBody>
      </p:sp>
      <p:sp>
        <p:nvSpPr>
          <p:cNvPr id="104451" name="Rectangle 3"/>
          <p:cNvSpPr>
            <a:spLocks noGrp="1" noChangeArrowheads="1"/>
          </p:cNvSpPr>
          <p:nvPr>
            <p:ph idx="1"/>
          </p:nvPr>
        </p:nvSpPr>
        <p:spPr/>
        <p:txBody>
          <a:bodyPr/>
          <a:lstStyle/>
          <a:p>
            <a:pPr eaLnBrk="1" hangingPunct="1"/>
            <a:r>
              <a:rPr lang="en-US">
                <a:cs typeface="Arial" pitchFamily="34" charset="0"/>
              </a:rPr>
              <a:t>3) </a:t>
            </a:r>
            <a:r>
              <a:rPr lang="en-US" u="sng">
                <a:cs typeface="Arial" pitchFamily="34" charset="0"/>
              </a:rPr>
              <a:t>Pointing</a:t>
            </a:r>
            <a:r>
              <a:rPr lang="en-US">
                <a:cs typeface="Arial" pitchFamily="34" charset="0"/>
              </a:rPr>
              <a:t>: the child points to an active toy, or pictures in the book </a:t>
            </a:r>
            <a:r>
              <a:rPr lang="en-US" u="sng">
                <a:cs typeface="Arial" pitchFamily="34" charset="0"/>
              </a:rPr>
              <a:t>before</a:t>
            </a:r>
            <a:r>
              <a:rPr lang="en-US">
                <a:cs typeface="Arial" pitchFamily="34" charset="0"/>
              </a:rPr>
              <a:t> the tester has pointed, or to wall posters </a:t>
            </a:r>
            <a:r>
              <a:rPr lang="en-US" u="sng">
                <a:cs typeface="Arial" pitchFamily="34" charset="0"/>
              </a:rPr>
              <a:t>before</a:t>
            </a:r>
            <a:r>
              <a:rPr lang="en-US">
                <a:cs typeface="Arial" pitchFamily="34" charset="0"/>
              </a:rPr>
              <a:t> the tester has pointed. Pointing may occur with or without eye contact.</a:t>
            </a:r>
          </a:p>
          <a:p>
            <a:pPr eaLnBrk="1" hangingPunct="1"/>
            <a:r>
              <a:rPr lang="en-US">
                <a:cs typeface="Arial" pitchFamily="34" charset="0"/>
              </a:rPr>
              <a:t>4) </a:t>
            </a:r>
            <a:r>
              <a:rPr lang="en-US" u="sng">
                <a:cs typeface="Arial" pitchFamily="34" charset="0"/>
              </a:rPr>
              <a:t>Showing</a:t>
            </a:r>
            <a:r>
              <a:rPr lang="en-US">
                <a:cs typeface="Arial" pitchFamily="34" charset="0"/>
              </a:rPr>
              <a:t>: The child raises a toy upward toward the tester's face.</a:t>
            </a:r>
          </a:p>
          <a:p>
            <a:pPr eaLnBrk="1" hangingPunct="1"/>
            <a:endParaRPr lang="en-US"/>
          </a:p>
        </p:txBody>
      </p:sp>
      <p:sp>
        <p:nvSpPr>
          <p:cNvPr id="104452"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91AFDB4-3774-45F0-8B8F-BCA3CF71F04A}" type="slidenum">
              <a:rPr lang="en-US" smtClean="0"/>
              <a:pPr/>
              <a:t>117</a:t>
            </a:fld>
            <a:endParaRPr lang="en-US"/>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tx2">
                    <a:satMod val="200000"/>
                  </a:schemeClr>
                </a:solidFill>
              </a:rPr>
              <a:t>IJA Examples</a:t>
            </a:r>
          </a:p>
        </p:txBody>
      </p:sp>
      <p:sp>
        <p:nvSpPr>
          <p:cNvPr id="105475"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4D5CA4CE-B753-4299-9EE2-E8F45F9B112F}" type="slidenum">
              <a:rPr lang="en-US" smtClean="0"/>
              <a:pPr/>
              <a:t>118</a:t>
            </a:fld>
            <a:endParaRPr lang="en-US"/>
          </a:p>
        </p:txBody>
      </p:sp>
      <p:pic>
        <p:nvPicPr>
          <p:cNvPr id="5" name="IJA alternate.mpg">
            <a:hlinkClick r:id="" action="ppaction://media"/>
          </p:cNvPr>
          <p:cNvPicPr>
            <a:picLocks noGrp="1" noRot="1" noChangeAspect="1"/>
          </p:cNvPicPr>
          <p:nvPr>
            <p:ph idx="1"/>
            <a:videoFile r:link="rId1"/>
          </p:nvPr>
        </p:nvPicPr>
        <p:blipFill>
          <a:blip r:embed="rId6" cstate="print"/>
          <a:srcRect/>
          <a:stretch>
            <a:fillRect/>
          </a:stretch>
        </p:blipFill>
        <p:spPr>
          <a:xfrm>
            <a:off x="762000" y="1295400"/>
            <a:ext cx="2590800" cy="1766888"/>
          </a:xfrm>
        </p:spPr>
      </p:pic>
      <p:sp>
        <p:nvSpPr>
          <p:cNvPr id="105477" name="TextBox 5"/>
          <p:cNvSpPr txBox="1">
            <a:spLocks noChangeArrowheads="1"/>
          </p:cNvSpPr>
          <p:nvPr/>
        </p:nvSpPr>
        <p:spPr bwMode="auto">
          <a:xfrm>
            <a:off x="1447800" y="3276600"/>
            <a:ext cx="1905000" cy="584200"/>
          </a:xfrm>
          <a:prstGeom prst="rect">
            <a:avLst/>
          </a:prstGeom>
          <a:noFill/>
          <a:ln w="9525">
            <a:noFill/>
            <a:miter lim="800000"/>
            <a:headEnd/>
            <a:tailEnd/>
          </a:ln>
        </p:spPr>
        <p:txBody>
          <a:bodyPr>
            <a:spAutoFit/>
          </a:bodyPr>
          <a:lstStyle/>
          <a:p>
            <a:pPr eaLnBrk="0" hangingPunct="0"/>
            <a:r>
              <a:rPr lang="en-US"/>
              <a:t>TD</a:t>
            </a:r>
          </a:p>
        </p:txBody>
      </p:sp>
      <p:pic>
        <p:nvPicPr>
          <p:cNvPr id="7" name="IJA alternate, Down Syndrome.mpg">
            <a:hlinkClick r:id="" action="ppaction://media"/>
          </p:cNvPr>
          <p:cNvPicPr>
            <a:picLocks noRot="1" noChangeAspect="1"/>
          </p:cNvPicPr>
          <p:nvPr>
            <a:videoFile r:link="rId2"/>
          </p:nvPr>
        </p:nvPicPr>
        <p:blipFill>
          <a:blip r:embed="rId7" cstate="print"/>
          <a:srcRect/>
          <a:stretch>
            <a:fillRect/>
          </a:stretch>
        </p:blipFill>
        <p:spPr bwMode="auto">
          <a:xfrm>
            <a:off x="5334000" y="1219200"/>
            <a:ext cx="2682875" cy="1828800"/>
          </a:xfrm>
          <a:prstGeom prst="rect">
            <a:avLst/>
          </a:prstGeom>
          <a:noFill/>
          <a:ln w="9525">
            <a:noFill/>
            <a:miter lim="800000"/>
            <a:headEnd/>
            <a:tailEnd/>
          </a:ln>
        </p:spPr>
      </p:pic>
      <p:sp>
        <p:nvSpPr>
          <p:cNvPr id="105479" name="TextBox 7"/>
          <p:cNvSpPr txBox="1">
            <a:spLocks noChangeArrowheads="1"/>
          </p:cNvSpPr>
          <p:nvPr/>
        </p:nvSpPr>
        <p:spPr bwMode="auto">
          <a:xfrm>
            <a:off x="5486400" y="3276600"/>
            <a:ext cx="3429000" cy="584200"/>
          </a:xfrm>
          <a:prstGeom prst="rect">
            <a:avLst/>
          </a:prstGeom>
          <a:noFill/>
          <a:ln w="9525">
            <a:noFill/>
            <a:miter lim="800000"/>
            <a:headEnd/>
            <a:tailEnd/>
          </a:ln>
        </p:spPr>
        <p:txBody>
          <a:bodyPr>
            <a:spAutoFit/>
          </a:bodyPr>
          <a:lstStyle/>
          <a:p>
            <a:pPr eaLnBrk="0" hangingPunct="0"/>
            <a:r>
              <a:rPr lang="en-US"/>
              <a:t>Down Syndrome</a:t>
            </a:r>
          </a:p>
        </p:txBody>
      </p:sp>
      <p:pic>
        <p:nvPicPr>
          <p:cNvPr id="9" name="IJA alternate, autism.mpg">
            <a:hlinkClick r:id="" action="ppaction://media"/>
          </p:cNvPr>
          <p:cNvPicPr>
            <a:picLocks noRot="1" noChangeAspect="1"/>
          </p:cNvPicPr>
          <p:nvPr>
            <a:videoFile r:link="rId3"/>
          </p:nvPr>
        </p:nvPicPr>
        <p:blipFill>
          <a:blip r:embed="rId8" cstate="print"/>
          <a:srcRect/>
          <a:stretch>
            <a:fillRect/>
          </a:stretch>
        </p:blipFill>
        <p:spPr bwMode="auto">
          <a:xfrm>
            <a:off x="2819400" y="4114800"/>
            <a:ext cx="3017838" cy="2057400"/>
          </a:xfrm>
          <a:prstGeom prst="rect">
            <a:avLst/>
          </a:prstGeom>
          <a:noFill/>
          <a:ln w="9525">
            <a:noFill/>
            <a:miter lim="800000"/>
            <a:headEnd/>
            <a:tailEnd/>
          </a:ln>
        </p:spPr>
      </p:pic>
      <p:sp>
        <p:nvSpPr>
          <p:cNvPr id="105481" name="TextBox 9"/>
          <p:cNvSpPr txBox="1">
            <a:spLocks noChangeArrowheads="1"/>
          </p:cNvSpPr>
          <p:nvPr/>
        </p:nvSpPr>
        <p:spPr bwMode="auto">
          <a:xfrm>
            <a:off x="3429000" y="6096000"/>
            <a:ext cx="3429000" cy="584200"/>
          </a:xfrm>
          <a:prstGeom prst="rect">
            <a:avLst/>
          </a:prstGeom>
          <a:noFill/>
          <a:ln w="9525">
            <a:noFill/>
            <a:miter lim="800000"/>
            <a:headEnd/>
            <a:tailEnd/>
          </a:ln>
        </p:spPr>
        <p:txBody>
          <a:bodyPr>
            <a:spAutoFit/>
          </a:bodyPr>
          <a:lstStyle/>
          <a:p>
            <a:pPr eaLnBrk="0" hangingPunct="0"/>
            <a:r>
              <a:rPr lang="en-US"/>
              <a:t>Autism</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p:cTn id="13" fill="hold" display="0">
                  <p:stCondLst>
                    <p:cond delay="indefinite"/>
                  </p:stCondLst>
                  <p:endCondLst>
                    <p:cond evt="onNext" delay="0">
                      <p:tgtEl>
                        <p:sldTgt/>
                      </p:tgtEl>
                    </p:cond>
                    <p:cond evt="onPrev" delay="0">
                      <p:tgtEl>
                        <p:sldTgt/>
                      </p:tgtEl>
                    </p:cond>
                  </p:endCondLst>
                </p:cTn>
                <p:tgtEl>
                  <p:spTgt spid="7"/>
                </p:tgtEl>
              </p:cMediaNode>
            </p:vide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p:cTn id="19"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r>
              <a:rPr lang="en-US" altLang="en-US"/>
              <a:t>Infant conventional gestures</a:t>
            </a:r>
          </a:p>
        </p:txBody>
      </p:sp>
      <p:sp>
        <p:nvSpPr>
          <p:cNvPr id="4099" name="Rectangle 3"/>
          <p:cNvSpPr>
            <a:spLocks noGrp="1" noChangeArrowheads="1"/>
          </p:cNvSpPr>
          <p:nvPr>
            <p:ph type="subTitle" idx="1"/>
          </p:nvPr>
        </p:nvSpPr>
        <p:spPr bwMode="auto">
          <a:xfrm>
            <a:off x="1371600" y="4495800"/>
            <a:ext cx="6400800" cy="1752600"/>
          </a:xfrm>
        </p:spPr>
        <p:txBody>
          <a:bodyPr wrap="square" numCol="1" anchor="t" anchorCtr="0" compatLnSpc="1">
            <a:prstTxWarp prst="textNoShape">
              <a:avLst/>
            </a:prstTxWarp>
          </a:bodyPr>
          <a:lstStyle/>
          <a:p>
            <a:pPr>
              <a:buFont typeface="Monotype Sorts"/>
              <a:buNone/>
            </a:pPr>
            <a:endParaRPr lang="en-US" altLang="en-US"/>
          </a:p>
        </p:txBody>
      </p:sp>
    </p:spTree>
    <p:extLst>
      <p:ext uri="{BB962C8B-B14F-4D97-AF65-F5344CB8AC3E}">
        <p14:creationId xmlns:p14="http://schemas.microsoft.com/office/powerpoint/2010/main" val="390226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FBD82C9-2251-7B47-8B5F-E988BB5EBCA7}"/>
              </a:ext>
            </a:extLst>
          </p:cNvPr>
          <p:cNvSpPr>
            <a:spLocks noGrp="1"/>
          </p:cNvSpPr>
          <p:nvPr>
            <p:ph type="title"/>
          </p:nvPr>
        </p:nvSpPr>
        <p:spPr>
          <a:xfrm>
            <a:off x="614598" y="1083803"/>
            <a:ext cx="7520940" cy="411480"/>
          </a:xfrm>
        </p:spPr>
        <p:txBody>
          <a:bodyPr/>
          <a:lstStyle/>
          <a:p>
            <a:r>
              <a:rPr lang="en-US" sz="2700" dirty="0"/>
              <a:t>Coding</a:t>
            </a:r>
          </a:p>
        </p:txBody>
      </p:sp>
      <p:sp>
        <p:nvSpPr>
          <p:cNvPr id="9" name="Content Placeholder 8">
            <a:extLst>
              <a:ext uri="{FF2B5EF4-FFF2-40B4-BE49-F238E27FC236}">
                <a16:creationId xmlns:a16="http://schemas.microsoft.com/office/drawing/2014/main" id="{DBAA7186-7EE4-D541-9084-0C42016FADDC}"/>
              </a:ext>
            </a:extLst>
          </p:cNvPr>
          <p:cNvSpPr>
            <a:spLocks noGrp="1"/>
          </p:cNvSpPr>
          <p:nvPr>
            <p:ph idx="1"/>
          </p:nvPr>
        </p:nvSpPr>
        <p:spPr>
          <a:xfrm>
            <a:off x="5117123" y="1495284"/>
            <a:ext cx="4141623" cy="2684887"/>
          </a:xfrm>
        </p:spPr>
        <p:txBody>
          <a:bodyPr>
            <a:normAutofit/>
          </a:bodyPr>
          <a:lstStyle/>
          <a:p>
            <a:pPr>
              <a:buFont typeface="Arial" panose="020B0604020202020204" pitchFamily="34" charset="0"/>
              <a:buChar char="•"/>
            </a:pPr>
            <a:r>
              <a:rPr lang="en-US" sz="1800" u="sng" dirty="0"/>
              <a:t>JA:</a:t>
            </a:r>
            <a:r>
              <a:rPr lang="en-US" sz="1800" dirty="0"/>
              <a:t> </a:t>
            </a:r>
            <a:r>
              <a:rPr lang="en-US" sz="1800" b="0" dirty="0"/>
              <a:t>parents &amp; infants were jointly fixated on same object at same time for at least 500ms  (can have looks away &lt;300ms)</a:t>
            </a:r>
          </a:p>
          <a:p>
            <a:pPr>
              <a:buFont typeface="Arial" panose="020B0604020202020204" pitchFamily="34" charset="0"/>
              <a:buChar char="•"/>
            </a:pPr>
            <a:r>
              <a:rPr lang="en-US" sz="1800" u="sng" dirty="0"/>
              <a:t>SA</a:t>
            </a:r>
            <a:r>
              <a:rPr lang="en-US" sz="1800" dirty="0"/>
              <a:t>: </a:t>
            </a:r>
            <a:r>
              <a:rPr lang="en-US" sz="1800" b="0" dirty="0"/>
              <a:t>3+ seconds of infant </a:t>
            </a:r>
            <a:br>
              <a:rPr lang="en-US" sz="1800" b="0" dirty="0"/>
            </a:br>
            <a:r>
              <a:rPr lang="en-US" sz="1800" b="0" dirty="0"/>
              <a:t>consistent looking at a single </a:t>
            </a:r>
            <a:br>
              <a:rPr lang="en-US" sz="1800" b="0" dirty="0"/>
            </a:br>
            <a:r>
              <a:rPr lang="en-US" sz="1800" b="0" dirty="0"/>
              <a:t>object (</a:t>
            </a:r>
            <a:r>
              <a:rPr lang="en-US" sz="1800" u="sng" dirty="0"/>
              <a:t>without any looks away</a:t>
            </a:r>
            <a:r>
              <a:rPr lang="en-US" sz="1800" b="0" dirty="0"/>
              <a:t>)</a:t>
            </a:r>
          </a:p>
          <a:p>
            <a:pPr marL="0" indent="0"/>
            <a:endParaRPr lang="en-US" sz="1800" dirty="0"/>
          </a:p>
          <a:p>
            <a:pPr>
              <a:buFont typeface="Arial" panose="020B0604020202020204" pitchFamily="34" charset="0"/>
              <a:buChar char="•"/>
            </a:pPr>
            <a:endParaRPr lang="en-US" sz="1800" dirty="0"/>
          </a:p>
          <a:p>
            <a:pPr>
              <a:buFont typeface="Arial" panose="020B0604020202020204" pitchFamily="34" charset="0"/>
              <a:buChar char="•"/>
            </a:pPr>
            <a:endParaRPr lang="en-US" sz="1800" dirty="0"/>
          </a:p>
        </p:txBody>
      </p:sp>
      <p:pic>
        <p:nvPicPr>
          <p:cNvPr id="10" name="Content Placeholder 5">
            <a:extLst>
              <a:ext uri="{FF2B5EF4-FFF2-40B4-BE49-F238E27FC236}">
                <a16:creationId xmlns:a16="http://schemas.microsoft.com/office/drawing/2014/main" id="{178F5AFA-AC63-2A43-976F-57ACB2A3697D}"/>
              </a:ext>
            </a:extLst>
          </p:cNvPr>
          <p:cNvPicPr>
            <a:picLocks/>
          </p:cNvPicPr>
          <p:nvPr/>
        </p:nvPicPr>
        <p:blipFill rotWithShape="1">
          <a:blip r:embed="rId3">
            <a:extLst>
              <a:ext uri="{28A0092B-C50C-407E-A947-70E740481C1C}">
                <a14:useLocalDpi xmlns:a14="http://schemas.microsoft.com/office/drawing/2010/main" val="0"/>
              </a:ext>
            </a:extLst>
          </a:blip>
          <a:srcRect l="1260" t="25312" r="81221" b="46174"/>
          <a:stretch/>
        </p:blipFill>
        <p:spPr>
          <a:xfrm>
            <a:off x="304801" y="4018083"/>
            <a:ext cx="1556657" cy="1175657"/>
          </a:xfrm>
          <a:prstGeom prst="rect">
            <a:avLst/>
          </a:prstGeom>
        </p:spPr>
      </p:pic>
      <p:pic>
        <p:nvPicPr>
          <p:cNvPr id="11" name="Content Placeholder 5">
            <a:extLst>
              <a:ext uri="{FF2B5EF4-FFF2-40B4-BE49-F238E27FC236}">
                <a16:creationId xmlns:a16="http://schemas.microsoft.com/office/drawing/2014/main" id="{22C20355-7D9D-0E4B-B159-1CB3AE6B9FC9}"/>
              </a:ext>
            </a:extLst>
          </p:cNvPr>
          <p:cNvPicPr>
            <a:picLocks noChangeAspect="1"/>
          </p:cNvPicPr>
          <p:nvPr/>
        </p:nvPicPr>
        <p:blipFill rotWithShape="1">
          <a:blip r:embed="rId3">
            <a:extLst>
              <a:ext uri="{28A0092B-C50C-407E-A947-70E740481C1C}">
                <a14:useLocalDpi xmlns:a14="http://schemas.microsoft.com/office/drawing/2010/main" val="0"/>
              </a:ext>
            </a:extLst>
          </a:blip>
          <a:srcRect l="25492" t="13733" r="64862" b="70232"/>
          <a:stretch/>
        </p:blipFill>
        <p:spPr>
          <a:xfrm>
            <a:off x="2379617" y="3418008"/>
            <a:ext cx="1000398" cy="771525"/>
          </a:xfrm>
          <a:prstGeom prst="rect">
            <a:avLst/>
          </a:prstGeom>
        </p:spPr>
      </p:pic>
      <p:pic>
        <p:nvPicPr>
          <p:cNvPr id="12" name="Content Placeholder 5">
            <a:extLst>
              <a:ext uri="{FF2B5EF4-FFF2-40B4-BE49-F238E27FC236}">
                <a16:creationId xmlns:a16="http://schemas.microsoft.com/office/drawing/2014/main" id="{69370CC0-44E6-1F4D-BDAC-8426B8FCEC04}"/>
              </a:ext>
            </a:extLst>
          </p:cNvPr>
          <p:cNvPicPr>
            <a:picLocks noChangeAspect="1"/>
          </p:cNvPicPr>
          <p:nvPr/>
        </p:nvPicPr>
        <p:blipFill rotWithShape="1">
          <a:blip r:embed="rId3">
            <a:extLst>
              <a:ext uri="{28A0092B-C50C-407E-A947-70E740481C1C}">
                <a14:useLocalDpi xmlns:a14="http://schemas.microsoft.com/office/drawing/2010/main" val="0"/>
              </a:ext>
            </a:extLst>
          </a:blip>
          <a:srcRect l="26182" t="50187" r="64646" b="34192"/>
          <a:stretch/>
        </p:blipFill>
        <p:spPr>
          <a:xfrm>
            <a:off x="2379617" y="4852605"/>
            <a:ext cx="1000398" cy="790621"/>
          </a:xfrm>
          <a:prstGeom prst="rect">
            <a:avLst/>
          </a:prstGeom>
        </p:spPr>
      </p:pic>
      <p:pic>
        <p:nvPicPr>
          <p:cNvPr id="13" name="Content Placeholder 5">
            <a:extLst>
              <a:ext uri="{FF2B5EF4-FFF2-40B4-BE49-F238E27FC236}">
                <a16:creationId xmlns:a16="http://schemas.microsoft.com/office/drawing/2014/main" id="{62531B38-9E14-7F47-B60E-17F1A276577A}"/>
              </a:ext>
            </a:extLst>
          </p:cNvPr>
          <p:cNvPicPr>
            <a:picLocks noChangeAspect="1"/>
          </p:cNvPicPr>
          <p:nvPr/>
        </p:nvPicPr>
        <p:blipFill rotWithShape="1">
          <a:blip r:embed="rId3">
            <a:extLst>
              <a:ext uri="{28A0092B-C50C-407E-A947-70E740481C1C}">
                <a14:useLocalDpi xmlns:a14="http://schemas.microsoft.com/office/drawing/2010/main" val="0"/>
              </a:ext>
            </a:extLst>
          </a:blip>
          <a:srcRect l="40746" t="13686" r="49419" b="70530"/>
          <a:stretch/>
        </p:blipFill>
        <p:spPr>
          <a:xfrm>
            <a:off x="3813465" y="3418008"/>
            <a:ext cx="1123208" cy="836508"/>
          </a:xfrm>
          <a:prstGeom prst="rect">
            <a:avLst/>
          </a:prstGeom>
        </p:spPr>
      </p:pic>
      <p:pic>
        <p:nvPicPr>
          <p:cNvPr id="14" name="Content Placeholder 5">
            <a:extLst>
              <a:ext uri="{FF2B5EF4-FFF2-40B4-BE49-F238E27FC236}">
                <a16:creationId xmlns:a16="http://schemas.microsoft.com/office/drawing/2014/main" id="{10696508-3E34-C34B-B987-3FB5A76BDAD1}"/>
              </a:ext>
            </a:extLst>
          </p:cNvPr>
          <p:cNvPicPr>
            <a:picLocks/>
          </p:cNvPicPr>
          <p:nvPr/>
        </p:nvPicPr>
        <p:blipFill rotWithShape="1">
          <a:blip r:embed="rId3">
            <a:extLst>
              <a:ext uri="{28A0092B-C50C-407E-A947-70E740481C1C}">
                <a14:useLocalDpi xmlns:a14="http://schemas.microsoft.com/office/drawing/2010/main" val="0"/>
              </a:ext>
            </a:extLst>
          </a:blip>
          <a:srcRect l="57009" t="25781" r="2087" b="49523"/>
          <a:stretch/>
        </p:blipFill>
        <p:spPr>
          <a:xfrm>
            <a:off x="5370122" y="4018082"/>
            <a:ext cx="3634343" cy="1018203"/>
          </a:xfrm>
          <a:prstGeom prst="rect">
            <a:avLst/>
          </a:prstGeom>
        </p:spPr>
      </p:pic>
      <p:pic>
        <p:nvPicPr>
          <p:cNvPr id="15" name="Content Placeholder 5">
            <a:extLst>
              <a:ext uri="{FF2B5EF4-FFF2-40B4-BE49-F238E27FC236}">
                <a16:creationId xmlns:a16="http://schemas.microsoft.com/office/drawing/2014/main" id="{6C243809-222F-0F49-A937-EFC5DBC3DC52}"/>
              </a:ext>
            </a:extLst>
          </p:cNvPr>
          <p:cNvPicPr>
            <a:picLocks noChangeAspect="1"/>
          </p:cNvPicPr>
          <p:nvPr/>
        </p:nvPicPr>
        <p:blipFill rotWithShape="1">
          <a:blip r:embed="rId3">
            <a:extLst>
              <a:ext uri="{28A0092B-C50C-407E-A947-70E740481C1C}">
                <a14:useLocalDpi xmlns:a14="http://schemas.microsoft.com/office/drawing/2010/main" val="0"/>
              </a:ext>
            </a:extLst>
          </a:blip>
          <a:srcRect l="40746" t="49668" r="49326" b="35273"/>
          <a:stretch/>
        </p:blipFill>
        <p:spPr>
          <a:xfrm>
            <a:off x="3813465" y="4852605"/>
            <a:ext cx="1123208" cy="790622"/>
          </a:xfrm>
          <a:prstGeom prst="rect">
            <a:avLst/>
          </a:prstGeom>
        </p:spPr>
      </p:pic>
      <p:cxnSp>
        <p:nvCxnSpPr>
          <p:cNvPr id="17" name="Straight Arrow Connector 16">
            <a:extLst>
              <a:ext uri="{FF2B5EF4-FFF2-40B4-BE49-F238E27FC236}">
                <a16:creationId xmlns:a16="http://schemas.microsoft.com/office/drawing/2014/main" id="{5FA2B19F-3200-0740-8455-65C0953A4946}"/>
              </a:ext>
            </a:extLst>
          </p:cNvPr>
          <p:cNvCxnSpPr>
            <a:cxnSpLocks/>
            <a:stCxn id="10" idx="3"/>
            <a:endCxn id="11" idx="1"/>
          </p:cNvCxnSpPr>
          <p:nvPr/>
        </p:nvCxnSpPr>
        <p:spPr>
          <a:xfrm flipV="1">
            <a:off x="1861457" y="3803771"/>
            <a:ext cx="518160" cy="802141"/>
          </a:xfrm>
          <a:prstGeom prst="straightConnector1">
            <a:avLst/>
          </a:prstGeom>
          <a:ln w="76200" cmpd="sng">
            <a:solidFill>
              <a:srgbClr val="207E48"/>
            </a:solidFill>
            <a:tailEnd type="stealth" w="lg" len="med"/>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3CD5B26A-2D9C-6E4C-89DF-49CA6EC41168}"/>
              </a:ext>
            </a:extLst>
          </p:cNvPr>
          <p:cNvCxnSpPr>
            <a:cxnSpLocks/>
            <a:stCxn id="10" idx="3"/>
            <a:endCxn id="12" idx="1"/>
          </p:cNvCxnSpPr>
          <p:nvPr/>
        </p:nvCxnSpPr>
        <p:spPr>
          <a:xfrm>
            <a:off x="1861457" y="4605911"/>
            <a:ext cx="518160" cy="642005"/>
          </a:xfrm>
          <a:prstGeom prst="straightConnector1">
            <a:avLst/>
          </a:prstGeom>
          <a:ln w="76200" cmpd="sng">
            <a:solidFill>
              <a:srgbClr val="207E48"/>
            </a:solidFill>
            <a:tailEnd type="stealth" w="lg" len="med"/>
          </a:ln>
        </p:spPr>
        <p:style>
          <a:lnRef idx="3">
            <a:schemeClr val="accent1"/>
          </a:lnRef>
          <a:fillRef idx="0">
            <a:schemeClr val="accent1"/>
          </a:fillRef>
          <a:effectRef idx="2">
            <a:schemeClr val="accent1"/>
          </a:effectRef>
          <a:fontRef idx="minor">
            <a:schemeClr val="tx1"/>
          </a:fontRef>
        </p:style>
      </p:cxnSp>
      <p:cxnSp>
        <p:nvCxnSpPr>
          <p:cNvPr id="24" name="Straight Arrow Connector 23">
            <a:extLst>
              <a:ext uri="{FF2B5EF4-FFF2-40B4-BE49-F238E27FC236}">
                <a16:creationId xmlns:a16="http://schemas.microsoft.com/office/drawing/2014/main" id="{C291A56D-C66C-8C48-9D74-A2B1377D0746}"/>
              </a:ext>
            </a:extLst>
          </p:cNvPr>
          <p:cNvCxnSpPr>
            <a:cxnSpLocks/>
            <a:stCxn id="11" idx="3"/>
          </p:cNvCxnSpPr>
          <p:nvPr/>
        </p:nvCxnSpPr>
        <p:spPr>
          <a:xfrm>
            <a:off x="3380015" y="3803771"/>
            <a:ext cx="433449" cy="0"/>
          </a:xfrm>
          <a:prstGeom prst="straightConnector1">
            <a:avLst/>
          </a:prstGeom>
          <a:ln w="76200" cmpd="sng">
            <a:solidFill>
              <a:srgbClr val="207E48"/>
            </a:solidFill>
            <a:tailEnd type="stealth" w="lg" len="med"/>
          </a:ln>
        </p:spPr>
        <p:style>
          <a:lnRef idx="3">
            <a:schemeClr val="accent1"/>
          </a:lnRef>
          <a:fillRef idx="0">
            <a:schemeClr val="accent1"/>
          </a:fillRef>
          <a:effectRef idx="2">
            <a:schemeClr val="accent1"/>
          </a:effectRef>
          <a:fontRef idx="minor">
            <a:schemeClr val="tx1"/>
          </a:fontRef>
        </p:style>
      </p:cxnSp>
      <p:cxnSp>
        <p:nvCxnSpPr>
          <p:cNvPr id="27" name="Straight Arrow Connector 26">
            <a:extLst>
              <a:ext uri="{FF2B5EF4-FFF2-40B4-BE49-F238E27FC236}">
                <a16:creationId xmlns:a16="http://schemas.microsoft.com/office/drawing/2014/main" id="{68E3B221-1914-DC4D-8B99-041B8FB964EB}"/>
              </a:ext>
            </a:extLst>
          </p:cNvPr>
          <p:cNvCxnSpPr>
            <a:cxnSpLocks/>
            <a:stCxn id="12" idx="3"/>
            <a:endCxn id="15" idx="1"/>
          </p:cNvCxnSpPr>
          <p:nvPr/>
        </p:nvCxnSpPr>
        <p:spPr>
          <a:xfrm>
            <a:off x="3380015" y="5247916"/>
            <a:ext cx="433449" cy="0"/>
          </a:xfrm>
          <a:prstGeom prst="straightConnector1">
            <a:avLst/>
          </a:prstGeom>
          <a:ln w="76200" cmpd="sng">
            <a:solidFill>
              <a:srgbClr val="207E48"/>
            </a:solidFill>
            <a:tailEnd type="stealth" w="lg" len="med"/>
          </a:ln>
        </p:spPr>
        <p:style>
          <a:lnRef idx="3">
            <a:schemeClr val="accent1"/>
          </a:lnRef>
          <a:fillRef idx="0">
            <a:schemeClr val="accent1"/>
          </a:fillRef>
          <a:effectRef idx="2">
            <a:schemeClr val="accent1"/>
          </a:effectRef>
          <a:fontRef idx="minor">
            <a:schemeClr val="tx1"/>
          </a:fontRef>
        </p:style>
      </p:cxnSp>
      <p:cxnSp>
        <p:nvCxnSpPr>
          <p:cNvPr id="30" name="Straight Arrow Connector 29">
            <a:extLst>
              <a:ext uri="{FF2B5EF4-FFF2-40B4-BE49-F238E27FC236}">
                <a16:creationId xmlns:a16="http://schemas.microsoft.com/office/drawing/2014/main" id="{8B4957F4-8280-C148-A758-47DDD2B18466}"/>
              </a:ext>
            </a:extLst>
          </p:cNvPr>
          <p:cNvCxnSpPr>
            <a:cxnSpLocks/>
            <a:stCxn id="13" idx="3"/>
          </p:cNvCxnSpPr>
          <p:nvPr/>
        </p:nvCxnSpPr>
        <p:spPr>
          <a:xfrm>
            <a:off x="4936673" y="3836262"/>
            <a:ext cx="364473" cy="666557"/>
          </a:xfrm>
          <a:prstGeom prst="straightConnector1">
            <a:avLst/>
          </a:prstGeom>
          <a:ln w="76200" cmpd="sng">
            <a:solidFill>
              <a:srgbClr val="207E48"/>
            </a:solidFill>
            <a:tailEnd type="stealth" w="lg" len="med"/>
          </a:ln>
        </p:spPr>
        <p:style>
          <a:lnRef idx="3">
            <a:schemeClr val="accent1"/>
          </a:lnRef>
          <a:fillRef idx="0">
            <a:schemeClr val="accent1"/>
          </a:fillRef>
          <a:effectRef idx="2">
            <a:schemeClr val="accent1"/>
          </a:effectRef>
          <a:fontRef idx="minor">
            <a:schemeClr val="tx1"/>
          </a:fontRef>
        </p:style>
      </p:cxnSp>
      <p:cxnSp>
        <p:nvCxnSpPr>
          <p:cNvPr id="33" name="Straight Arrow Connector 32">
            <a:extLst>
              <a:ext uri="{FF2B5EF4-FFF2-40B4-BE49-F238E27FC236}">
                <a16:creationId xmlns:a16="http://schemas.microsoft.com/office/drawing/2014/main" id="{74135ABE-8F27-C14B-B73D-132543F43A48}"/>
              </a:ext>
            </a:extLst>
          </p:cNvPr>
          <p:cNvCxnSpPr>
            <a:cxnSpLocks/>
            <a:stCxn id="15" idx="3"/>
          </p:cNvCxnSpPr>
          <p:nvPr/>
        </p:nvCxnSpPr>
        <p:spPr>
          <a:xfrm flipV="1">
            <a:off x="4936673" y="4852605"/>
            <a:ext cx="364473" cy="395311"/>
          </a:xfrm>
          <a:prstGeom prst="straightConnector1">
            <a:avLst/>
          </a:prstGeom>
          <a:ln w="76200" cmpd="sng">
            <a:solidFill>
              <a:srgbClr val="207E48"/>
            </a:solidFill>
            <a:tailEnd type="stealth" w="lg" len="med"/>
          </a:ln>
        </p:spPr>
        <p:style>
          <a:lnRef idx="3">
            <a:schemeClr val="accent1"/>
          </a:lnRef>
          <a:fillRef idx="0">
            <a:schemeClr val="accent1"/>
          </a:fillRef>
          <a:effectRef idx="2">
            <a:schemeClr val="accent1"/>
          </a:effectRef>
          <a:fontRef idx="minor">
            <a:schemeClr val="tx1"/>
          </a:fontRef>
        </p:style>
      </p:cxnSp>
      <p:cxnSp>
        <p:nvCxnSpPr>
          <p:cNvPr id="39" name="Straight Connector 38">
            <a:extLst>
              <a:ext uri="{FF2B5EF4-FFF2-40B4-BE49-F238E27FC236}">
                <a16:creationId xmlns:a16="http://schemas.microsoft.com/office/drawing/2014/main" id="{72179A35-AB61-714F-876E-34A890EF8F06}"/>
              </a:ext>
            </a:extLst>
          </p:cNvPr>
          <p:cNvCxnSpPr/>
          <p:nvPr/>
        </p:nvCxnSpPr>
        <p:spPr>
          <a:xfrm>
            <a:off x="5370121" y="4633678"/>
            <a:ext cx="370332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42" name="TextBox 41">
            <a:extLst>
              <a:ext uri="{FF2B5EF4-FFF2-40B4-BE49-F238E27FC236}">
                <a16:creationId xmlns:a16="http://schemas.microsoft.com/office/drawing/2014/main" id="{6255327F-5B27-C949-BC13-FAC89707FF49}"/>
              </a:ext>
            </a:extLst>
          </p:cNvPr>
          <p:cNvSpPr txBox="1"/>
          <p:nvPr/>
        </p:nvSpPr>
        <p:spPr>
          <a:xfrm>
            <a:off x="304801" y="1562609"/>
            <a:ext cx="4631872" cy="1974002"/>
          </a:xfrm>
          <a:prstGeom prst="rect">
            <a:avLst/>
          </a:prstGeom>
          <a:noFill/>
        </p:spPr>
        <p:txBody>
          <a:bodyPr wrap="square" rtlCol="0">
            <a:spAutoFit/>
          </a:bodyPr>
          <a:lstStyle/>
          <a:p>
            <a:pPr marL="257175" indent="-257175" defTabSz="685800" fontAlgn="auto">
              <a:spcBef>
                <a:spcPts val="0"/>
              </a:spcBef>
              <a:spcAft>
                <a:spcPts val="0"/>
              </a:spcAft>
              <a:buFont typeface="Arial" panose="020B0604020202020204" pitchFamily="34" charset="0"/>
              <a:buChar char="•"/>
            </a:pPr>
            <a:r>
              <a:rPr lang="en-US" sz="1838" b="1" dirty="0">
                <a:solidFill>
                  <a:srgbClr val="DFDEFF"/>
                </a:solidFill>
                <a:latin typeface="Century Schoolbook" panose="02040604050505020304"/>
              </a:rPr>
              <a:t>Human coders identified instances when eye gaze fell within one of 4 ROIs  (3 toys &amp; partner’s face)</a:t>
            </a:r>
            <a:br>
              <a:rPr lang="en-US" sz="1838" b="1" dirty="0">
                <a:solidFill>
                  <a:srgbClr val="DFDEFF"/>
                </a:solidFill>
                <a:latin typeface="Century Schoolbook" panose="02040604050505020304"/>
              </a:rPr>
            </a:br>
            <a:r>
              <a:rPr lang="en-US" sz="375" b="1" dirty="0">
                <a:solidFill>
                  <a:srgbClr val="DFDEFF"/>
                </a:solidFill>
                <a:latin typeface="Century Schoolbook" panose="02040604050505020304"/>
              </a:rPr>
              <a:t> </a:t>
            </a:r>
            <a:r>
              <a:rPr lang="en-US" sz="788" b="1" dirty="0">
                <a:solidFill>
                  <a:srgbClr val="DFDEFF"/>
                </a:solidFill>
                <a:latin typeface="Century Schoolbook" panose="02040604050505020304"/>
              </a:rPr>
              <a:t> </a:t>
            </a:r>
            <a:r>
              <a:rPr lang="en-US" sz="1200" b="1" dirty="0">
                <a:solidFill>
                  <a:srgbClr val="DFDEFF"/>
                </a:solidFill>
                <a:latin typeface="Century Schoolbook" panose="02040604050505020304"/>
              </a:rPr>
              <a:t> </a:t>
            </a:r>
            <a:endParaRPr lang="en-US" sz="1838" b="1" dirty="0">
              <a:solidFill>
                <a:srgbClr val="DFDEFF"/>
              </a:solidFill>
              <a:latin typeface="Century Schoolbook" panose="02040604050505020304"/>
            </a:endParaRPr>
          </a:p>
          <a:p>
            <a:pPr marL="257175" indent="-257175" defTabSz="685800" fontAlgn="auto">
              <a:spcBef>
                <a:spcPts val="0"/>
              </a:spcBef>
              <a:spcAft>
                <a:spcPts val="0"/>
              </a:spcAft>
              <a:buFont typeface="Arial" panose="020B0604020202020204" pitchFamily="34" charset="0"/>
              <a:buChar char="•"/>
            </a:pPr>
            <a:r>
              <a:rPr lang="en-US" sz="1838" b="1" dirty="0">
                <a:solidFill>
                  <a:srgbClr val="DFDEFF"/>
                </a:solidFill>
                <a:latin typeface="Century Schoolbook" panose="02040604050505020304"/>
              </a:rPr>
              <a:t> Identified moments and duration of JA &amp; SA </a:t>
            </a:r>
          </a:p>
        </p:txBody>
      </p:sp>
    </p:spTree>
    <p:extLst>
      <p:ext uri="{BB962C8B-B14F-4D97-AF65-F5344CB8AC3E}">
        <p14:creationId xmlns:p14="http://schemas.microsoft.com/office/powerpoint/2010/main" val="29245615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z="4000" dirty="0"/>
              <a:t>Chimpanzees in captivity point, wild apes do not</a:t>
            </a:r>
          </a:p>
        </p:txBody>
      </p:sp>
      <p:sp>
        <p:nvSpPr>
          <p:cNvPr id="14339" name="Content Placeholder 2"/>
          <p:cNvSpPr>
            <a:spLocks noGrp="1"/>
          </p:cNvSpPr>
          <p:nvPr>
            <p:ph idx="1"/>
          </p:nvPr>
        </p:nvSpPr>
        <p:spPr bwMode="auto">
          <a:xfrm>
            <a:off x="628650" y="1825625"/>
            <a:ext cx="5486400" cy="4351338"/>
          </a:xfrm>
        </p:spPr>
        <p:txBody>
          <a:bodyPr wrap="square" numCol="1" anchor="t" anchorCtr="0" compatLnSpc="1">
            <a:prstTxWarp prst="textNoShape">
              <a:avLst/>
            </a:prstTxWarp>
            <a:normAutofit fontScale="92500" lnSpcReduction="10000"/>
          </a:bodyPr>
          <a:lstStyle/>
          <a:p>
            <a:r>
              <a:rPr lang="en-US" altLang="en-US" dirty="0"/>
              <a:t>Same gene pool …</a:t>
            </a:r>
          </a:p>
          <a:p>
            <a:r>
              <a:rPr lang="en-US" altLang="en-US" dirty="0"/>
              <a:t>Captive chimpanzees exist within their own ecological framework</a:t>
            </a:r>
          </a:p>
          <a:p>
            <a:r>
              <a:rPr lang="en-US" altLang="en-US" dirty="0"/>
              <a:t>Not all children learn to point (</a:t>
            </a:r>
            <a:r>
              <a:rPr lang="en-US" altLang="en-US" dirty="0" err="1"/>
              <a:t>Barai</a:t>
            </a:r>
            <a:r>
              <a:rPr lang="en-US" altLang="en-US" dirty="0"/>
              <a:t> of Papa New Guinea)</a:t>
            </a:r>
          </a:p>
          <a:p>
            <a:r>
              <a:rPr lang="en-US" altLang="en-US" dirty="0"/>
              <a:t>No other primate</a:t>
            </a:r>
            <a:br>
              <a:rPr lang="en-US" altLang="en-US" dirty="0"/>
            </a:br>
            <a:r>
              <a:rPr lang="en-US" altLang="en-US" dirty="0"/>
              <a:t>physically restrains its offspring as much humans</a:t>
            </a:r>
          </a:p>
          <a:p>
            <a:pPr lvl="1"/>
            <a:endParaRPr lang="en-US" altLang="en-US" dirty="0"/>
          </a:p>
          <a:p>
            <a:pPr lvl="1"/>
            <a:endParaRPr lang="en-US" altLang="en-US" dirty="0"/>
          </a:p>
        </p:txBody>
      </p:sp>
      <p:sp>
        <p:nvSpPr>
          <p:cNvPr id="1434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1400"/>
              <a:t>Bell</a:t>
            </a:r>
          </a:p>
        </p:txBody>
      </p:sp>
      <p:pic>
        <p:nvPicPr>
          <p:cNvPr id="14341" name="Picture 2"/>
          <p:cNvPicPr>
            <a:picLocks noChangeAspect="1" noChangeArrowheads="1"/>
          </p:cNvPicPr>
          <p:nvPr/>
        </p:nvPicPr>
        <p:blipFill>
          <a:blip r:embed="rId3">
            <a:extLst>
              <a:ext uri="{28A0092B-C50C-407E-A947-70E740481C1C}">
                <a14:useLocalDpi xmlns:a14="http://schemas.microsoft.com/office/drawing/2010/main" val="0"/>
              </a:ext>
            </a:extLst>
          </a:blip>
          <a:srcRect t="13115"/>
          <a:stretch>
            <a:fillRect/>
          </a:stretch>
        </p:blipFill>
        <p:spPr bwMode="auto">
          <a:xfrm>
            <a:off x="6096000" y="3802014"/>
            <a:ext cx="261937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3886200"/>
            <a:ext cx="40386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257800" y="6528026"/>
            <a:ext cx="4572001" cy="369332"/>
          </a:xfrm>
          <a:prstGeom prst="rect">
            <a:avLst/>
          </a:prstGeom>
        </p:spPr>
        <p:txBody>
          <a:bodyPr>
            <a:spAutoFit/>
          </a:bodyPr>
          <a:lstStyle/>
          <a:p>
            <a:pPr lvl="1"/>
            <a:r>
              <a:rPr lang="en-US" altLang="en-US" sz="1800" dirty="0"/>
              <a:t>Leavens, Hopkins, &amp; Bard 2005 </a:t>
            </a: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1032" y="1828800"/>
            <a:ext cx="2634343" cy="197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81000" y="-2057400"/>
            <a:ext cx="4572001" cy="1169551"/>
          </a:xfrm>
          <a:prstGeom prst="rect">
            <a:avLst/>
          </a:prstGeom>
        </p:spPr>
        <p:txBody>
          <a:bodyPr>
            <a:spAutoFit/>
          </a:bodyPr>
          <a:lstStyle/>
          <a:p>
            <a:pPr lvl="1"/>
            <a:r>
              <a:rPr lang="en-US" altLang="en-US" sz="1400" dirty="0"/>
              <a:t>A point’s specific meaning is determined by location of pointer, object indicated, and communicative partner (referential triangle)</a:t>
            </a:r>
          </a:p>
          <a:p>
            <a:pPr lvl="1"/>
            <a:r>
              <a:rPr lang="en-US" altLang="en-US" sz="1400" dirty="0"/>
              <a:t>Referential triangle believed to be foundational for development of speech</a:t>
            </a:r>
          </a:p>
        </p:txBody>
      </p:sp>
    </p:spTree>
    <p:extLst>
      <p:ext uri="{BB962C8B-B14F-4D97-AF65-F5344CB8AC3E}">
        <p14:creationId xmlns:p14="http://schemas.microsoft.com/office/powerpoint/2010/main" val="37003709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a:t>Complexity of Communication</a:t>
            </a:r>
          </a:p>
        </p:txBody>
      </p:sp>
      <p:sp>
        <p:nvSpPr>
          <p:cNvPr id="26627" name="Content Placeholder 2"/>
          <p:cNvSpPr>
            <a:spLocks noGrp="1"/>
          </p:cNvSpPr>
          <p:nvPr>
            <p:ph idx="1"/>
          </p:nvPr>
        </p:nvSpPr>
        <p:spPr bwMode="auto">
          <a:xfrm>
            <a:off x="838200" y="1752600"/>
            <a:ext cx="3733800" cy="4419600"/>
          </a:xfrm>
        </p:spPr>
        <p:txBody>
          <a:bodyPr wrap="square" numCol="1" anchor="t" anchorCtr="0" compatLnSpc="1">
            <a:prstTxWarp prst="textNoShape">
              <a:avLst/>
            </a:prstTxWarp>
          </a:bodyPr>
          <a:lstStyle/>
          <a:p>
            <a:pPr>
              <a:buFont typeface="Wingdings" panose="05000000000000000000" pitchFamily="2" charset="2"/>
              <a:buChar char="§"/>
            </a:pPr>
            <a:r>
              <a:rPr lang="en-US" altLang="en-US"/>
              <a:t>Differences in complexity level in chimpanzees?</a:t>
            </a:r>
          </a:p>
          <a:p>
            <a:pPr lvl="1">
              <a:buFont typeface="Wingdings" panose="05000000000000000000" pitchFamily="2" charset="2"/>
              <a:buChar char="§"/>
            </a:pPr>
            <a:r>
              <a:rPr lang="en-US" altLang="en-US"/>
              <a:t>Open vs. Fully Articulated</a:t>
            </a:r>
          </a:p>
          <a:p>
            <a:pPr lvl="1">
              <a:buFont typeface="Wingdings" panose="05000000000000000000" pitchFamily="2" charset="2"/>
              <a:buChar char="§"/>
            </a:pPr>
            <a:r>
              <a:rPr lang="en-US" altLang="en-US"/>
              <a:t>Chimp Requesting Gesture</a:t>
            </a:r>
          </a:p>
          <a:p>
            <a:pPr lvl="1">
              <a:buFont typeface="Wingdings" panose="05000000000000000000" pitchFamily="2" charset="2"/>
              <a:buChar char="§"/>
            </a:pPr>
            <a:r>
              <a:rPr lang="en-US" altLang="en-US"/>
              <a:t>Whatever works?</a:t>
            </a:r>
          </a:p>
        </p:txBody>
      </p:sp>
      <p:sp>
        <p:nvSpPr>
          <p:cNvPr id="2662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1400"/>
              <a:t>Mattson</a:t>
            </a:r>
          </a:p>
        </p:txBody>
      </p:sp>
      <p:sp>
        <p:nvSpPr>
          <p:cNvPr id="266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CC7AC210-814B-449E-A1F4-5983B1C4772D}" type="slidenum">
              <a:rPr lang="en-US" altLang="en-US" sz="1400"/>
              <a:pPr/>
              <a:t>121</a:t>
            </a:fld>
            <a:endParaRPr lang="en-US" altLang="en-US" sz="1400"/>
          </a:p>
        </p:txBody>
      </p:sp>
      <p:pic>
        <p:nvPicPr>
          <p:cNvPr id="266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600200"/>
            <a:ext cx="321945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8"/>
          <p:cNvPicPr>
            <a:picLocks noChangeAspect="1" noChangeArrowheads="1"/>
          </p:cNvPicPr>
          <p:nvPr/>
        </p:nvPicPr>
        <p:blipFill>
          <a:blip r:embed="rId4">
            <a:extLst>
              <a:ext uri="{28A0092B-C50C-407E-A947-70E740481C1C}">
                <a14:useLocalDpi xmlns:a14="http://schemas.microsoft.com/office/drawing/2010/main" val="0"/>
              </a:ext>
            </a:extLst>
          </a:blip>
          <a:srcRect l="1180"/>
          <a:stretch>
            <a:fillRect/>
          </a:stretch>
        </p:blipFill>
        <p:spPr bwMode="auto">
          <a:xfrm>
            <a:off x="5562600" y="4191000"/>
            <a:ext cx="32099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229524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An external file that holds a picture, illustration, etc.&#10;Object name is nihms30984f1.jpg"/>
          <p:cNvPicPr>
            <a:picLocks noChangeAspect="1" noChangeArrowheads="1"/>
          </p:cNvPicPr>
          <p:nvPr/>
        </p:nvPicPr>
        <p:blipFill rotWithShape="1">
          <a:blip r:embed="rId2">
            <a:extLst>
              <a:ext uri="{28A0092B-C50C-407E-A947-70E740481C1C}">
                <a14:useLocalDpi xmlns:a14="http://schemas.microsoft.com/office/drawing/2010/main" val="0"/>
              </a:ext>
            </a:extLst>
          </a:blip>
          <a:srcRect t="29622"/>
          <a:stretch/>
        </p:blipFill>
        <p:spPr bwMode="auto">
          <a:xfrm>
            <a:off x="1332472" y="1524001"/>
            <a:ext cx="757757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71592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altLang="en-US" dirty="0"/>
          </a:p>
        </p:txBody>
      </p:sp>
      <p:sp>
        <p:nvSpPr>
          <p:cNvPr id="16387" name="Content Placeholder 2"/>
          <p:cNvSpPr>
            <a:spLocks noGrp="1"/>
          </p:cNvSpPr>
          <p:nvPr>
            <p:ph idx="1"/>
          </p:nvPr>
        </p:nvSpPr>
        <p:spPr bwMode="auto"/>
        <p:txBody>
          <a:bodyPr wrap="square" numCol="1" anchor="t" anchorCtr="0" compatLnSpc="1">
            <a:prstTxWarp prst="textNoShape">
              <a:avLst/>
            </a:prstTxWarp>
          </a:bodyPr>
          <a:lstStyle/>
          <a:p>
            <a:r>
              <a:rPr lang="en-US" altLang="en-US" dirty="0"/>
              <a:t>Captive chimpanzees exist within their own ecological framework</a:t>
            </a:r>
          </a:p>
          <a:p>
            <a:r>
              <a:rPr lang="en-US" altLang="en-US" dirty="0"/>
              <a:t>Captive chimpanzees are selected from same gene pool as wild chimpanzees</a:t>
            </a:r>
          </a:p>
          <a:p>
            <a:r>
              <a:rPr lang="en-US" altLang="en-US" dirty="0"/>
              <a:t>Is this attributable to epigenetic processes?</a:t>
            </a:r>
          </a:p>
          <a:p>
            <a:pPr lvl="1"/>
            <a:r>
              <a:rPr lang="en-US" altLang="en-US" dirty="0"/>
              <a:t>Yes – pointing does not rely on </a:t>
            </a:r>
            <a:br>
              <a:rPr lang="en-US" altLang="en-US" dirty="0"/>
            </a:br>
            <a:r>
              <a:rPr lang="en-US" altLang="en-US" dirty="0"/>
              <a:t>pre-occurring changes in the </a:t>
            </a:r>
            <a:br>
              <a:rPr lang="en-US" altLang="en-US" dirty="0"/>
            </a:br>
            <a:r>
              <a:rPr lang="en-US" altLang="en-US" dirty="0"/>
              <a:t>genome; novel phenotypes </a:t>
            </a:r>
            <a:br>
              <a:rPr lang="en-US" altLang="en-US" dirty="0"/>
            </a:br>
            <a:r>
              <a:rPr lang="en-US" altLang="en-US" dirty="0"/>
              <a:t>emerge in certain developmental </a:t>
            </a:r>
            <a:br>
              <a:rPr lang="en-US" altLang="en-US" dirty="0"/>
            </a:br>
            <a:r>
              <a:rPr lang="en-US" altLang="en-US" dirty="0"/>
              <a:t>contexts</a:t>
            </a:r>
          </a:p>
        </p:txBody>
      </p:sp>
      <p:sp>
        <p:nvSpPr>
          <p:cNvPr id="1638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1400"/>
              <a:t>Bell</a:t>
            </a:r>
          </a:p>
        </p:txBody>
      </p:sp>
      <p:pic>
        <p:nvPicPr>
          <p:cNvPr id="163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7244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2979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09600" y="342900"/>
            <a:ext cx="8534400" cy="1104900"/>
          </a:xfrm>
        </p:spPr>
        <p:txBody>
          <a:bodyPr/>
          <a:lstStyle/>
          <a:p>
            <a:r>
              <a:rPr lang="en-US" altLang="en-US" sz="3600" dirty="0"/>
              <a:t>Pointing emerges only when environment provides function</a:t>
            </a:r>
          </a:p>
        </p:txBody>
      </p:sp>
      <p:sp>
        <p:nvSpPr>
          <p:cNvPr id="18435" name="Content Placeholder 2"/>
          <p:cNvSpPr>
            <a:spLocks noGrp="1"/>
          </p:cNvSpPr>
          <p:nvPr>
            <p:ph idx="1"/>
          </p:nvPr>
        </p:nvSpPr>
        <p:spPr bwMode="auto">
          <a:xfrm>
            <a:off x="457200" y="1646238"/>
            <a:ext cx="3352800" cy="4525962"/>
          </a:xfrm>
        </p:spPr>
        <p:txBody>
          <a:bodyPr wrap="square" numCol="1" anchor="t" anchorCtr="0" compatLnSpc="1">
            <a:prstTxWarp prst="textNoShape">
              <a:avLst/>
            </a:prstTxWarp>
          </a:bodyPr>
          <a:lstStyle/>
          <a:p>
            <a:endParaRPr lang="en-US" altLang="en-US" dirty="0"/>
          </a:p>
        </p:txBody>
      </p:sp>
      <p:sp>
        <p:nvSpPr>
          <p:cNvPr id="1843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1400"/>
              <a:t>Bell</a:t>
            </a:r>
          </a:p>
        </p:txBody>
      </p:sp>
      <p:pic>
        <p:nvPicPr>
          <p:cNvPr id="184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9" y="1745327"/>
            <a:ext cx="6048375" cy="4590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1"/>
          <p:cNvSpPr>
            <a:spLocks noChangeArrowheads="1"/>
          </p:cNvSpPr>
          <p:nvPr/>
        </p:nvSpPr>
        <p:spPr bwMode="auto">
          <a:xfrm>
            <a:off x="228600" y="6397625"/>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2000"/>
              <a:t>Leavens, Hopkins, &amp; Bard 2005 </a:t>
            </a:r>
          </a:p>
        </p:txBody>
      </p:sp>
      <p:sp>
        <p:nvSpPr>
          <p:cNvPr id="18439" name="Rectangle 3"/>
          <p:cNvSpPr>
            <a:spLocks noChangeArrowheads="1"/>
          </p:cNvSpPr>
          <p:nvPr/>
        </p:nvSpPr>
        <p:spPr bwMode="auto">
          <a:xfrm>
            <a:off x="9448800" y="3876675"/>
            <a:ext cx="457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a:solidFill>
                  <a:schemeClr val="tx1"/>
                </a:solidFill>
                <a:latin typeface="Times New Roman" panose="02020603050405020304" pitchFamily="18" charset="0"/>
              </a:defRPr>
            </a:lvl1pPr>
            <a:lvl2pPr>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lvl="1"/>
            <a:r>
              <a:rPr lang="en-US" altLang="en-US"/>
              <a:t>Referential problem space</a:t>
            </a:r>
          </a:p>
        </p:txBody>
      </p:sp>
      <p:sp>
        <p:nvSpPr>
          <p:cNvPr id="2" name="Rectangle 1"/>
          <p:cNvSpPr/>
          <p:nvPr/>
        </p:nvSpPr>
        <p:spPr>
          <a:xfrm>
            <a:off x="-990601" y="-3505200"/>
            <a:ext cx="4572001" cy="3046988"/>
          </a:xfrm>
          <a:prstGeom prst="rect">
            <a:avLst/>
          </a:prstGeom>
        </p:spPr>
        <p:txBody>
          <a:bodyPr>
            <a:spAutoFit/>
          </a:bodyPr>
          <a:lstStyle/>
          <a:p>
            <a:r>
              <a:rPr lang="en-US" altLang="en-US" dirty="0"/>
              <a:t>Not all children learn to point (</a:t>
            </a:r>
            <a:r>
              <a:rPr lang="en-US" altLang="en-US" dirty="0" err="1"/>
              <a:t>Barai</a:t>
            </a:r>
            <a:r>
              <a:rPr lang="en-US" altLang="en-US" dirty="0"/>
              <a:t> of Papa New Guinea)</a:t>
            </a:r>
          </a:p>
          <a:p>
            <a:r>
              <a:rPr lang="en-US" altLang="en-US" dirty="0"/>
              <a:t>No other primate</a:t>
            </a:r>
            <a:br>
              <a:rPr lang="en-US" altLang="en-US" dirty="0"/>
            </a:br>
            <a:r>
              <a:rPr lang="en-US" altLang="en-US" dirty="0"/>
              <a:t>physically restrains its offspring as much humans</a:t>
            </a:r>
          </a:p>
        </p:txBody>
      </p:sp>
    </p:spTree>
    <p:extLst>
      <p:ext uri="{BB962C8B-B14F-4D97-AF65-F5344CB8AC3E}">
        <p14:creationId xmlns:p14="http://schemas.microsoft.com/office/powerpoint/2010/main" val="34861340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a:t>Chimps point, but how well?</a:t>
            </a:r>
          </a:p>
        </p:txBody>
      </p:sp>
      <p:sp>
        <p:nvSpPr>
          <p:cNvPr id="20483" name="Content Placeholder 2"/>
          <p:cNvSpPr>
            <a:spLocks noGrp="1"/>
          </p:cNvSpPr>
          <p:nvPr>
            <p:ph idx="1"/>
          </p:nvPr>
        </p:nvSpPr>
        <p:spPr bwMode="auto">
          <a:xfrm>
            <a:off x="838200" y="1752600"/>
            <a:ext cx="6781800" cy="3581400"/>
          </a:xfrm>
        </p:spPr>
        <p:txBody>
          <a:bodyPr wrap="square" numCol="1" anchor="t" anchorCtr="0" compatLnSpc="1">
            <a:prstTxWarp prst="textNoShape">
              <a:avLst/>
            </a:prstTxWarp>
          </a:bodyPr>
          <a:lstStyle/>
          <a:p>
            <a:pPr>
              <a:buFont typeface="Wingdings" panose="05000000000000000000" pitchFamily="2" charset="2"/>
              <a:buChar char="§"/>
            </a:pPr>
            <a:r>
              <a:rPr lang="en-US" altLang="en-US" dirty="0"/>
              <a:t>Comparison of 12-month-olds and adult chimpanzees</a:t>
            </a:r>
          </a:p>
          <a:p>
            <a:pPr lvl="1">
              <a:buFont typeface="Wingdings" panose="05000000000000000000" pitchFamily="2" charset="2"/>
              <a:buChar char="§"/>
            </a:pPr>
            <a:r>
              <a:rPr lang="en-US" altLang="en-US" dirty="0"/>
              <a:t>Pointing as a precursor to language</a:t>
            </a:r>
          </a:p>
          <a:p>
            <a:pPr lvl="1">
              <a:buFont typeface="Wingdings" panose="05000000000000000000" pitchFamily="2" charset="2"/>
              <a:buChar char="§"/>
            </a:pPr>
            <a:r>
              <a:rPr lang="en-US" altLang="en-US" dirty="0"/>
              <a:t>Communicating about objects out of view</a:t>
            </a:r>
          </a:p>
        </p:txBody>
      </p:sp>
      <p:sp>
        <p:nvSpPr>
          <p:cNvPr id="2048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1400"/>
              <a:t>Mattson</a:t>
            </a:r>
          </a:p>
        </p:txBody>
      </p:sp>
      <p:sp>
        <p:nvSpPr>
          <p:cNvPr id="2048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9FD99FA3-1258-448F-A952-A905D3562DED}" type="slidenum">
              <a:rPr lang="en-US" altLang="en-US" sz="1400"/>
              <a:pPr/>
              <a:t>125</a:t>
            </a:fld>
            <a:endParaRPr lang="en-US" altLang="en-US" sz="1400"/>
          </a:p>
        </p:txBody>
      </p:sp>
      <p:pic>
        <p:nvPicPr>
          <p:cNvPr id="204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5346700"/>
            <a:ext cx="25908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81000" y="5308600"/>
            <a:ext cx="4572000" cy="1323439"/>
          </a:xfrm>
          <a:prstGeom prst="rect">
            <a:avLst/>
          </a:prstGeom>
        </p:spPr>
        <p:txBody>
          <a:bodyPr>
            <a:spAutoFit/>
          </a:bodyPr>
          <a:lstStyle/>
          <a:p>
            <a:pPr lvl="1"/>
            <a:r>
              <a:rPr lang="en-US" altLang="en-US" sz="2000" dirty="0" err="1"/>
              <a:t>Liszkowksi</a:t>
            </a:r>
            <a:r>
              <a:rPr lang="en-US" altLang="en-US" sz="2000" dirty="0"/>
              <a:t>, </a:t>
            </a:r>
            <a:r>
              <a:rPr lang="en-US" altLang="en-US" sz="2000" dirty="0" err="1"/>
              <a:t>Schäfer</a:t>
            </a:r>
            <a:r>
              <a:rPr lang="en-US" altLang="en-US" sz="2000" dirty="0"/>
              <a:t>, Carpenter &amp; </a:t>
            </a:r>
            <a:r>
              <a:rPr lang="en-US" altLang="en-US" sz="2000" dirty="0" err="1"/>
              <a:t>Tomasello</a:t>
            </a:r>
            <a:r>
              <a:rPr lang="en-US" altLang="en-US" sz="2000" dirty="0"/>
              <a:t> (2009). </a:t>
            </a:r>
            <a:r>
              <a:rPr lang="en-US" sz="2000" b="1" dirty="0" err="1"/>
              <a:t>Prelinguistic</a:t>
            </a:r>
            <a:r>
              <a:rPr lang="en-US" sz="2000" b="1" dirty="0"/>
              <a:t> infants, but not chimpanzees, communicate about absent entities.</a:t>
            </a:r>
          </a:p>
        </p:txBody>
      </p:sp>
    </p:spTree>
    <p:extLst>
      <p:ext uri="{BB962C8B-B14F-4D97-AF65-F5344CB8AC3E}">
        <p14:creationId xmlns:p14="http://schemas.microsoft.com/office/powerpoint/2010/main" val="24017544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286000" y="-3124200"/>
            <a:ext cx="1676400" cy="2378075"/>
          </a:xfrm>
        </p:spPr>
        <p:txBody>
          <a:bodyPr/>
          <a:lstStyle/>
          <a:p>
            <a:r>
              <a:rPr lang="en-US" altLang="en-US" dirty="0"/>
              <a:t>Requesters and Givers</a:t>
            </a:r>
          </a:p>
        </p:txBody>
      </p:sp>
      <p:sp>
        <p:nvSpPr>
          <p:cNvPr id="22531" name="Content Placeholder 2"/>
          <p:cNvSpPr>
            <a:spLocks noGrp="1"/>
          </p:cNvSpPr>
          <p:nvPr>
            <p:ph idx="1"/>
          </p:nvPr>
        </p:nvSpPr>
        <p:spPr bwMode="auto">
          <a:xfrm>
            <a:off x="-2819400" y="2971800"/>
            <a:ext cx="1749941" cy="4343400"/>
          </a:xfrm>
        </p:spPr>
        <p:txBody>
          <a:bodyPr wrap="square" numCol="1" anchor="t" anchorCtr="0" compatLnSpc="1">
            <a:prstTxWarp prst="textNoShape">
              <a:avLst/>
            </a:prstTxWarp>
          </a:bodyPr>
          <a:lstStyle/>
          <a:p>
            <a:pPr>
              <a:buFont typeface="Wingdings" panose="05000000000000000000" pitchFamily="2" charset="2"/>
              <a:buChar char="§"/>
            </a:pPr>
            <a:endParaRPr lang="en-US" altLang="en-US" dirty="0"/>
          </a:p>
          <a:p>
            <a:pPr>
              <a:buFont typeface="Wingdings" panose="05000000000000000000" pitchFamily="2" charset="2"/>
              <a:buChar char="§"/>
            </a:pPr>
            <a:r>
              <a:rPr lang="en-US" altLang="en-US" dirty="0"/>
              <a:t>Two Training conditions</a:t>
            </a:r>
          </a:p>
          <a:p>
            <a:pPr lvl="1">
              <a:buFont typeface="Wingdings" panose="05000000000000000000" pitchFamily="2" charset="2"/>
              <a:buChar char="§"/>
            </a:pPr>
            <a:r>
              <a:rPr lang="en-US" altLang="en-US" dirty="0"/>
              <a:t>Absent Referent</a:t>
            </a:r>
          </a:p>
          <a:p>
            <a:pPr lvl="1">
              <a:buFont typeface="Wingdings" panose="05000000000000000000" pitchFamily="2" charset="2"/>
              <a:buChar char="§"/>
            </a:pPr>
            <a:r>
              <a:rPr lang="en-US" altLang="en-US" dirty="0"/>
              <a:t>Occluded Referent</a:t>
            </a:r>
          </a:p>
        </p:txBody>
      </p:sp>
      <p:sp>
        <p:nvSpPr>
          <p:cNvPr id="2253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1400"/>
              <a:t>Mattson</a:t>
            </a:r>
          </a:p>
        </p:txBody>
      </p:sp>
      <p:sp>
        <p:nvSpPr>
          <p:cNvPr id="2253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60317C65-50EC-4528-9933-F218A0C00D56}" type="slidenum">
              <a:rPr lang="en-US" altLang="en-US" sz="1400"/>
              <a:pPr/>
              <a:t>126</a:t>
            </a:fld>
            <a:endParaRPr lang="en-US" altLang="en-US" sz="1400"/>
          </a:p>
        </p:txBody>
      </p:sp>
      <p:pic>
        <p:nvPicPr>
          <p:cNvPr id="225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305" y="152400"/>
            <a:ext cx="777669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715000" y="5257800"/>
            <a:ext cx="990600" cy="584775"/>
          </a:xfrm>
          <a:prstGeom prst="rect">
            <a:avLst/>
          </a:prstGeom>
          <a:noFill/>
          <a:ln w="34925">
            <a:solidFill>
              <a:srgbClr val="FFC000"/>
            </a:solidFill>
          </a:ln>
        </p:spPr>
        <p:txBody>
          <a:bodyPr wrap="square" rtlCol="0">
            <a:spAutoFit/>
          </a:bodyPr>
          <a:lstStyle/>
          <a:p>
            <a:endParaRPr lang="en-US" dirty="0"/>
          </a:p>
        </p:txBody>
      </p:sp>
    </p:spTree>
    <p:extLst>
      <p:ext uri="{BB962C8B-B14F-4D97-AF65-F5344CB8AC3E}">
        <p14:creationId xmlns:p14="http://schemas.microsoft.com/office/powerpoint/2010/main" val="111538216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1" b="1">
                <a:latin typeface="Arial" panose="020B0604020202020204" pitchFamily="34" charset="0"/>
              </a:rPr>
              <a:t>Fig. 2. Number of participants who pointed at least once to the target location (i.e., the location of the occluded or absent entity).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001" y="5878441"/>
            <a:ext cx="1306080" cy="652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121" y="979561"/>
            <a:ext cx="692208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113121" y="5972041"/>
            <a:ext cx="3918240"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Ulf Liszkowski et al. Psychological Science 2009;20:654-660</a:t>
            </a:r>
          </a:p>
        </p:txBody>
      </p:sp>
      <p:sp>
        <p:nvSpPr>
          <p:cNvPr id="3077" name="Text Box 5"/>
          <p:cNvSpPr txBox="1">
            <a:spLocks noChangeArrowheads="1"/>
          </p:cNvSpPr>
          <p:nvPr/>
        </p:nvSpPr>
        <p:spPr bwMode="auto">
          <a:xfrm>
            <a:off x="97920" y="645012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Copyright © by Association for Psychological Science</a:t>
            </a:r>
          </a:p>
        </p:txBody>
      </p:sp>
    </p:spTree>
    <p:extLst>
      <p:ext uri="{BB962C8B-B14F-4D97-AF65-F5344CB8AC3E}">
        <p14:creationId xmlns:p14="http://schemas.microsoft.com/office/powerpoint/2010/main" val="3022596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title"/>
          </p:nvPr>
        </p:nvSpPr>
        <p:spPr/>
        <p:txBody>
          <a:bodyPr/>
          <a:lstStyle/>
          <a:p>
            <a:r>
              <a:rPr lang="en-US" altLang="en-US"/>
              <a:t>Definitions</a:t>
            </a:r>
          </a:p>
        </p:txBody>
      </p:sp>
      <p:sp>
        <p:nvSpPr>
          <p:cNvPr id="28675" name="Rectangle 1027"/>
          <p:cNvSpPr>
            <a:spLocks noGrp="1" noChangeArrowheads="1"/>
          </p:cNvSpPr>
          <p:nvPr>
            <p:ph idx="1"/>
          </p:nvPr>
        </p:nvSpPr>
        <p:spPr bwMode="auto"/>
        <p:txBody>
          <a:bodyPr wrap="square" numCol="1" anchor="t" anchorCtr="0" compatLnSpc="1">
            <a:prstTxWarp prst="textNoShape">
              <a:avLst/>
            </a:prstTxWarp>
          </a:bodyPr>
          <a:lstStyle/>
          <a:p>
            <a:r>
              <a:rPr lang="en-US" altLang="en-US"/>
              <a:t>Gestures</a:t>
            </a:r>
          </a:p>
          <a:p>
            <a:pPr lvl="1"/>
            <a:r>
              <a:rPr lang="en-US" altLang="en-US"/>
              <a:t>Movements with meaning</a:t>
            </a:r>
          </a:p>
          <a:p>
            <a:r>
              <a:rPr lang="en-US" altLang="en-US"/>
              <a:t>Conventional gestures</a:t>
            </a:r>
          </a:p>
          <a:p>
            <a:pPr lvl="1"/>
            <a:r>
              <a:rPr lang="en-US" altLang="en-US"/>
              <a:t>Movements with shared meaning</a:t>
            </a:r>
          </a:p>
          <a:p>
            <a:r>
              <a:rPr lang="en-US" altLang="en-US"/>
              <a:t>Symbols</a:t>
            </a:r>
          </a:p>
          <a:p>
            <a:pPr lvl="1"/>
            <a:r>
              <a:rPr lang="en-US" altLang="en-US"/>
              <a:t>Signs that represent the world</a:t>
            </a:r>
          </a:p>
          <a:p>
            <a:pPr lvl="1"/>
            <a:r>
              <a:rPr lang="en-US" altLang="en-US"/>
              <a:t>Distance between referent object and sign</a:t>
            </a:r>
          </a:p>
          <a:p>
            <a:pPr lvl="1"/>
            <a:r>
              <a:rPr lang="en-US" altLang="en-US"/>
              <a:t>Which can be made with hand or mouth</a:t>
            </a:r>
          </a:p>
        </p:txBody>
      </p:sp>
      <p:sp>
        <p:nvSpPr>
          <p:cNvPr id="2867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661E5D13-82E4-4954-9E4F-0AE2F1C4039F}" type="slidenum">
              <a:rPr lang="en-US" altLang="en-US" sz="1400"/>
              <a:pPr/>
              <a:t>128</a:t>
            </a:fld>
            <a:endParaRPr lang="en-US" altLang="en-US" sz="1400"/>
          </a:p>
        </p:txBody>
      </p:sp>
    </p:spTree>
    <p:extLst>
      <p:ext uri="{BB962C8B-B14F-4D97-AF65-F5344CB8AC3E}">
        <p14:creationId xmlns:p14="http://schemas.microsoft.com/office/powerpoint/2010/main" val="97721210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26"/>
          <p:cNvSpPr>
            <a:spLocks noGrp="1" noChangeArrowheads="1"/>
          </p:cNvSpPr>
          <p:nvPr>
            <p:ph type="title"/>
          </p:nvPr>
        </p:nvSpPr>
        <p:spPr>
          <a:noFill/>
        </p:spPr>
        <p:txBody>
          <a:bodyPr/>
          <a:lstStyle/>
          <a:p>
            <a:r>
              <a:rPr lang="en-US" altLang="en-US"/>
              <a:t>Gestural development	</a:t>
            </a:r>
          </a:p>
        </p:txBody>
      </p:sp>
      <p:sp>
        <p:nvSpPr>
          <p:cNvPr id="16387" name="Rectangle 1027"/>
          <p:cNvSpPr>
            <a:spLocks noGrp="1" noChangeArrowheads="1"/>
          </p:cNvSpPr>
          <p:nvPr>
            <p:ph idx="1"/>
          </p:nvPr>
        </p:nvSpPr>
        <p:spPr/>
        <p:txBody>
          <a:bodyPr>
            <a:normAutofit fontScale="85000" lnSpcReduction="10000"/>
          </a:bodyPr>
          <a:lstStyle/>
          <a:p>
            <a:pPr fontAlgn="auto">
              <a:spcAft>
                <a:spcPts val="0"/>
              </a:spcAft>
              <a:defRPr/>
            </a:pPr>
            <a:r>
              <a:rPr lang="en-US" altLang="en-US" sz="2400" dirty="0"/>
              <a:t>Working gestures (pointing, offering)</a:t>
            </a:r>
          </a:p>
          <a:p>
            <a:pPr lvl="1" fontAlgn="auto">
              <a:spcAft>
                <a:spcPts val="0"/>
              </a:spcAft>
              <a:defRPr/>
            </a:pPr>
            <a:r>
              <a:rPr lang="en-US" altLang="en-US" sz="2000" dirty="0"/>
              <a:t>between 9 &amp; 12 months; </a:t>
            </a:r>
          </a:p>
          <a:p>
            <a:pPr lvl="1" fontAlgn="auto">
              <a:spcAft>
                <a:spcPts val="0"/>
              </a:spcAft>
              <a:defRPr/>
            </a:pPr>
            <a:r>
              <a:rPr lang="en-US" altLang="en-US" sz="2000" dirty="0"/>
              <a:t>Get things done:  request, name, offer</a:t>
            </a:r>
          </a:p>
          <a:p>
            <a:pPr fontAlgn="auto">
              <a:spcAft>
                <a:spcPts val="0"/>
              </a:spcAft>
              <a:defRPr/>
            </a:pPr>
            <a:r>
              <a:rPr lang="en-US" altLang="en-US" sz="2400" b="1" dirty="0"/>
              <a:t>Social gestures </a:t>
            </a:r>
          </a:p>
          <a:p>
            <a:pPr lvl="1" fontAlgn="auto">
              <a:spcAft>
                <a:spcPts val="0"/>
              </a:spcAft>
              <a:defRPr/>
            </a:pPr>
            <a:r>
              <a:rPr lang="en-US" altLang="en-US" sz="2000" b="1" dirty="0"/>
              <a:t>between 9 &amp; 12 months; </a:t>
            </a:r>
          </a:p>
          <a:p>
            <a:pPr lvl="1" fontAlgn="auto">
              <a:spcAft>
                <a:spcPts val="0"/>
              </a:spcAft>
              <a:defRPr/>
            </a:pPr>
            <a:r>
              <a:rPr lang="en-US" altLang="en-US" sz="2000" b="1" dirty="0"/>
              <a:t>Performatives: wave bye-bye, shake head no, etc.</a:t>
            </a:r>
          </a:p>
          <a:p>
            <a:pPr fontAlgn="auto">
              <a:spcAft>
                <a:spcPts val="0"/>
              </a:spcAft>
              <a:defRPr/>
            </a:pPr>
            <a:r>
              <a:rPr lang="en-US" altLang="en-US" sz="2400" b="1" dirty="0"/>
              <a:t>Enacted or representational gestures (10 – 15 months)</a:t>
            </a:r>
          </a:p>
          <a:p>
            <a:pPr lvl="1" fontAlgn="auto">
              <a:spcAft>
                <a:spcPts val="0"/>
              </a:spcAft>
              <a:defRPr/>
            </a:pPr>
            <a:r>
              <a:rPr lang="en-US" altLang="en-US" sz="2000" b="1" dirty="0"/>
              <a:t>begin with symbolic play</a:t>
            </a:r>
          </a:p>
          <a:p>
            <a:pPr lvl="1" fontAlgn="auto">
              <a:spcAft>
                <a:spcPts val="0"/>
              </a:spcAft>
              <a:defRPr/>
            </a:pPr>
            <a:r>
              <a:rPr lang="en-US" altLang="en-US" sz="2000" b="1" dirty="0"/>
              <a:t>include pretending to drink from a cup</a:t>
            </a:r>
          </a:p>
          <a:p>
            <a:pPr fontAlgn="auto">
              <a:spcAft>
                <a:spcPts val="0"/>
              </a:spcAft>
              <a:defRPr/>
            </a:pPr>
            <a:r>
              <a:rPr lang="en-US" altLang="en-US" sz="2400" b="1" dirty="0"/>
              <a:t>Symbolic gestures – represent things or events</a:t>
            </a:r>
          </a:p>
          <a:p>
            <a:pPr lvl="1" fontAlgn="auto">
              <a:spcAft>
                <a:spcPts val="0"/>
              </a:spcAft>
              <a:defRPr/>
            </a:pPr>
            <a:r>
              <a:rPr lang="en-US" altLang="en-US" sz="2000" b="1" dirty="0"/>
              <a:t>emerge around the same time as first words (14-15 months) </a:t>
            </a:r>
          </a:p>
          <a:p>
            <a:pPr lvl="1" fontAlgn="auto">
              <a:spcAft>
                <a:spcPts val="0"/>
              </a:spcAft>
              <a:defRPr/>
            </a:pPr>
            <a:r>
              <a:rPr lang="en-US" altLang="en-US" sz="2000" b="1" dirty="0"/>
              <a:t>used to make requests, describe attributes, name objects</a:t>
            </a:r>
          </a:p>
          <a:p>
            <a:pPr lvl="1" fontAlgn="auto">
              <a:spcAft>
                <a:spcPts val="0"/>
              </a:spcAft>
              <a:defRPr/>
            </a:pPr>
            <a:r>
              <a:rPr lang="en-US" altLang="en-US" sz="2000" b="1" dirty="0"/>
              <a:t>degree of context-free  representation varies</a:t>
            </a:r>
          </a:p>
        </p:txBody>
      </p:sp>
    </p:spTree>
    <p:extLst>
      <p:ext uri="{BB962C8B-B14F-4D97-AF65-F5344CB8AC3E}">
        <p14:creationId xmlns:p14="http://schemas.microsoft.com/office/powerpoint/2010/main" val="3524895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a:t>
            </a:r>
          </a:p>
        </p:txBody>
      </p:sp>
      <p:pic>
        <p:nvPicPr>
          <p:cNvPr id="6" name="Content Placeholder 5">
            <a:hlinkClick r:id="rId2"/>
          </p:cNvPr>
          <p:cNvPicPr>
            <a:picLocks noGrp="1" noChangeAspect="1"/>
          </p:cNvPicPr>
          <p:nvPr>
            <p:ph idx="1"/>
          </p:nvPr>
        </p:nvPicPr>
        <p:blipFill>
          <a:blip r:embed="rId3"/>
          <a:stretch>
            <a:fillRect/>
          </a:stretch>
        </p:blipFill>
        <p:spPr>
          <a:xfrm>
            <a:off x="964813" y="1600200"/>
            <a:ext cx="7626737" cy="2855673"/>
          </a:xfrm>
          <a:prstGeom prst="rect">
            <a:avLst/>
          </a:prstGeom>
        </p:spPr>
      </p:pic>
      <p:sp>
        <p:nvSpPr>
          <p:cNvPr id="4" name="Slide Number Placeholder 3"/>
          <p:cNvSpPr>
            <a:spLocks noGrp="1"/>
          </p:cNvSpPr>
          <p:nvPr>
            <p:ph type="sldNum" sz="quarter" idx="12"/>
          </p:nvPr>
        </p:nvSpPr>
        <p:spPr/>
        <p:txBody>
          <a:bodyPr/>
          <a:lstStyle/>
          <a:p>
            <a:pPr>
              <a:defRPr/>
            </a:pPr>
            <a:fld id="{1CB018EC-DBEA-4896-B7C0-8A0B549F7F71}" type="slidenum">
              <a:rPr lang="en-US" smtClean="0"/>
              <a:pPr>
                <a:defRPr/>
              </a:pPr>
              <a:t>13</a:t>
            </a:fld>
            <a:endParaRPr lang="en-US"/>
          </a:p>
        </p:txBody>
      </p:sp>
      <p:sp>
        <p:nvSpPr>
          <p:cNvPr id="5" name="Rectangle 4"/>
          <p:cNvSpPr/>
          <p:nvPr/>
        </p:nvSpPr>
        <p:spPr>
          <a:xfrm>
            <a:off x="1905000" y="4632720"/>
            <a:ext cx="6400800" cy="1569660"/>
          </a:xfrm>
          <a:prstGeom prst="rect">
            <a:avLst/>
          </a:prstGeom>
        </p:spPr>
        <p:txBody>
          <a:bodyPr wrap="square">
            <a:spAutoFit/>
          </a:bodyPr>
          <a:lstStyle/>
          <a:p>
            <a:r>
              <a:rPr lang="en-US" dirty="0">
                <a:hlinkClick r:id="rId2"/>
              </a:rPr>
              <a:t>https://ars.els-cdn.com/content/image/1-s2.0-S0960982216302020-mmc2.mp4</a:t>
            </a:r>
            <a:r>
              <a:rPr lang="en-US" dirty="0"/>
              <a:t> </a:t>
            </a:r>
          </a:p>
        </p:txBody>
      </p:sp>
    </p:spTree>
    <p:extLst>
      <p:ext uri="{BB962C8B-B14F-4D97-AF65-F5344CB8AC3E}">
        <p14:creationId xmlns:p14="http://schemas.microsoft.com/office/powerpoint/2010/main" val="35249977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a:t>Debate</a:t>
            </a:r>
          </a:p>
        </p:txBody>
      </p:sp>
      <p:sp>
        <p:nvSpPr>
          <p:cNvPr id="32771" name="Rectangle 3"/>
          <p:cNvSpPr>
            <a:spLocks noGrp="1" noChangeArrowheads="1"/>
          </p:cNvSpPr>
          <p:nvPr>
            <p:ph idx="1"/>
          </p:nvPr>
        </p:nvSpPr>
        <p:spPr bwMode="auto"/>
        <p:txBody>
          <a:bodyPr wrap="square" numCol="1" anchor="t" anchorCtr="0" compatLnSpc="1">
            <a:prstTxWarp prst="textNoShape">
              <a:avLst/>
            </a:prstTxWarp>
          </a:bodyPr>
          <a:lstStyle/>
          <a:p>
            <a:r>
              <a:rPr lang="en-US" altLang="en-US"/>
              <a:t>Is language a specific module in the brain?</a:t>
            </a:r>
          </a:p>
          <a:p>
            <a:pPr algn="ctr">
              <a:buFont typeface="Monotype Sorts"/>
              <a:buNone/>
            </a:pPr>
            <a:r>
              <a:rPr lang="en-US" altLang="en-US"/>
              <a:t>Or</a:t>
            </a:r>
          </a:p>
          <a:p>
            <a:r>
              <a:rPr lang="en-US" altLang="en-US"/>
              <a:t>One manifestation of sophisticated intellectual capacity?</a:t>
            </a:r>
          </a:p>
        </p:txBody>
      </p:sp>
      <p:sp>
        <p:nvSpPr>
          <p:cNvPr id="3277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0F1E7B7E-EE92-455D-A634-798206FEB018}" type="slidenum">
              <a:rPr lang="en-US" altLang="en-US" sz="1400"/>
              <a:pPr/>
              <a:t>130</a:t>
            </a:fld>
            <a:endParaRPr lang="en-US" altLang="en-US" sz="1400"/>
          </a:p>
        </p:txBody>
      </p:sp>
    </p:spTree>
    <p:extLst>
      <p:ext uri="{BB962C8B-B14F-4D97-AF65-F5344CB8AC3E}">
        <p14:creationId xmlns:p14="http://schemas.microsoft.com/office/powerpoint/2010/main" val="2955559518"/>
      </p:ext>
    </p:extLst>
  </p:cSld>
  <p:clrMapOvr>
    <a:masterClrMapping/>
  </p:clrMapOvr>
  <p:transition spd="slow"/>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Following a point</a:t>
            </a:r>
          </a:p>
        </p:txBody>
      </p:sp>
      <p:sp>
        <p:nvSpPr>
          <p:cNvPr id="3" name="Content Placeholder 2"/>
          <p:cNvSpPr>
            <a:spLocks noGrp="1"/>
          </p:cNvSpPr>
          <p:nvPr>
            <p:ph idx="1"/>
          </p:nvPr>
        </p:nvSpPr>
        <p:spPr/>
        <p:txBody>
          <a:bodyPr/>
          <a:lstStyle/>
          <a:p>
            <a:r>
              <a:rPr lang="en-US" dirty="0">
                <a:hlinkClick r:id="rId2"/>
              </a:rPr>
              <a:t>https://nyu.databrary.org/volume/53</a:t>
            </a:r>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a:t>Kolnik &amp; Farhat</a:t>
            </a:r>
          </a:p>
        </p:txBody>
      </p:sp>
      <p:pic>
        <p:nvPicPr>
          <p:cNvPr id="5" name="Picture 4"/>
          <p:cNvPicPr>
            <a:picLocks noChangeAspect="1"/>
          </p:cNvPicPr>
          <p:nvPr/>
        </p:nvPicPr>
        <p:blipFill>
          <a:blip r:embed="rId3"/>
          <a:stretch>
            <a:fillRect/>
          </a:stretch>
        </p:blipFill>
        <p:spPr>
          <a:xfrm>
            <a:off x="2057400" y="2604135"/>
            <a:ext cx="5248275" cy="4219575"/>
          </a:xfrm>
          <a:prstGeom prst="rect">
            <a:avLst/>
          </a:prstGeom>
        </p:spPr>
      </p:pic>
    </p:spTree>
    <p:extLst>
      <p:ext uri="{BB962C8B-B14F-4D97-AF65-F5344CB8AC3E}">
        <p14:creationId xmlns:p14="http://schemas.microsoft.com/office/powerpoint/2010/main" val="19300501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Language need not be verbal</a:t>
            </a:r>
          </a:p>
        </p:txBody>
      </p:sp>
      <p:sp>
        <p:nvSpPr>
          <p:cNvPr id="34819" name="Rectangle 3"/>
          <p:cNvSpPr>
            <a:spLocks noGrp="1" noChangeArrowheads="1"/>
          </p:cNvSpPr>
          <p:nvPr>
            <p:ph idx="1"/>
          </p:nvPr>
        </p:nvSpPr>
        <p:spPr bwMode="auto"/>
        <p:txBody>
          <a:bodyPr wrap="square" numCol="1" anchor="t" anchorCtr="0" compatLnSpc="1">
            <a:prstTxWarp prst="textNoShape">
              <a:avLst/>
            </a:prstTxWarp>
          </a:bodyPr>
          <a:lstStyle/>
          <a:p>
            <a:pPr algn="ctr">
              <a:buFont typeface="Monotype Sorts"/>
              <a:buNone/>
            </a:pPr>
            <a:endParaRPr lang="en-US" altLang="en-US" sz="2800" b="1"/>
          </a:p>
          <a:p>
            <a:r>
              <a:rPr lang="en-US" altLang="en-US" sz="2800"/>
              <a:t>“A view of the child . . . endowed with special linguistic input and output devices is giving way to a view of the child as a creature equipped with ears and eyes and with various moving parts that can be harnessed to form the sounds and sights of its species communicative signals (Studdert-Kennedy, 1991, p. 89)”</a:t>
            </a:r>
          </a:p>
          <a:p>
            <a:pPr lvl="4"/>
            <a:r>
              <a:rPr lang="en-US" altLang="en-US" sz="1800"/>
              <a:t>http://www.babysigns.com/babysigns_research_symbolicgesturingarticle.shtml</a:t>
            </a:r>
          </a:p>
          <a:p>
            <a:endParaRPr lang="en-US" altLang="en-US" sz="2800"/>
          </a:p>
        </p:txBody>
      </p:sp>
      <p:sp>
        <p:nvSpPr>
          <p:cNvPr id="3482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055D0B02-0FA5-488F-BCA1-2FAE585D2B4B}" type="slidenum">
              <a:rPr lang="en-US" altLang="en-US" sz="1400"/>
              <a:pPr/>
              <a:t>132</a:t>
            </a:fld>
            <a:endParaRPr lang="en-US" altLang="en-US" sz="1400"/>
          </a:p>
        </p:txBody>
      </p:sp>
    </p:spTree>
    <p:extLst>
      <p:ext uri="{BB962C8B-B14F-4D97-AF65-F5344CB8AC3E}">
        <p14:creationId xmlns:p14="http://schemas.microsoft.com/office/powerpoint/2010/main" val="176909598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Rectangle 1026"/>
          <p:cNvSpPr>
            <a:spLocks noGrp="1" noChangeArrowheads="1"/>
          </p:cNvSpPr>
          <p:nvPr>
            <p:ph type="title"/>
          </p:nvPr>
        </p:nvSpPr>
        <p:spPr/>
        <p:txBody>
          <a:bodyPr/>
          <a:lstStyle/>
          <a:p>
            <a:r>
              <a:rPr lang="en-US" altLang="en-US"/>
              <a:t>Friend’s 11-month-old</a:t>
            </a:r>
          </a:p>
        </p:txBody>
      </p:sp>
      <p:sp>
        <p:nvSpPr>
          <p:cNvPr id="19460" name="Rectangle 1027"/>
          <p:cNvSpPr>
            <a:spLocks noGrp="1" noChangeArrowheads="1"/>
          </p:cNvSpPr>
          <p:nvPr>
            <p:ph idx="1"/>
          </p:nvPr>
        </p:nvSpPr>
        <p:spPr/>
        <p:txBody>
          <a:bodyPr/>
          <a:lstStyle/>
          <a:p>
            <a:pPr fontAlgn="auto">
              <a:spcAft>
                <a:spcPts val="0"/>
              </a:spcAft>
              <a:defRPr/>
            </a:pPr>
            <a:r>
              <a:rPr lang="en-US" altLang="en-US"/>
              <a:t>Has (hand) signs for: </a:t>
            </a:r>
          </a:p>
          <a:p>
            <a:pPr lvl="1" fontAlgn="auto">
              <a:spcAft>
                <a:spcPts val="0"/>
              </a:spcAft>
              <a:defRPr/>
            </a:pPr>
            <a:r>
              <a:rPr lang="en-US" altLang="en-US"/>
              <a:t>more, bird, dog, (her first 3),</a:t>
            </a:r>
          </a:p>
          <a:p>
            <a:pPr lvl="1" fontAlgn="auto">
              <a:spcAft>
                <a:spcPts val="0"/>
              </a:spcAft>
              <a:defRPr/>
            </a:pPr>
            <a:r>
              <a:rPr lang="en-US" altLang="en-US"/>
              <a:t>nurse, eat, drink, potty, </a:t>
            </a:r>
          </a:p>
          <a:p>
            <a:pPr lvl="1" fontAlgn="auto">
              <a:spcAft>
                <a:spcPts val="0"/>
              </a:spcAft>
              <a:defRPr/>
            </a:pPr>
            <a:r>
              <a:rPr lang="en-US" altLang="en-US"/>
              <a:t>flower </a:t>
            </a:r>
          </a:p>
          <a:p>
            <a:pPr lvl="2" fontAlgn="auto">
              <a:spcAft>
                <a:spcPts val="0"/>
              </a:spcAft>
              <a:defRPr/>
            </a:pPr>
            <a:r>
              <a:rPr lang="en-US" altLang="en-US"/>
              <a:t>her invention: sniffing, face scrunched, </a:t>
            </a:r>
          </a:p>
          <a:p>
            <a:pPr lvl="1" fontAlgn="auto">
              <a:spcAft>
                <a:spcPts val="0"/>
              </a:spcAft>
              <a:defRPr/>
            </a:pPr>
            <a:r>
              <a:rPr lang="en-US" altLang="en-US"/>
              <a:t>hat, sleep, cat (with word 'zaza’)</a:t>
            </a:r>
          </a:p>
          <a:p>
            <a:pPr lvl="4" algn="r" fontAlgn="auto">
              <a:spcAft>
                <a:spcPts val="0"/>
              </a:spcAft>
              <a:defRPr/>
            </a:pPr>
            <a:r>
              <a:rPr lang="en-US" altLang="en-US" sz="1350"/>
              <a:t>Myers (1999)</a:t>
            </a:r>
          </a:p>
          <a:p>
            <a:pPr fontAlgn="auto">
              <a:spcAft>
                <a:spcPts val="0"/>
              </a:spcAft>
              <a:defRPr/>
            </a:pPr>
            <a:r>
              <a:rPr lang="en-US" altLang="en-US" sz="2800"/>
              <a:t>Teach gestures to some at-risk populations</a:t>
            </a:r>
          </a:p>
          <a:p>
            <a:pPr fontAlgn="auto">
              <a:spcAft>
                <a:spcPts val="0"/>
              </a:spcAft>
              <a:defRPr/>
            </a:pPr>
            <a:r>
              <a:rPr lang="en-US" altLang="en-US" sz="2800"/>
              <a:t>What’s source of gestural advantage?</a:t>
            </a:r>
          </a:p>
        </p:txBody>
      </p:sp>
      <p:sp>
        <p:nvSpPr>
          <p:cNvPr id="3686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C8A069E0-834C-4225-B255-B9A618545E30}" type="slidenum">
              <a:rPr lang="en-US" altLang="en-US" sz="1400"/>
              <a:pPr/>
              <a:t>133</a:t>
            </a:fld>
            <a:endParaRPr lang="en-US" altLang="en-US" sz="1400"/>
          </a:p>
        </p:txBody>
      </p:sp>
    </p:spTree>
    <p:extLst>
      <p:ext uri="{BB962C8B-B14F-4D97-AF65-F5344CB8AC3E}">
        <p14:creationId xmlns:p14="http://schemas.microsoft.com/office/powerpoint/2010/main" val="27579949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p:txBody>
          <a:bodyPr/>
          <a:lstStyle/>
          <a:p>
            <a:r>
              <a:rPr lang="en-US" altLang="en-US"/>
              <a:t>‘Symbolic gesture versus words’</a:t>
            </a:r>
          </a:p>
        </p:txBody>
      </p:sp>
      <p:sp>
        <p:nvSpPr>
          <p:cNvPr id="38915" name="Rectangle 1027"/>
          <p:cNvSpPr>
            <a:spLocks noGrp="1" noChangeArrowheads="1"/>
          </p:cNvSpPr>
          <p:nvPr>
            <p:ph idx="1"/>
          </p:nvPr>
        </p:nvSpPr>
        <p:spPr bwMode="auto"/>
        <p:txBody>
          <a:bodyPr wrap="square" numCol="1" anchor="t" anchorCtr="0" compatLnSpc="1">
            <a:prstTxWarp prst="textNoShape">
              <a:avLst/>
            </a:prstTxWarp>
          </a:bodyPr>
          <a:lstStyle/>
          <a:p>
            <a:r>
              <a:rPr lang="en-US" altLang="en-US" sz="2800" dirty="0"/>
              <a:t>37 infants ~ 11 months of age exposed to 8 gestures by pairing the vocal word (for example, ``bird'') with the gesture (for example, arm-flapping) any time an opportunity arose. </a:t>
            </a:r>
          </a:p>
          <a:p>
            <a:pPr lvl="1"/>
            <a:r>
              <a:rPr lang="en-US" altLang="en-US" sz="2400" dirty="0"/>
              <a:t>Families were provided with toys and picture books that exemplified the objects. </a:t>
            </a:r>
          </a:p>
          <a:p>
            <a:pPr lvl="1"/>
            <a:r>
              <a:rPr lang="en-US" altLang="en-US" sz="2400" dirty="0"/>
              <a:t>Development of symbolic use, both gesturally and verbally, was tracked via weekly interviews with the child's parents. </a:t>
            </a:r>
          </a:p>
        </p:txBody>
      </p:sp>
      <p:sp>
        <p:nvSpPr>
          <p:cNvPr id="3891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84C415B6-A7C5-467F-9799-A94A188577B9}" type="slidenum">
              <a:rPr lang="en-US" altLang="en-US" sz="1400"/>
              <a:pPr/>
              <a:t>134</a:t>
            </a:fld>
            <a:endParaRPr lang="en-US" altLang="en-US" sz="1400"/>
          </a:p>
        </p:txBody>
      </p:sp>
    </p:spTree>
    <p:extLst>
      <p:ext uri="{BB962C8B-B14F-4D97-AF65-F5344CB8AC3E}">
        <p14:creationId xmlns:p14="http://schemas.microsoft.com/office/powerpoint/2010/main" val="32786616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a:t>Symbolic gestures in sign training children’s repertoires</a:t>
            </a:r>
          </a:p>
        </p:txBody>
      </p:sp>
      <p:sp>
        <p:nvSpPr>
          <p:cNvPr id="51203" name="Rectangle 3"/>
          <p:cNvSpPr>
            <a:spLocks noGrp="1" noChangeArrowheads="1"/>
          </p:cNvSpPr>
          <p:nvPr>
            <p:ph idx="1"/>
          </p:nvPr>
        </p:nvSpPr>
        <p:spPr bwMode="auto"/>
        <p:txBody>
          <a:bodyPr wrap="square" numCol="1" anchor="t" anchorCtr="0" compatLnSpc="1">
            <a:prstTxWarp prst="textNoShape">
              <a:avLst/>
            </a:prstTxWarp>
          </a:bodyPr>
          <a:lstStyle/>
          <a:p>
            <a:r>
              <a:rPr lang="en-US" altLang="en-US" sz="2800"/>
              <a:t>Drink: Thumb to mouth DS: To ask for bottle </a:t>
            </a:r>
          </a:p>
          <a:p>
            <a:r>
              <a:rPr lang="en-US" altLang="en-US" sz="2800"/>
              <a:t>Cheerios: Index fingers to thumbs MR: To request more Cheerios</a:t>
            </a:r>
          </a:p>
          <a:p>
            <a:r>
              <a:rPr lang="en-US" altLang="en-US" sz="2800"/>
              <a:t>Fish: Smacking lips together KA: To fish toy in tub and goldfish crackers</a:t>
            </a:r>
          </a:p>
          <a:p>
            <a:r>
              <a:rPr lang="en-US" altLang="en-US" sz="2800"/>
              <a:t>Water: Rubbing palms together CH: With FISH gesture to fish in pond </a:t>
            </a:r>
          </a:p>
          <a:p>
            <a:r>
              <a:rPr lang="en-US" altLang="en-US" sz="2800"/>
              <a:t>Book: Open/Close with palms AT: With MORE gesture to ask for another book </a:t>
            </a:r>
          </a:p>
          <a:p>
            <a:endParaRPr lang="en-US" altLang="en-US" sz="2800"/>
          </a:p>
        </p:txBody>
      </p:sp>
      <p:sp>
        <p:nvSpPr>
          <p:cNvPr id="5120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EE494833-C434-4DC4-A890-DD2CE7FE09AE}" type="slidenum">
              <a:rPr lang="en-US" altLang="en-US" sz="1400"/>
              <a:pPr/>
              <a:t>135</a:t>
            </a:fld>
            <a:endParaRPr lang="en-US" altLang="en-US" sz="1400"/>
          </a:p>
        </p:txBody>
      </p:sp>
    </p:spTree>
    <p:extLst>
      <p:ext uri="{BB962C8B-B14F-4D97-AF65-F5344CB8AC3E}">
        <p14:creationId xmlns:p14="http://schemas.microsoft.com/office/powerpoint/2010/main" val="75687787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a:t>Symbol use: </a:t>
            </a:r>
            <a:br>
              <a:rPr lang="en-US" altLang="en-US"/>
            </a:br>
            <a:r>
              <a:rPr lang="en-US" altLang="en-US"/>
              <a:t>Referring to multiple exemplars </a:t>
            </a:r>
          </a:p>
        </p:txBody>
      </p:sp>
      <p:sp>
        <p:nvSpPr>
          <p:cNvPr id="49155" name="Rectangle 3"/>
          <p:cNvSpPr>
            <a:spLocks noGrp="1" noChangeArrowheads="1"/>
          </p:cNvSpPr>
          <p:nvPr>
            <p:ph idx="1"/>
          </p:nvPr>
        </p:nvSpPr>
        <p:spPr bwMode="auto"/>
        <p:txBody>
          <a:bodyPr wrap="square" numCol="1" anchor="t" anchorCtr="0" compatLnSpc="1">
            <a:prstTxWarp prst="textNoShape">
              <a:avLst/>
            </a:prstTxWarp>
          </a:bodyPr>
          <a:lstStyle/>
          <a:p>
            <a:r>
              <a:rPr lang="en-US" altLang="en-US"/>
              <a:t>The onset of symbol use in the gestural modality reliably preceded the onset of symbolic use in words.</a:t>
            </a:r>
          </a:p>
          <a:p>
            <a:r>
              <a:rPr lang="en-US" altLang="en-US"/>
              <a:t>The time lag between gestural and verbal symbol use was rather small (less than 1.1 month)</a:t>
            </a:r>
          </a:p>
          <a:p>
            <a:endParaRPr lang="en-US" altLang="en-US"/>
          </a:p>
        </p:txBody>
      </p:sp>
      <p:sp>
        <p:nvSpPr>
          <p:cNvPr id="4915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4D6D81D9-44F0-49D3-B2D3-382CB0B306A1}" type="slidenum">
              <a:rPr lang="en-US" altLang="en-US" sz="1400"/>
              <a:pPr/>
              <a:t>136</a:t>
            </a:fld>
            <a:endParaRPr lang="en-US" altLang="en-US" sz="1400"/>
          </a:p>
        </p:txBody>
      </p:sp>
    </p:spTree>
    <p:extLst>
      <p:ext uri="{BB962C8B-B14F-4D97-AF65-F5344CB8AC3E}">
        <p14:creationId xmlns:p14="http://schemas.microsoft.com/office/powerpoint/2010/main" val="32027102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dirty="0"/>
              <a:t>Gestural Advantage</a:t>
            </a:r>
          </a:p>
        </p:txBody>
      </p:sp>
      <p:sp>
        <p:nvSpPr>
          <p:cNvPr id="21508" name="Rectangle 3"/>
          <p:cNvSpPr>
            <a:spLocks noGrp="1" noChangeArrowheads="1"/>
          </p:cNvSpPr>
          <p:nvPr>
            <p:ph idx="1"/>
          </p:nvPr>
        </p:nvSpPr>
        <p:spPr/>
        <p:txBody>
          <a:bodyPr/>
          <a:lstStyle/>
          <a:p>
            <a:pPr fontAlgn="auto">
              <a:spcAft>
                <a:spcPts val="0"/>
              </a:spcAft>
              <a:defRPr/>
            </a:pPr>
            <a:r>
              <a:rPr lang="en-US" altLang="en-US" b="1"/>
              <a:t>Infants of this age, provided with appropriate input, use enactive gestures to refer to objects and activities before they do so with words</a:t>
            </a:r>
          </a:p>
          <a:p>
            <a:pPr fontAlgn="auto">
              <a:spcAft>
                <a:spcPts val="0"/>
              </a:spcAft>
              <a:defRPr/>
            </a:pPr>
            <a:endParaRPr lang="en-US" altLang="en-US" b="1"/>
          </a:p>
          <a:p>
            <a:pPr lvl="4" algn="r" fontAlgn="auto">
              <a:spcAft>
                <a:spcPts val="0"/>
              </a:spcAft>
              <a:defRPr/>
            </a:pPr>
            <a:r>
              <a:rPr lang="en-US" altLang="en-US" sz="1350"/>
              <a:t>Goodwyn &amp; Acredolo, 1993</a:t>
            </a:r>
          </a:p>
        </p:txBody>
      </p:sp>
      <p:sp>
        <p:nvSpPr>
          <p:cNvPr id="4096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F0C554F3-9CAE-4D03-88AE-0657702A4CF6}" type="slidenum">
              <a:rPr lang="en-US" altLang="en-US" sz="1400"/>
              <a:pPr/>
              <a:t>137</a:t>
            </a:fld>
            <a:endParaRPr lang="en-US" altLang="en-US" sz="1400"/>
          </a:p>
        </p:txBody>
      </p:sp>
    </p:spTree>
    <p:extLst>
      <p:ext uri="{BB962C8B-B14F-4D97-AF65-F5344CB8AC3E}">
        <p14:creationId xmlns:p14="http://schemas.microsoft.com/office/powerpoint/2010/main" val="102457129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dirty="0"/>
              <a:t>“Symbolic gesturing impacts early language development”</a:t>
            </a:r>
          </a:p>
        </p:txBody>
      </p:sp>
      <p:sp>
        <p:nvSpPr>
          <p:cNvPr id="47107" name="Rectangle 3"/>
          <p:cNvSpPr>
            <a:spLocks noGrp="1" noChangeArrowheads="1"/>
          </p:cNvSpPr>
          <p:nvPr>
            <p:ph idx="1"/>
          </p:nvPr>
        </p:nvSpPr>
        <p:spPr bwMode="auto"/>
        <p:txBody>
          <a:bodyPr wrap="square" numCol="1" anchor="t" anchorCtr="0" compatLnSpc="1">
            <a:prstTxWarp prst="textNoShape">
              <a:avLst/>
            </a:prstTxWarp>
          </a:bodyPr>
          <a:lstStyle/>
          <a:p>
            <a:r>
              <a:rPr lang="en-US" altLang="en-US" sz="2400" dirty="0"/>
              <a:t>103, 11-month-old infants were divided into </a:t>
            </a:r>
          </a:p>
          <a:p>
            <a:pPr lvl="1"/>
            <a:r>
              <a:rPr lang="en-US" altLang="en-US" sz="2000" dirty="0"/>
              <a:t>Sign Training group modeled symbolic gestures </a:t>
            </a:r>
          </a:p>
          <a:p>
            <a:pPr lvl="1"/>
            <a:r>
              <a:rPr lang="en-US" altLang="en-US" sz="2000" dirty="0"/>
              <a:t>Non-intervention did not know about symbolic gestures</a:t>
            </a:r>
          </a:p>
          <a:p>
            <a:pPr lvl="1"/>
            <a:r>
              <a:rPr lang="en-US" altLang="en-US" sz="2000" dirty="0"/>
              <a:t>Verbal Training group – controls for training per se </a:t>
            </a:r>
          </a:p>
          <a:p>
            <a:pPr lvl="1"/>
            <a:r>
              <a:rPr lang="en-US" altLang="en-US" sz="2000" dirty="0"/>
              <a:t>Standard language tests at 15, 19, 24, 30, 36 months. </a:t>
            </a:r>
          </a:p>
          <a:p>
            <a:r>
              <a:rPr lang="en-US" altLang="en-US" sz="2800" dirty="0"/>
              <a:t>“The results provide strong evidence that symbolic gesturing does not hamper verbal development and may even facilitate it. </a:t>
            </a:r>
          </a:p>
          <a:p>
            <a:pPr algn="r"/>
            <a:r>
              <a:rPr lang="en-US" altLang="en-US" sz="1600" b="1" dirty="0"/>
              <a:t>Susan W. </a:t>
            </a:r>
            <a:r>
              <a:rPr lang="en-US" altLang="en-US" sz="1600" b="1" dirty="0" err="1"/>
              <a:t>Goodwyn</a:t>
            </a:r>
            <a:r>
              <a:rPr lang="en-US" altLang="en-US" sz="1600" b="1" dirty="0"/>
              <a:t>, Linda P. </a:t>
            </a:r>
            <a:r>
              <a:rPr lang="en-US" altLang="en-US" sz="1600" b="1" dirty="0" err="1"/>
              <a:t>Acredolo</a:t>
            </a:r>
            <a:r>
              <a:rPr lang="en-US" altLang="en-US" sz="1600" b="1" dirty="0"/>
              <a:t> and Catherine A. Brown </a:t>
            </a:r>
            <a:r>
              <a:rPr lang="en-US" altLang="en-US" sz="1600" b="1" u="sng" dirty="0"/>
              <a:t>(2000) Journal of Nonverbal Behavior, 24, 81-103. </a:t>
            </a:r>
          </a:p>
        </p:txBody>
      </p:sp>
      <p:sp>
        <p:nvSpPr>
          <p:cNvPr id="4710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507401EE-1F4D-4561-8D9F-9D30ABFE469F}" type="slidenum">
              <a:rPr lang="en-US" altLang="en-US" sz="1400"/>
              <a:pPr/>
              <a:t>138</a:t>
            </a:fld>
            <a:endParaRPr lang="en-US" altLang="en-US" sz="1400"/>
          </a:p>
        </p:txBody>
      </p:sp>
    </p:spTree>
    <p:extLst>
      <p:ext uri="{BB962C8B-B14F-4D97-AF65-F5344CB8AC3E}">
        <p14:creationId xmlns:p14="http://schemas.microsoft.com/office/powerpoint/2010/main" val="29389334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1C6ACD75-1EBE-4B8E-A1D4-7A36513FEA85}" type="slidenum">
              <a:rPr lang="en-US" altLang="en-US" sz="1400"/>
              <a:pPr/>
              <a:t>139</a:t>
            </a:fld>
            <a:endParaRPr lang="en-US" altLang="en-US" sz="1400"/>
          </a:p>
        </p:txBody>
      </p:sp>
      <p:pic>
        <p:nvPicPr>
          <p:cNvPr id="430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988"/>
            <a:ext cx="8305800"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6436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E61DB66-CB2D-3D45-A2FD-F188FBBFB19F}"/>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857" r="7766" b="56831"/>
          <a:stretch/>
        </p:blipFill>
        <p:spPr>
          <a:xfrm>
            <a:off x="333430" y="993880"/>
            <a:ext cx="6669944" cy="2840967"/>
          </a:xfrm>
        </p:spPr>
      </p:pic>
      <p:pic>
        <p:nvPicPr>
          <p:cNvPr id="7" name="Content Placeholder 5">
            <a:extLst>
              <a:ext uri="{FF2B5EF4-FFF2-40B4-BE49-F238E27FC236}">
                <a16:creationId xmlns:a16="http://schemas.microsoft.com/office/drawing/2014/main" id="{B96ECDD7-5DC8-7E44-8151-D18D84B2F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58" t="44313" r="7767" b="12602"/>
          <a:stretch/>
        </p:blipFill>
        <p:spPr>
          <a:xfrm>
            <a:off x="2458812" y="3946398"/>
            <a:ext cx="6669948" cy="2835402"/>
          </a:xfrm>
          <a:prstGeom prst="rect">
            <a:avLst/>
          </a:prstGeom>
        </p:spPr>
      </p:pic>
      <p:sp>
        <p:nvSpPr>
          <p:cNvPr id="8" name="Title 7">
            <a:extLst>
              <a:ext uri="{FF2B5EF4-FFF2-40B4-BE49-F238E27FC236}">
                <a16:creationId xmlns:a16="http://schemas.microsoft.com/office/drawing/2014/main" id="{28704D70-4F58-E140-AF27-7DC457C07EDE}"/>
              </a:ext>
            </a:extLst>
          </p:cNvPr>
          <p:cNvSpPr>
            <a:spLocks noGrp="1"/>
          </p:cNvSpPr>
          <p:nvPr>
            <p:ph type="title"/>
          </p:nvPr>
        </p:nvSpPr>
        <p:spPr>
          <a:xfrm>
            <a:off x="1277791" y="228600"/>
            <a:ext cx="7520940" cy="411480"/>
          </a:xfrm>
        </p:spPr>
        <p:txBody>
          <a:bodyPr/>
          <a:lstStyle/>
          <a:p>
            <a:r>
              <a:rPr lang="en-US" dirty="0"/>
              <a:t>JA &amp; </a:t>
            </a:r>
            <a:r>
              <a:rPr lang="en-US" dirty="0" err="1"/>
              <a:t>sa</a:t>
            </a:r>
            <a:r>
              <a:rPr lang="en-US" dirty="0"/>
              <a:t> durations</a:t>
            </a:r>
          </a:p>
        </p:txBody>
      </p:sp>
      <p:sp>
        <p:nvSpPr>
          <p:cNvPr id="9" name="Rectangle 8">
            <a:extLst>
              <a:ext uri="{FF2B5EF4-FFF2-40B4-BE49-F238E27FC236}">
                <a16:creationId xmlns:a16="http://schemas.microsoft.com/office/drawing/2014/main" id="{25541F6E-02D6-4545-8493-42DDBE594EED}"/>
              </a:ext>
            </a:extLst>
          </p:cNvPr>
          <p:cNvSpPr/>
          <p:nvPr/>
        </p:nvSpPr>
        <p:spPr>
          <a:xfrm>
            <a:off x="333430" y="1778208"/>
            <a:ext cx="173819" cy="1981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0" name="Rectangle 9">
            <a:extLst>
              <a:ext uri="{FF2B5EF4-FFF2-40B4-BE49-F238E27FC236}">
                <a16:creationId xmlns:a16="http://schemas.microsoft.com/office/drawing/2014/main" id="{583B7E21-99A1-2549-A6AC-BB3547B14886}"/>
              </a:ext>
            </a:extLst>
          </p:cNvPr>
          <p:cNvSpPr/>
          <p:nvPr/>
        </p:nvSpPr>
        <p:spPr>
          <a:xfrm>
            <a:off x="4051369" y="3918341"/>
            <a:ext cx="173819" cy="2379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Tree>
    <p:extLst>
      <p:ext uri="{BB962C8B-B14F-4D97-AF65-F5344CB8AC3E}">
        <p14:creationId xmlns:p14="http://schemas.microsoft.com/office/powerpoint/2010/main" val="80881882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p:txBody>
          <a:bodyPr/>
          <a:lstStyle/>
          <a:p>
            <a:endParaRPr lang="en-US" altLang="en-US"/>
          </a:p>
        </p:txBody>
      </p:sp>
      <p:sp>
        <p:nvSpPr>
          <p:cNvPr id="4505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BC365E07-A6DA-4904-B8AD-B446BB5B54C3}" type="slidenum">
              <a:rPr lang="en-US" altLang="en-US" sz="1400"/>
              <a:pPr/>
              <a:t>140</a:t>
            </a:fld>
            <a:endParaRPr lang="en-US" altLang="en-US" sz="1400"/>
          </a:p>
        </p:txBody>
      </p:sp>
      <p:pic>
        <p:nvPicPr>
          <p:cNvPr id="4506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25613"/>
            <a:ext cx="7924800" cy="497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81000"/>
            <a:ext cx="83058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94478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26"/>
          <p:cNvSpPr>
            <a:spLocks noGrp="1" noChangeArrowheads="1"/>
          </p:cNvSpPr>
          <p:nvPr>
            <p:ph type="title"/>
          </p:nvPr>
        </p:nvSpPr>
        <p:spPr/>
        <p:txBody>
          <a:bodyPr/>
          <a:lstStyle/>
          <a:p>
            <a:r>
              <a:rPr lang="en-US" altLang="en-US" dirty="0"/>
              <a:t>Deaf</a:t>
            </a:r>
          </a:p>
        </p:txBody>
      </p:sp>
      <p:sp>
        <p:nvSpPr>
          <p:cNvPr id="53251" name="Rectangle 1027"/>
          <p:cNvSpPr>
            <a:spLocks noGrp="1" noChangeArrowheads="1"/>
          </p:cNvSpPr>
          <p:nvPr>
            <p:ph idx="1"/>
          </p:nvPr>
        </p:nvSpPr>
        <p:spPr bwMode="auto"/>
        <p:txBody>
          <a:bodyPr wrap="square" numCol="1" anchor="t" anchorCtr="0" compatLnSpc="1">
            <a:prstTxWarp prst="textNoShape">
              <a:avLst/>
            </a:prstTxWarp>
          </a:bodyPr>
          <a:lstStyle/>
          <a:p>
            <a:pPr>
              <a:lnSpc>
                <a:spcPct val="80000"/>
              </a:lnSpc>
            </a:pPr>
            <a:r>
              <a:rPr lang="en-US" altLang="en-US" sz="2800" dirty="0"/>
              <a:t>Signed </a:t>
            </a:r>
            <a:r>
              <a:rPr lang="en-US" altLang="en-US" sz="2800" dirty="0" err="1"/>
              <a:t>motherese</a:t>
            </a:r>
            <a:endParaRPr lang="en-US" altLang="en-US" sz="2800" dirty="0"/>
          </a:p>
          <a:p>
            <a:pPr lvl="1">
              <a:lnSpc>
                <a:spcPct val="80000"/>
              </a:lnSpc>
            </a:pPr>
            <a:r>
              <a:rPr lang="en-US" altLang="en-US" sz="2400" dirty="0"/>
              <a:t>Prolonged, exaggerated signs</a:t>
            </a:r>
          </a:p>
          <a:p>
            <a:pPr>
              <a:lnSpc>
                <a:spcPct val="80000"/>
              </a:lnSpc>
            </a:pPr>
            <a:r>
              <a:rPr lang="en-US" altLang="en-US" sz="2800" dirty="0"/>
              <a:t>Signed (manual) babbling</a:t>
            </a:r>
          </a:p>
          <a:p>
            <a:pPr>
              <a:lnSpc>
                <a:spcPct val="80000"/>
              </a:lnSpc>
            </a:pPr>
            <a:r>
              <a:rPr lang="en-US" altLang="en-US" sz="2800" dirty="0"/>
              <a:t>Deaf infants exposed conventional sign language develop normally linguistically</a:t>
            </a:r>
          </a:p>
          <a:p>
            <a:pPr lvl="1">
              <a:lnSpc>
                <a:spcPct val="80000"/>
              </a:lnSpc>
            </a:pPr>
            <a:r>
              <a:rPr lang="en-US" altLang="en-US" sz="2400" dirty="0"/>
              <a:t>E.g. ASL</a:t>
            </a:r>
          </a:p>
          <a:p>
            <a:pPr>
              <a:lnSpc>
                <a:spcPct val="80000"/>
              </a:lnSpc>
            </a:pPr>
            <a:r>
              <a:rPr lang="en-US" altLang="en-US" sz="2800" dirty="0"/>
              <a:t>Delays but evidence of idiosyncratic symbol used among deaf infants not exposed to a conventional sign language</a:t>
            </a:r>
          </a:p>
          <a:p>
            <a:pPr>
              <a:lnSpc>
                <a:spcPct val="80000"/>
              </a:lnSpc>
            </a:pPr>
            <a:r>
              <a:rPr lang="en-US" altLang="en-US" sz="2800" dirty="0"/>
              <a:t>Quittner</a:t>
            </a:r>
          </a:p>
        </p:txBody>
      </p:sp>
      <p:sp>
        <p:nvSpPr>
          <p:cNvPr id="5325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6AB97856-AA9C-48FA-9B1D-51EC5DBB9B7E}" type="slidenum">
              <a:rPr lang="en-US" altLang="en-US" sz="1400"/>
              <a:pPr/>
              <a:t>141</a:t>
            </a:fld>
            <a:endParaRPr lang="en-US" altLang="en-US" sz="1400"/>
          </a:p>
        </p:txBody>
      </p:sp>
      <p:sp>
        <p:nvSpPr>
          <p:cNvPr id="2" name="Rectangle 1"/>
          <p:cNvSpPr/>
          <p:nvPr/>
        </p:nvSpPr>
        <p:spPr>
          <a:xfrm>
            <a:off x="1447800" y="5838126"/>
            <a:ext cx="7162800" cy="892552"/>
          </a:xfrm>
          <a:prstGeom prst="rect">
            <a:avLst/>
          </a:prstGeom>
        </p:spPr>
        <p:txBody>
          <a:bodyPr wrap="square">
            <a:spAutoFit/>
          </a:bodyPr>
          <a:lstStyle/>
          <a:p>
            <a:pPr fontAlgn="t"/>
            <a:r>
              <a:rPr lang="en-US" dirty="0"/>
              <a:t>Toddlers Chatting in Car ASL</a:t>
            </a:r>
            <a:br>
              <a:rPr lang="en-US" dirty="0">
                <a:hlinkClick r:id="rId3"/>
              </a:rPr>
            </a:br>
            <a:r>
              <a:rPr lang="en-US" sz="1800" dirty="0">
                <a:hlinkClick r:id="rId4"/>
              </a:rPr>
              <a:t>https://www.youtube.com/watch?v=5-fwQpCylW4</a:t>
            </a:r>
            <a:r>
              <a:rPr lang="en-US" sz="1800" dirty="0"/>
              <a:t> </a:t>
            </a:r>
            <a:endParaRPr lang="en-US" dirty="0"/>
          </a:p>
        </p:txBody>
      </p:sp>
    </p:spTree>
    <p:extLst>
      <p:ext uri="{BB962C8B-B14F-4D97-AF65-F5344CB8AC3E}">
        <p14:creationId xmlns:p14="http://schemas.microsoft.com/office/powerpoint/2010/main" val="74212955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1"/>
          <p:cNvSpPr txBox="1">
            <a:spLocks noChangeArrowheads="1"/>
          </p:cNvSpPr>
          <p:nvPr/>
        </p:nvSpPr>
        <p:spPr bwMode="auto">
          <a:xfrm>
            <a:off x="782637" y="5105400"/>
            <a:ext cx="84931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3200">
                <a:solidFill>
                  <a:schemeClr val="tx1"/>
                </a:solidFill>
                <a:latin typeface="Times New Roman" panose="02020603050405020304" pitchFamily="18" charset="0"/>
              </a:defRPr>
            </a:lvl1pPr>
            <a:lvl2pPr marL="742950" indent="-28575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3200">
                <a:solidFill>
                  <a:schemeClr val="tx1"/>
                </a:solidFill>
                <a:latin typeface="Times New Roman" panose="02020603050405020304" pitchFamily="18" charset="0"/>
              </a:defRPr>
            </a:lvl2pPr>
            <a:lvl3pPr marL="11430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3200">
                <a:solidFill>
                  <a:schemeClr val="tx1"/>
                </a:solidFill>
                <a:latin typeface="Times New Roman" panose="02020603050405020304" pitchFamily="18" charset="0"/>
              </a:defRPr>
            </a:lvl3pPr>
            <a:lvl4pPr marL="16002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3200">
                <a:solidFill>
                  <a:schemeClr val="tx1"/>
                </a:solidFill>
                <a:latin typeface="Times New Roman" panose="02020603050405020304" pitchFamily="18" charset="0"/>
              </a:defRPr>
            </a:lvl4pPr>
            <a:lvl5pPr marL="20574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3200">
                <a:solidFill>
                  <a:schemeClr val="tx1"/>
                </a:solidFill>
                <a:latin typeface="Times New Roman" panose="02020603050405020304" pitchFamily="18" charset="0"/>
              </a:defRPr>
            </a:lvl9pPr>
          </a:lstStyle>
          <a:p>
            <a:pPr algn="ctr"/>
            <a:r>
              <a:rPr lang="en-GB" altLang="en-US" sz="2400" dirty="0">
                <a:solidFill>
                  <a:schemeClr val="bg1"/>
                </a:solidFill>
                <a:latin typeface="Arial" panose="020B0604020202020204" pitchFamily="34" charset="0"/>
                <a:ea typeface="msgothic"/>
                <a:cs typeface="msgothic"/>
              </a:rPr>
              <a:t>(i) SES and child gesture at 14 months (top left), (ii) SES and parent gesture at child age 14 months (top middle), and (iii) parent gesture and child gesture (top right)</a:t>
            </a:r>
          </a:p>
        </p:txBody>
      </p:sp>
      <p:pic>
        <p:nvPicPr>
          <p:cNvPr id="552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032669"/>
            <a:ext cx="1227137"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53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 y="1843088"/>
            <a:ext cx="9182100" cy="501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5301" name="Text Box 4"/>
          <p:cNvSpPr txBox="1">
            <a:spLocks noChangeArrowheads="1"/>
          </p:cNvSpPr>
          <p:nvPr/>
        </p:nvSpPr>
        <p:spPr bwMode="auto">
          <a:xfrm>
            <a:off x="1676400" y="6580188"/>
            <a:ext cx="39179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tabLst>
                <a:tab pos="655638" algn="l"/>
                <a:tab pos="1312863" algn="l"/>
                <a:tab pos="1968500" algn="l"/>
                <a:tab pos="2625725" algn="l"/>
                <a:tab pos="3282950" algn="l"/>
              </a:tabLst>
              <a:defRPr sz="3200">
                <a:solidFill>
                  <a:schemeClr val="tx1"/>
                </a:solidFill>
                <a:latin typeface="Times New Roman" panose="02020603050405020304" pitchFamily="18" charset="0"/>
              </a:defRPr>
            </a:lvl1pPr>
            <a:lvl2pPr marL="742950" indent="-285750">
              <a:tabLst>
                <a:tab pos="655638" algn="l"/>
                <a:tab pos="1312863" algn="l"/>
                <a:tab pos="1968500" algn="l"/>
                <a:tab pos="2625725" algn="l"/>
                <a:tab pos="3282950" algn="l"/>
              </a:tabLst>
              <a:defRPr sz="3200">
                <a:solidFill>
                  <a:schemeClr val="tx1"/>
                </a:solidFill>
                <a:latin typeface="Times New Roman" panose="02020603050405020304" pitchFamily="18" charset="0"/>
              </a:defRPr>
            </a:lvl2pPr>
            <a:lvl3pPr marL="1143000" indent="-228600">
              <a:tabLst>
                <a:tab pos="655638" algn="l"/>
                <a:tab pos="1312863" algn="l"/>
                <a:tab pos="1968500" algn="l"/>
                <a:tab pos="2625725" algn="l"/>
                <a:tab pos="3282950" algn="l"/>
              </a:tabLst>
              <a:defRPr sz="3200">
                <a:solidFill>
                  <a:schemeClr val="tx1"/>
                </a:solidFill>
                <a:latin typeface="Times New Roman" panose="02020603050405020304" pitchFamily="18" charset="0"/>
              </a:defRPr>
            </a:lvl3pPr>
            <a:lvl4pPr marL="1600200" indent="-228600">
              <a:tabLst>
                <a:tab pos="655638" algn="l"/>
                <a:tab pos="1312863" algn="l"/>
                <a:tab pos="1968500" algn="l"/>
                <a:tab pos="2625725" algn="l"/>
                <a:tab pos="3282950" algn="l"/>
              </a:tabLst>
              <a:defRPr sz="3200">
                <a:solidFill>
                  <a:schemeClr val="tx1"/>
                </a:solidFill>
                <a:latin typeface="Times New Roman" panose="02020603050405020304" pitchFamily="18" charset="0"/>
              </a:defRPr>
            </a:lvl4pPr>
            <a:lvl5pPr marL="2057400" indent="-228600">
              <a:tabLst>
                <a:tab pos="655638" algn="l"/>
                <a:tab pos="1312863" algn="l"/>
                <a:tab pos="1968500" algn="l"/>
                <a:tab pos="2625725" algn="l"/>
                <a:tab pos="3282950" algn="l"/>
              </a:tabLst>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55638" algn="l"/>
                <a:tab pos="1312863" algn="l"/>
                <a:tab pos="1968500" algn="l"/>
                <a:tab pos="2625725" algn="l"/>
                <a:tab pos="3282950" algn="l"/>
              </a:tabLs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55638" algn="l"/>
                <a:tab pos="1312863" algn="l"/>
                <a:tab pos="1968500" algn="l"/>
                <a:tab pos="2625725" algn="l"/>
                <a:tab pos="3282950" algn="l"/>
              </a:tabLs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55638" algn="l"/>
                <a:tab pos="1312863" algn="l"/>
                <a:tab pos="1968500" algn="l"/>
                <a:tab pos="2625725" algn="l"/>
                <a:tab pos="3282950" algn="l"/>
              </a:tabLs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55638" algn="l"/>
                <a:tab pos="1312863" algn="l"/>
                <a:tab pos="1968500" algn="l"/>
                <a:tab pos="2625725" algn="l"/>
                <a:tab pos="3282950" algn="l"/>
              </a:tabLst>
              <a:defRPr sz="3200">
                <a:solidFill>
                  <a:schemeClr val="tx1"/>
                </a:solidFill>
                <a:latin typeface="Times New Roman" panose="02020603050405020304" pitchFamily="18" charset="0"/>
              </a:defRPr>
            </a:lvl9pPr>
          </a:lstStyle>
          <a:p>
            <a:r>
              <a:rPr lang="en-GB" altLang="en-US" sz="1100" b="1">
                <a:solidFill>
                  <a:srgbClr val="000000"/>
                </a:solidFill>
                <a:latin typeface="Arial" panose="020B0604020202020204" pitchFamily="34" charset="0"/>
                <a:ea typeface="msgothic"/>
                <a:cs typeface="msgothic"/>
              </a:rPr>
              <a:t>M L Rowe, S Goldin-Meadow Science 2009;323:951-953</a:t>
            </a:r>
          </a:p>
        </p:txBody>
      </p:sp>
      <p:sp>
        <p:nvSpPr>
          <p:cNvPr id="55302" name="Text Box 5"/>
          <p:cNvSpPr txBox="1">
            <a:spLocks noChangeArrowheads="1"/>
          </p:cNvSpPr>
          <p:nvPr/>
        </p:nvSpPr>
        <p:spPr bwMode="auto">
          <a:xfrm>
            <a:off x="98425" y="6613525"/>
            <a:ext cx="4930775"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76200" indent="-76200">
              <a:tabLst>
                <a:tab pos="655638" algn="l"/>
                <a:tab pos="1312863" algn="l"/>
                <a:tab pos="1968500" algn="l"/>
                <a:tab pos="2625725" algn="l"/>
                <a:tab pos="3282950" algn="l"/>
                <a:tab pos="3938588" algn="l"/>
                <a:tab pos="4595813" algn="l"/>
              </a:tabLst>
              <a:defRPr sz="3200">
                <a:solidFill>
                  <a:schemeClr val="tx1"/>
                </a:solidFill>
                <a:latin typeface="Times New Roman" panose="02020603050405020304" pitchFamily="18" charset="0"/>
              </a:defRPr>
            </a:lvl1pPr>
            <a:lvl2pPr marL="742950" indent="-285750">
              <a:tabLst>
                <a:tab pos="655638" algn="l"/>
                <a:tab pos="1312863" algn="l"/>
                <a:tab pos="1968500" algn="l"/>
                <a:tab pos="2625725" algn="l"/>
                <a:tab pos="3282950" algn="l"/>
                <a:tab pos="3938588" algn="l"/>
                <a:tab pos="4595813" algn="l"/>
              </a:tabLst>
              <a:defRPr sz="3200">
                <a:solidFill>
                  <a:schemeClr val="tx1"/>
                </a:solidFill>
                <a:latin typeface="Times New Roman" panose="02020603050405020304" pitchFamily="18" charset="0"/>
              </a:defRPr>
            </a:lvl2pPr>
            <a:lvl3pPr marL="1143000" indent="-228600">
              <a:tabLst>
                <a:tab pos="655638" algn="l"/>
                <a:tab pos="1312863" algn="l"/>
                <a:tab pos="1968500" algn="l"/>
                <a:tab pos="2625725" algn="l"/>
                <a:tab pos="3282950" algn="l"/>
                <a:tab pos="3938588" algn="l"/>
                <a:tab pos="4595813" algn="l"/>
              </a:tabLst>
              <a:defRPr sz="3200">
                <a:solidFill>
                  <a:schemeClr val="tx1"/>
                </a:solidFill>
                <a:latin typeface="Times New Roman" panose="02020603050405020304" pitchFamily="18" charset="0"/>
              </a:defRPr>
            </a:lvl3pPr>
            <a:lvl4pPr marL="1600200" indent="-228600">
              <a:tabLst>
                <a:tab pos="655638" algn="l"/>
                <a:tab pos="1312863" algn="l"/>
                <a:tab pos="1968500" algn="l"/>
                <a:tab pos="2625725" algn="l"/>
                <a:tab pos="3282950" algn="l"/>
                <a:tab pos="3938588" algn="l"/>
                <a:tab pos="4595813" algn="l"/>
              </a:tabLst>
              <a:defRPr sz="3200">
                <a:solidFill>
                  <a:schemeClr val="tx1"/>
                </a:solidFill>
                <a:latin typeface="Times New Roman" panose="02020603050405020304" pitchFamily="18" charset="0"/>
              </a:defRPr>
            </a:lvl4pPr>
            <a:lvl5pPr marL="2057400" indent="-228600">
              <a:tabLst>
                <a:tab pos="655638" algn="l"/>
                <a:tab pos="1312863" algn="l"/>
                <a:tab pos="1968500" algn="l"/>
                <a:tab pos="2625725" algn="l"/>
                <a:tab pos="3282950" algn="l"/>
                <a:tab pos="3938588" algn="l"/>
                <a:tab pos="4595813" algn="l"/>
              </a:tabLst>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Ls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Ls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Ls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Lst>
              <a:defRPr sz="3200">
                <a:solidFill>
                  <a:schemeClr val="tx1"/>
                </a:solidFill>
                <a:latin typeface="Times New Roman" panose="02020603050405020304" pitchFamily="18" charset="0"/>
              </a:defRPr>
            </a:lvl9pPr>
          </a:lstStyle>
          <a:p>
            <a:r>
              <a:rPr lang="en-GB" altLang="en-US" sz="900">
                <a:solidFill>
                  <a:srgbClr val="000000"/>
                </a:solidFill>
                <a:latin typeface="Arial" panose="020B0604020202020204" pitchFamily="34" charset="0"/>
                <a:ea typeface="msgothic"/>
                <a:cs typeface="msgothic"/>
              </a:rPr>
              <a:t>Published by AAAS</a:t>
            </a:r>
          </a:p>
        </p:txBody>
      </p:sp>
      <p:sp>
        <p:nvSpPr>
          <p:cNvPr id="7" name="Rectangle 2"/>
          <p:cNvSpPr txBox="1">
            <a:spLocks noChangeArrowheads="1"/>
          </p:cNvSpPr>
          <p:nvPr/>
        </p:nvSpPr>
        <p:spPr>
          <a:xfrm>
            <a:off x="1066800" y="304800"/>
            <a:ext cx="7543800" cy="1431925"/>
          </a:xfrm>
          <a:prstGeom prst="rect">
            <a:avLst/>
          </a:prstGeom>
        </p:spPr>
        <p:txBody>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r>
              <a:rPr lang="en-US" altLang="en-US" kern="0" dirty="0"/>
              <a:t>SES </a:t>
            </a:r>
            <a:r>
              <a:rPr lang="en-US" altLang="en-US" kern="0" dirty="0">
                <a:sym typeface="Wingdings" panose="05000000000000000000" pitchFamily="2" charset="2"/>
              </a:rPr>
              <a:t> </a:t>
            </a:r>
            <a:r>
              <a:rPr lang="en-US" altLang="en-US" kern="0" dirty="0"/>
              <a:t>gesture</a:t>
            </a:r>
          </a:p>
        </p:txBody>
      </p:sp>
    </p:spTree>
    <p:extLst>
      <p:ext uri="{BB962C8B-B14F-4D97-AF65-F5344CB8AC3E}">
        <p14:creationId xmlns:p14="http://schemas.microsoft.com/office/powerpoint/2010/main" val="35471380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Kolnik &amp; Farhat</a:t>
            </a:r>
          </a:p>
        </p:txBody>
      </p:sp>
      <p:pic>
        <p:nvPicPr>
          <p:cNvPr id="3" name="Picture 2"/>
          <p:cNvPicPr>
            <a:picLocks noChangeAspect="1"/>
          </p:cNvPicPr>
          <p:nvPr/>
        </p:nvPicPr>
        <p:blipFill>
          <a:blip r:embed="rId2"/>
          <a:stretch>
            <a:fillRect/>
          </a:stretch>
        </p:blipFill>
        <p:spPr>
          <a:xfrm>
            <a:off x="552450" y="1062037"/>
            <a:ext cx="8039100" cy="4733925"/>
          </a:xfrm>
          <a:prstGeom prst="rect">
            <a:avLst/>
          </a:prstGeom>
        </p:spPr>
      </p:pic>
    </p:spTree>
    <p:extLst>
      <p:ext uri="{BB962C8B-B14F-4D97-AF65-F5344CB8AC3E}">
        <p14:creationId xmlns:p14="http://schemas.microsoft.com/office/powerpoint/2010/main" val="173392337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Kolnik &amp; Farhat</a:t>
            </a:r>
          </a:p>
        </p:txBody>
      </p:sp>
      <p:pic>
        <p:nvPicPr>
          <p:cNvPr id="3" name="Picture 2"/>
          <p:cNvPicPr>
            <a:picLocks noChangeAspect="1"/>
          </p:cNvPicPr>
          <p:nvPr/>
        </p:nvPicPr>
        <p:blipFill>
          <a:blip r:embed="rId2"/>
          <a:stretch>
            <a:fillRect/>
          </a:stretch>
        </p:blipFill>
        <p:spPr>
          <a:xfrm>
            <a:off x="1219200" y="1405486"/>
            <a:ext cx="6815359" cy="4842914"/>
          </a:xfrm>
          <a:prstGeom prst="rect">
            <a:avLst/>
          </a:prstGeom>
        </p:spPr>
      </p:pic>
      <p:sp>
        <p:nvSpPr>
          <p:cNvPr id="5" name="Rectangle 1026"/>
          <p:cNvSpPr txBox="1">
            <a:spLocks noChangeArrowheads="1"/>
          </p:cNvSpPr>
          <p:nvPr/>
        </p:nvSpPr>
        <p:spPr>
          <a:xfrm>
            <a:off x="1066800" y="304800"/>
            <a:ext cx="7543800" cy="1431925"/>
          </a:xfrm>
          <a:prstGeom prst="rect">
            <a:avLst/>
          </a:prstGeom>
        </p:spPr>
        <p:txBody>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r>
              <a:rPr lang="en-US" altLang="en-US" kern="0" dirty="0"/>
              <a:t>Babble before point</a:t>
            </a:r>
          </a:p>
        </p:txBody>
      </p:sp>
      <p:sp>
        <p:nvSpPr>
          <p:cNvPr id="6" name="TextBox 5"/>
          <p:cNvSpPr txBox="1"/>
          <p:nvPr/>
        </p:nvSpPr>
        <p:spPr>
          <a:xfrm>
            <a:off x="5638800" y="3200400"/>
            <a:ext cx="1271502" cy="584775"/>
          </a:xfrm>
          <a:prstGeom prst="rect">
            <a:avLst/>
          </a:prstGeom>
          <a:noFill/>
        </p:spPr>
        <p:txBody>
          <a:bodyPr wrap="none" rtlCol="0">
            <a:spAutoFit/>
          </a:bodyPr>
          <a:lstStyle/>
          <a:p>
            <a:r>
              <a:rPr lang="en-US" i="1" dirty="0">
                <a:solidFill>
                  <a:schemeClr val="bg1"/>
                </a:solidFill>
              </a:rPr>
              <a:t>r=</a:t>
            </a:r>
            <a:r>
              <a:rPr lang="en-US" dirty="0">
                <a:solidFill>
                  <a:schemeClr val="bg1"/>
                </a:solidFill>
              </a:rPr>
              <a:t>-.13</a:t>
            </a:r>
            <a:endParaRPr lang="en-US" i="1" dirty="0">
              <a:solidFill>
                <a:schemeClr val="bg1"/>
              </a:solidFill>
            </a:endParaRPr>
          </a:p>
        </p:txBody>
      </p:sp>
    </p:spTree>
    <p:extLst>
      <p:ext uri="{BB962C8B-B14F-4D97-AF65-F5344CB8AC3E}">
        <p14:creationId xmlns:p14="http://schemas.microsoft.com/office/powerpoint/2010/main" val="292438403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Kolnik &amp; Farhat</a:t>
            </a:r>
          </a:p>
        </p:txBody>
      </p:sp>
      <p:pic>
        <p:nvPicPr>
          <p:cNvPr id="3" name="Picture 2"/>
          <p:cNvPicPr>
            <a:picLocks noChangeAspect="1"/>
          </p:cNvPicPr>
          <p:nvPr/>
        </p:nvPicPr>
        <p:blipFill>
          <a:blip r:embed="rId2"/>
          <a:stretch>
            <a:fillRect/>
          </a:stretch>
        </p:blipFill>
        <p:spPr>
          <a:xfrm>
            <a:off x="2057400" y="2205037"/>
            <a:ext cx="5278281" cy="4500563"/>
          </a:xfrm>
          <a:prstGeom prst="rect">
            <a:avLst/>
          </a:prstGeom>
        </p:spPr>
      </p:pic>
      <p:sp>
        <p:nvSpPr>
          <p:cNvPr id="4" name="Rectangle 1026"/>
          <p:cNvSpPr txBox="1">
            <a:spLocks noChangeArrowheads="1"/>
          </p:cNvSpPr>
          <p:nvPr/>
        </p:nvSpPr>
        <p:spPr>
          <a:xfrm>
            <a:off x="1066800" y="304800"/>
            <a:ext cx="7543800" cy="1431925"/>
          </a:xfrm>
          <a:prstGeom prst="rect">
            <a:avLst/>
          </a:prstGeom>
        </p:spPr>
        <p:txBody>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r>
              <a:rPr lang="en-US" altLang="en-US" sz="3600" kern="0" dirty="0"/>
              <a:t>Babble onset predicts expressive language </a:t>
            </a:r>
          </a:p>
          <a:p>
            <a:r>
              <a:rPr lang="en-US" altLang="en-US" sz="3600" kern="0" dirty="0"/>
              <a:t>(pointing onset does not help)</a:t>
            </a:r>
          </a:p>
        </p:txBody>
      </p:sp>
    </p:spTree>
    <p:extLst>
      <p:ext uri="{BB962C8B-B14F-4D97-AF65-F5344CB8AC3E}">
        <p14:creationId xmlns:p14="http://schemas.microsoft.com/office/powerpoint/2010/main" val="110108146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26"/>
          <p:cNvSpPr txBox="1">
            <a:spLocks noChangeArrowheads="1"/>
          </p:cNvSpPr>
          <p:nvPr/>
        </p:nvSpPr>
        <p:spPr>
          <a:xfrm>
            <a:off x="1066800" y="304800"/>
            <a:ext cx="7543800" cy="1431925"/>
          </a:xfrm>
          <a:prstGeom prst="rect">
            <a:avLst/>
          </a:prstGeom>
        </p:spPr>
        <p:txBody>
          <a:bodyPr/>
          <a:lst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r>
              <a:rPr lang="en-US" altLang="en-US" sz="3600" kern="0" dirty="0"/>
              <a:t>Pointing onset predicts receptive language </a:t>
            </a:r>
          </a:p>
          <a:p>
            <a:r>
              <a:rPr lang="en-US" altLang="en-US" sz="3600" kern="0" dirty="0"/>
              <a:t>(babble onset does not help)</a:t>
            </a:r>
          </a:p>
        </p:txBody>
      </p:sp>
      <p:pic>
        <p:nvPicPr>
          <p:cNvPr id="5" name="Picture 4"/>
          <p:cNvPicPr>
            <a:picLocks noChangeAspect="1"/>
          </p:cNvPicPr>
          <p:nvPr/>
        </p:nvPicPr>
        <p:blipFill>
          <a:blip r:embed="rId2"/>
          <a:stretch>
            <a:fillRect/>
          </a:stretch>
        </p:blipFill>
        <p:spPr>
          <a:xfrm>
            <a:off x="914400" y="2590800"/>
            <a:ext cx="6801866" cy="3300413"/>
          </a:xfrm>
          <a:prstGeom prst="rect">
            <a:avLst/>
          </a:prstGeom>
        </p:spPr>
      </p:pic>
    </p:spTree>
    <p:extLst>
      <p:ext uri="{BB962C8B-B14F-4D97-AF65-F5344CB8AC3E}">
        <p14:creationId xmlns:p14="http://schemas.microsoft.com/office/powerpoint/2010/main" val="412445406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a:t>References</a:t>
            </a:r>
          </a:p>
        </p:txBody>
      </p:sp>
      <p:sp>
        <p:nvSpPr>
          <p:cNvPr id="57347" name="Rectangle 3"/>
          <p:cNvSpPr>
            <a:spLocks noGrp="1" noChangeArrowheads="1"/>
          </p:cNvSpPr>
          <p:nvPr>
            <p:ph idx="1"/>
          </p:nvPr>
        </p:nvSpPr>
        <p:spPr bwMode="auto"/>
        <p:txBody>
          <a:bodyPr wrap="square" numCol="1" anchor="t" anchorCtr="0" compatLnSpc="1">
            <a:prstTxWarp prst="textNoShape">
              <a:avLst/>
            </a:prstTxWarp>
          </a:bodyPr>
          <a:lstStyle/>
          <a:p>
            <a:r>
              <a:rPr lang="en-US" altLang="en-US"/>
              <a:t>Messinger &amp; Fogel, 1988</a:t>
            </a:r>
          </a:p>
          <a:p>
            <a:r>
              <a:rPr lang="en-US" altLang="en-US"/>
              <a:t>Venezia et al.</a:t>
            </a:r>
          </a:p>
          <a:p>
            <a:r>
              <a:rPr lang="en-US" altLang="en-US"/>
              <a:t>Parlade et al.</a:t>
            </a:r>
          </a:p>
          <a:p>
            <a:r>
              <a:rPr lang="en-US" altLang="en-US" b="1"/>
              <a:t>Striano</a:t>
            </a:r>
          </a:p>
        </p:txBody>
      </p:sp>
      <p:sp>
        <p:nvSpPr>
          <p:cNvPr id="5734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F9D59ED5-29DB-456C-AECE-26F0306805BB}" type="slidenum">
              <a:rPr lang="en-US" altLang="en-US" sz="1400"/>
              <a:pPr/>
              <a:t>147</a:t>
            </a:fld>
            <a:endParaRPr lang="en-US" altLang="en-US" sz="1400"/>
          </a:p>
        </p:txBody>
      </p:sp>
    </p:spTree>
    <p:extLst>
      <p:ext uri="{BB962C8B-B14F-4D97-AF65-F5344CB8AC3E}">
        <p14:creationId xmlns:p14="http://schemas.microsoft.com/office/powerpoint/2010/main" val="4459846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pPr eaLnBrk="1" fontAlgn="auto" hangingPunct="1">
              <a:spcAft>
                <a:spcPts val="0"/>
              </a:spcAft>
              <a:defRPr/>
            </a:pPr>
            <a:r>
              <a:rPr lang="en-US">
                <a:solidFill>
                  <a:schemeClr val="tx2">
                    <a:satMod val="200000"/>
                  </a:schemeClr>
                </a:solidFill>
              </a:rPr>
              <a:t>Theory of Mind Meta-Analysis:</a:t>
            </a:r>
            <a:br>
              <a:rPr lang="en-US">
                <a:solidFill>
                  <a:schemeClr val="tx2">
                    <a:satMod val="200000"/>
                  </a:schemeClr>
                </a:solidFill>
              </a:rPr>
            </a:br>
            <a:r>
              <a:rPr lang="en-US">
                <a:solidFill>
                  <a:schemeClr val="tx2">
                    <a:satMod val="200000"/>
                  </a:schemeClr>
                </a:solidFill>
              </a:rPr>
              <a:t>Autism and Mental Retardation</a:t>
            </a:r>
          </a:p>
        </p:txBody>
      </p:sp>
      <p:sp>
        <p:nvSpPr>
          <p:cNvPr id="134147" name="Rectangle 3"/>
          <p:cNvSpPr>
            <a:spLocks noGrp="1" noChangeArrowheads="1"/>
          </p:cNvSpPr>
          <p:nvPr>
            <p:ph idx="1"/>
          </p:nvPr>
        </p:nvSpPr>
        <p:spPr>
          <a:xfrm>
            <a:off x="914400" y="3200400"/>
            <a:ext cx="7772400" cy="4572000"/>
          </a:xfrm>
        </p:spPr>
        <p:txBody>
          <a:bodyPr/>
          <a:lstStyle/>
          <a:p>
            <a:pPr eaLnBrk="1" hangingPunct="1"/>
            <a:r>
              <a:rPr lang="en-US"/>
              <a:t>Autistic children have impaired TOM</a:t>
            </a:r>
          </a:p>
          <a:p>
            <a:pPr eaLnBrk="1" hangingPunct="1"/>
            <a:r>
              <a:rPr lang="en-US"/>
              <a:t>But so do MR children</a:t>
            </a:r>
          </a:p>
          <a:p>
            <a:pPr lvl="1" eaLnBrk="1" hangingPunct="1"/>
            <a:r>
              <a:rPr lang="en-US"/>
              <a:t>Relative to other MR children, Downs children have relatively unaffected TOM abilities</a:t>
            </a:r>
          </a:p>
        </p:txBody>
      </p:sp>
      <p:sp>
        <p:nvSpPr>
          <p:cNvPr id="134148"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8CDD4FE-4B5E-457A-ADA0-96DEB8B86B6D}" type="slidenum">
              <a:rPr lang="en-US" smtClean="0"/>
              <a:pPr/>
              <a:t>148</a:t>
            </a:fld>
            <a:endParaRPr lang="en-US"/>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Theory </a:t>
            </a:r>
            <a:r>
              <a:rPr lang="en-US"/>
              <a:t>of Mind</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1CB018EC-DBEA-4896-B7C0-8A0B549F7F71}" type="slidenum">
              <a:rPr lang="en-US" smtClean="0"/>
              <a:pPr>
                <a:defRPr/>
              </a:pPr>
              <a:t>149</a:t>
            </a:fld>
            <a:endParaRPr lang="en-US"/>
          </a:p>
        </p:txBody>
      </p:sp>
      <p:pic>
        <p:nvPicPr>
          <p:cNvPr id="2334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624013"/>
            <a:ext cx="8626482" cy="4807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4171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4FA4776-F446-F742-AC87-58FC00C2173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317" t="1918" r="3013" b="83295"/>
          <a:stretch/>
        </p:blipFill>
        <p:spPr>
          <a:xfrm>
            <a:off x="142360" y="2983231"/>
            <a:ext cx="8882141" cy="1261457"/>
          </a:xfrm>
        </p:spPr>
      </p:pic>
      <p:sp>
        <p:nvSpPr>
          <p:cNvPr id="7" name="Title 7">
            <a:extLst>
              <a:ext uri="{FF2B5EF4-FFF2-40B4-BE49-F238E27FC236}">
                <a16:creationId xmlns:a16="http://schemas.microsoft.com/office/drawing/2014/main" id="{01EEBF0F-B86A-DA4C-9E75-9E7F05469126}"/>
              </a:ext>
            </a:extLst>
          </p:cNvPr>
          <p:cNvSpPr>
            <a:spLocks noGrp="1"/>
          </p:cNvSpPr>
          <p:nvPr>
            <p:ph type="title"/>
          </p:nvPr>
        </p:nvSpPr>
        <p:spPr>
          <a:xfrm>
            <a:off x="822960" y="1131570"/>
            <a:ext cx="7520940" cy="411480"/>
          </a:xfrm>
        </p:spPr>
        <p:txBody>
          <a:bodyPr/>
          <a:lstStyle/>
          <a:p>
            <a:r>
              <a:rPr lang="en-US" sz="2400" dirty="0"/>
              <a:t>Instances of JA + child SA</a:t>
            </a:r>
          </a:p>
        </p:txBody>
      </p:sp>
      <p:sp>
        <p:nvSpPr>
          <p:cNvPr id="9" name="Rectangle 8">
            <a:extLst>
              <a:ext uri="{FF2B5EF4-FFF2-40B4-BE49-F238E27FC236}">
                <a16:creationId xmlns:a16="http://schemas.microsoft.com/office/drawing/2014/main" id="{E25BE942-75C1-5140-B9B3-6096BB94A12F}"/>
              </a:ext>
            </a:extLst>
          </p:cNvPr>
          <p:cNvSpPr/>
          <p:nvPr/>
        </p:nvSpPr>
        <p:spPr>
          <a:xfrm>
            <a:off x="2425391" y="4045294"/>
            <a:ext cx="225134" cy="1993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0" name="Rectangle 9">
            <a:extLst>
              <a:ext uri="{FF2B5EF4-FFF2-40B4-BE49-F238E27FC236}">
                <a16:creationId xmlns:a16="http://schemas.microsoft.com/office/drawing/2014/main" id="{C3C30EAA-239E-DC44-8BAC-B06D01BA3D1C}"/>
              </a:ext>
            </a:extLst>
          </p:cNvPr>
          <p:cNvSpPr/>
          <p:nvPr/>
        </p:nvSpPr>
        <p:spPr>
          <a:xfrm>
            <a:off x="4786710" y="2983231"/>
            <a:ext cx="217777" cy="2121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DFDEFF"/>
              </a:solidFill>
              <a:latin typeface="Century Schoolbook" panose="02040604050505020304"/>
            </a:endParaRPr>
          </a:p>
        </p:txBody>
      </p:sp>
      <p:sp>
        <p:nvSpPr>
          <p:cNvPr id="11" name="Rectangle 10">
            <a:extLst>
              <a:ext uri="{FF2B5EF4-FFF2-40B4-BE49-F238E27FC236}">
                <a16:creationId xmlns:a16="http://schemas.microsoft.com/office/drawing/2014/main" id="{90F9F480-C237-5B4D-A1CD-3BA751EFE981}"/>
              </a:ext>
            </a:extLst>
          </p:cNvPr>
          <p:cNvSpPr/>
          <p:nvPr/>
        </p:nvSpPr>
        <p:spPr>
          <a:xfrm>
            <a:off x="191051" y="3001766"/>
            <a:ext cx="238965" cy="1872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Tree>
    <p:extLst>
      <p:ext uri="{BB962C8B-B14F-4D97-AF65-F5344CB8AC3E}">
        <p14:creationId xmlns:p14="http://schemas.microsoft.com/office/powerpoint/2010/main" val="144797096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22" name="Rectangle 1026"/>
          <p:cNvSpPr>
            <a:spLocks noGrp="1" noChangeArrowheads="1"/>
          </p:cNvSpPr>
          <p:nvPr>
            <p:ph type="title"/>
          </p:nvPr>
        </p:nvSpPr>
        <p:spPr/>
        <p:txBody>
          <a:bodyPr/>
          <a:lstStyle/>
          <a:p>
            <a:pPr eaLnBrk="1" fontAlgn="auto" hangingPunct="1">
              <a:spcAft>
                <a:spcPts val="0"/>
              </a:spcAft>
              <a:defRPr/>
            </a:pPr>
            <a:r>
              <a:rPr lang="en-US" sz="2800" dirty="0"/>
              <a:t>Theory of mind (ToM) in autism</a:t>
            </a:r>
            <a:endParaRPr lang="en-US" sz="2800" dirty="0">
              <a:solidFill>
                <a:schemeClr val="tx2">
                  <a:satMod val="200000"/>
                </a:schemeClr>
              </a:solidFill>
            </a:endParaRPr>
          </a:p>
        </p:txBody>
      </p:sp>
      <p:sp>
        <p:nvSpPr>
          <p:cNvPr id="135171" name="Rectangle 1027"/>
          <p:cNvSpPr>
            <a:spLocks noGrp="1" noChangeArrowheads="1"/>
          </p:cNvSpPr>
          <p:nvPr>
            <p:ph idx="1"/>
          </p:nvPr>
        </p:nvSpPr>
        <p:spPr/>
        <p:txBody>
          <a:bodyPr/>
          <a:lstStyle/>
          <a:p>
            <a:pPr eaLnBrk="1" hangingPunct="1">
              <a:lnSpc>
                <a:spcPct val="90000"/>
              </a:lnSpc>
            </a:pPr>
            <a:r>
              <a:rPr lang="en-US" sz="2400" dirty="0"/>
              <a:t>Individuals with autism and MR have impaired ToM abilities. </a:t>
            </a:r>
          </a:p>
          <a:p>
            <a:pPr lvl="1" eaLnBrk="1" hangingPunct="1">
              <a:lnSpc>
                <a:spcPct val="90000"/>
              </a:lnSpc>
            </a:pPr>
            <a:r>
              <a:rPr lang="en-US" sz="1800" dirty="0"/>
              <a:t>Etiology of MR (i.e., Down's </a:t>
            </a:r>
            <a:r>
              <a:rPr lang="en-US" sz="1800" dirty="0" err="1"/>
              <a:t>syndrome,is</a:t>
            </a:r>
            <a:r>
              <a:rPr lang="en-US" sz="1800" dirty="0"/>
              <a:t> an important moderator. </a:t>
            </a:r>
          </a:p>
          <a:p>
            <a:pPr lvl="1" eaLnBrk="1" hangingPunct="1">
              <a:lnSpc>
                <a:spcPct val="90000"/>
              </a:lnSpc>
            </a:pPr>
            <a:r>
              <a:rPr lang="en-US" sz="1800" dirty="0"/>
              <a:t>Chronological age (CA) and verbal mental age (VMA) of the normally developing children and CA, VMA, and performance mental age of individuals with MR, and type of matching between groups also moderators. </a:t>
            </a:r>
          </a:p>
          <a:p>
            <a:pPr eaLnBrk="1" hangingPunct="1">
              <a:lnSpc>
                <a:spcPct val="90000"/>
              </a:lnSpc>
            </a:pPr>
            <a:r>
              <a:rPr lang="en-US" sz="2400" dirty="0"/>
              <a:t>Need to consider the specific etiology of comparison groups when studying abilities and impairments of individuals with autism and MR. </a:t>
            </a:r>
          </a:p>
          <a:p>
            <a:pPr lvl="4" eaLnBrk="1" hangingPunct="1">
              <a:lnSpc>
                <a:spcPct val="90000"/>
              </a:lnSpc>
            </a:pPr>
            <a:r>
              <a:rPr lang="en-US" sz="1200" dirty="0"/>
              <a:t>Yirmiya, Nurit; </a:t>
            </a:r>
            <a:r>
              <a:rPr lang="en-US" sz="1200" dirty="0" err="1"/>
              <a:t>Erel</a:t>
            </a:r>
            <a:r>
              <a:rPr lang="en-US" sz="1200" dirty="0"/>
              <a:t>, </a:t>
            </a:r>
            <a:r>
              <a:rPr lang="en-US" sz="1200" dirty="0" err="1"/>
              <a:t>Osnat</a:t>
            </a:r>
            <a:r>
              <a:rPr lang="en-US" sz="1200" dirty="0"/>
              <a:t>; </a:t>
            </a:r>
            <a:r>
              <a:rPr lang="en-US" sz="1200" dirty="0" err="1"/>
              <a:t>Shaked</a:t>
            </a:r>
            <a:r>
              <a:rPr lang="en-US" sz="1200" dirty="0"/>
              <a:t>, Michal; </a:t>
            </a:r>
            <a:r>
              <a:rPr lang="en-US" sz="1200" dirty="0" err="1"/>
              <a:t>Solomonica</a:t>
            </a:r>
            <a:r>
              <a:rPr lang="en-US" sz="1200" dirty="0"/>
              <a:t>-Levi, Daphna . </a:t>
            </a:r>
            <a:r>
              <a:rPr lang="en-US" sz="1200" dirty="0">
                <a:solidFill>
                  <a:schemeClr val="tx2">
                    <a:satMod val="200000"/>
                  </a:schemeClr>
                </a:solidFill>
              </a:rPr>
              <a:t>Meta-analyses comparing theory of mind abilities of individuals with autism, individuals with mental retardation, and normally developing individuals. </a:t>
            </a:r>
            <a:r>
              <a:rPr lang="en-US" sz="1200" dirty="0"/>
              <a:t>Psychological Bulletin. 1998 Nov </a:t>
            </a:r>
            <a:r>
              <a:rPr lang="en-US" sz="1200" dirty="0" err="1"/>
              <a:t>Vol</a:t>
            </a:r>
            <a:r>
              <a:rPr lang="en-US" sz="1200" dirty="0"/>
              <a:t> 124(3) 283-307 </a:t>
            </a:r>
          </a:p>
          <a:p>
            <a:pPr eaLnBrk="1" hangingPunct="1">
              <a:lnSpc>
                <a:spcPct val="90000"/>
              </a:lnSpc>
            </a:pPr>
            <a:endParaRPr lang="en-US" sz="1800" dirty="0"/>
          </a:p>
        </p:txBody>
      </p:sp>
      <p:sp>
        <p:nvSpPr>
          <p:cNvPr id="135172"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0FE0A001-F43C-4889-A79E-5ED1D4B86A00}" type="slidenum">
              <a:rPr lang="en-US" smtClean="0"/>
              <a:pPr/>
              <a:t>150</a:t>
            </a:fld>
            <a:endParaRPr lang="en-US"/>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pPr eaLnBrk="1" fontAlgn="auto" hangingPunct="1">
              <a:spcAft>
                <a:spcPts val="0"/>
              </a:spcAft>
              <a:defRPr/>
            </a:pPr>
            <a:r>
              <a:rPr lang="en-US" sz="3200">
                <a:solidFill>
                  <a:schemeClr val="tx2">
                    <a:satMod val="200000"/>
                  </a:schemeClr>
                </a:solidFill>
                <a:cs typeface="Times New Roman" pitchFamily="18" charset="0"/>
              </a:rPr>
              <a:t>Understanding mind and emotion by talking to your friends</a:t>
            </a:r>
            <a:endParaRPr lang="en-US">
              <a:solidFill>
                <a:schemeClr val="tx2">
                  <a:satMod val="200000"/>
                </a:schemeClr>
              </a:solidFill>
            </a:endParaRPr>
          </a:p>
        </p:txBody>
      </p:sp>
      <p:sp>
        <p:nvSpPr>
          <p:cNvPr id="136195" name="Rectangle 3"/>
          <p:cNvSpPr>
            <a:spLocks noGrp="1" noChangeArrowheads="1"/>
          </p:cNvSpPr>
          <p:nvPr>
            <p:ph idx="1"/>
          </p:nvPr>
        </p:nvSpPr>
        <p:spPr/>
        <p:txBody>
          <a:bodyPr/>
          <a:lstStyle/>
          <a:p>
            <a:pPr eaLnBrk="1" hangingPunct="1">
              <a:lnSpc>
                <a:spcPct val="90000"/>
              </a:lnSpc>
            </a:pPr>
            <a:r>
              <a:rPr lang="en-US"/>
              <a:t>Relates lab tasks and social life</a:t>
            </a:r>
          </a:p>
          <a:p>
            <a:pPr eaLnBrk="1" hangingPunct="1">
              <a:lnSpc>
                <a:spcPct val="90000"/>
              </a:lnSpc>
            </a:pPr>
            <a:r>
              <a:rPr lang="en-US"/>
              <a:t>Longitudinal increases between 4 &amp; 5 years</a:t>
            </a:r>
          </a:p>
          <a:p>
            <a:pPr lvl="1" eaLnBrk="1" hangingPunct="1">
              <a:lnSpc>
                <a:spcPct val="90000"/>
              </a:lnSpc>
            </a:pPr>
            <a:r>
              <a:rPr lang="en-US"/>
              <a:t>Understanding false-belief tasks</a:t>
            </a:r>
          </a:p>
          <a:p>
            <a:pPr lvl="1" eaLnBrk="1" hangingPunct="1">
              <a:lnSpc>
                <a:spcPct val="90000"/>
              </a:lnSpc>
            </a:pPr>
            <a:r>
              <a:rPr lang="en-US"/>
              <a:t>Affective perspective taking tasks</a:t>
            </a:r>
          </a:p>
          <a:p>
            <a:pPr lvl="1" eaLnBrk="1" hangingPunct="1">
              <a:lnSpc>
                <a:spcPct val="90000"/>
              </a:lnSpc>
            </a:pPr>
            <a:r>
              <a:rPr lang="en-US"/>
              <a:t>Mental-state talk with friends</a:t>
            </a:r>
          </a:p>
          <a:p>
            <a:pPr lvl="2" eaLnBrk="1" hangingPunct="1">
              <a:lnSpc>
                <a:spcPct val="90000"/>
              </a:lnSpc>
            </a:pPr>
            <a:r>
              <a:rPr lang="en-US"/>
              <a:t>Increase in shared or others’ mental-state talk </a:t>
            </a:r>
          </a:p>
          <a:p>
            <a:pPr lvl="2" eaLnBrk="1" hangingPunct="1">
              <a:lnSpc>
                <a:spcPct val="90000"/>
              </a:lnSpc>
            </a:pPr>
            <a:r>
              <a:rPr lang="en-US"/>
              <a:t>Increase in the context of a shared interest </a:t>
            </a:r>
          </a:p>
          <a:p>
            <a:pPr eaLnBrk="1" hangingPunct="1">
              <a:lnSpc>
                <a:spcPct val="90000"/>
              </a:lnSpc>
            </a:pPr>
            <a:r>
              <a:rPr lang="en-US" sz="2000">
                <a:cs typeface="Times New Roman" pitchFamily="18" charset="0"/>
              </a:rPr>
              <a:t>Understanding mind and emotion: Longitudinal associations with mental-state talk between young friends (Dunn et al)</a:t>
            </a:r>
          </a:p>
        </p:txBody>
      </p:sp>
      <p:sp>
        <p:nvSpPr>
          <p:cNvPr id="136196"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F180DED-BE06-407E-BD22-B6225A2E0B0C}" type="slidenum">
              <a:rPr lang="en-US" smtClean="0"/>
              <a:pPr/>
              <a:t>151</a:t>
            </a:fld>
            <a:endParaRPr lang="en-US"/>
          </a:p>
        </p:txBody>
      </p:sp>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609600" y="249238"/>
            <a:ext cx="8382000" cy="1427162"/>
          </a:xfrm>
        </p:spPr>
        <p:txBody>
          <a:bodyPr/>
          <a:lstStyle/>
          <a:p>
            <a:pPr eaLnBrk="1" fontAlgn="auto" hangingPunct="1">
              <a:spcAft>
                <a:spcPts val="0"/>
              </a:spcAft>
              <a:defRPr/>
            </a:pPr>
            <a:r>
              <a:rPr lang="en-US" dirty="0">
                <a:solidFill>
                  <a:schemeClr val="tx2">
                    <a:satMod val="200000"/>
                  </a:schemeClr>
                </a:solidFill>
              </a:rPr>
              <a:t>Relating naturalistic talk and experimental investigations</a:t>
            </a:r>
          </a:p>
        </p:txBody>
      </p:sp>
      <p:sp>
        <p:nvSpPr>
          <p:cNvPr id="137219" name="Rectangle 3"/>
          <p:cNvSpPr>
            <a:spLocks noGrp="1" noChangeArrowheads="1"/>
          </p:cNvSpPr>
          <p:nvPr>
            <p:ph idx="1"/>
          </p:nvPr>
        </p:nvSpPr>
        <p:spPr>
          <a:xfrm>
            <a:off x="914400" y="2514600"/>
            <a:ext cx="7772400" cy="4572000"/>
          </a:xfrm>
        </p:spPr>
        <p:txBody>
          <a:bodyPr/>
          <a:lstStyle/>
          <a:p>
            <a:pPr eaLnBrk="1" hangingPunct="1">
              <a:lnSpc>
                <a:spcPct val="90000"/>
              </a:lnSpc>
            </a:pPr>
            <a:r>
              <a:rPr lang="en-US"/>
              <a:t>Mental-state talk frequency predicted false belief performance one year later</a:t>
            </a:r>
          </a:p>
          <a:p>
            <a:pPr eaLnBrk="1" hangingPunct="1">
              <a:lnSpc>
                <a:spcPct val="90000"/>
              </a:lnSpc>
            </a:pPr>
            <a:r>
              <a:rPr lang="en-US"/>
              <a:t>Early affective perspective taking also predicted false belief performance </a:t>
            </a:r>
          </a:p>
          <a:p>
            <a:pPr eaLnBrk="1" hangingPunct="1">
              <a:lnSpc>
                <a:spcPct val="90000"/>
              </a:lnSpc>
            </a:pPr>
            <a:r>
              <a:rPr lang="en-US"/>
              <a:t>Developmental shift in mental-state talk from self to other/shared supports </a:t>
            </a:r>
          </a:p>
          <a:p>
            <a:pPr lvl="1" eaLnBrk="1" hangingPunct="1">
              <a:lnSpc>
                <a:spcPct val="90000"/>
              </a:lnSpc>
            </a:pPr>
            <a:r>
              <a:rPr lang="en-US"/>
              <a:t>Supports idea that one understands others by understanding self (simulation theory)</a:t>
            </a:r>
          </a:p>
        </p:txBody>
      </p:sp>
      <p:sp>
        <p:nvSpPr>
          <p:cNvPr id="137220"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0038E1E-AD0D-41BA-B5F3-2D0832AEF599}" type="slidenum">
              <a:rPr lang="en-US" smtClean="0"/>
              <a:pPr/>
              <a:t>152</a:t>
            </a:fld>
            <a:endParaRPr lang="en-US"/>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pPr eaLnBrk="1" fontAlgn="auto" hangingPunct="1">
              <a:spcAft>
                <a:spcPts val="0"/>
              </a:spcAft>
              <a:defRPr/>
            </a:pPr>
            <a:r>
              <a:rPr lang="en-US">
                <a:solidFill>
                  <a:schemeClr val="tx2">
                    <a:satMod val="200000"/>
                  </a:schemeClr>
                </a:solidFill>
              </a:rPr>
              <a:t>Additional readings</a:t>
            </a:r>
          </a:p>
        </p:txBody>
      </p:sp>
      <p:sp>
        <p:nvSpPr>
          <p:cNvPr id="139267" name="Rectangle 3"/>
          <p:cNvSpPr>
            <a:spLocks noGrp="1" noChangeArrowheads="1"/>
          </p:cNvSpPr>
          <p:nvPr>
            <p:ph idx="1"/>
          </p:nvPr>
        </p:nvSpPr>
        <p:spPr/>
        <p:txBody>
          <a:bodyPr/>
          <a:lstStyle/>
          <a:p>
            <a:pPr eaLnBrk="1" hangingPunct="1"/>
            <a:r>
              <a:rPr lang="it-IT" sz="2000">
                <a:cs typeface="Times New Roman" pitchFamily="18" charset="0"/>
              </a:rPr>
              <a:t>Kasari, -. C., Sigman, -. </a:t>
            </a:r>
            <a:r>
              <a:rPr lang="en-US" sz="2000">
                <a:cs typeface="Times New Roman" pitchFamily="18" charset="0"/>
              </a:rPr>
              <a:t>Mundy, -Peter, &amp; Yirmiya, N. (1990). Affective sharing in the context of joint attention interactions of normal, autistic, and mentally retarded children.Journal-of-Autism-and-Developmental-Disorders. Mar; Vol 20(1): </a:t>
            </a:r>
          </a:p>
          <a:p>
            <a:pPr eaLnBrk="1" hangingPunct="1"/>
            <a:r>
              <a:rPr lang="en-US" sz="2000">
                <a:cs typeface="Times New Roman" pitchFamily="18" charset="0"/>
              </a:rPr>
              <a:t>Mundy, P., &amp; Hogan, A. (1994). Intersubjectivity, joint attention, and autistic developmental pathology. In D. Cicchetti &amp; S. L. Toth (Eds.), </a:t>
            </a:r>
            <a:r>
              <a:rPr lang="en-US" sz="2000" i="1">
                <a:cs typeface="Times New Roman" pitchFamily="18" charset="0"/>
              </a:rPr>
              <a:t>Disorders and dysfunctions of the self</a:t>
            </a:r>
            <a:r>
              <a:rPr lang="en-US" sz="2000">
                <a:cs typeface="Times New Roman" pitchFamily="18" charset="0"/>
              </a:rPr>
              <a:t> (Vol. 5, pp. 1-30). Rochester, NY: University of Rochester Press.</a:t>
            </a:r>
          </a:p>
          <a:p>
            <a:pPr eaLnBrk="1" hangingPunct="1"/>
            <a:r>
              <a:rPr lang="en-US" sz="2000">
                <a:cs typeface="Times New Roman" pitchFamily="18" charset="0"/>
              </a:rPr>
              <a:t>Mundy, P., &amp; Willoughby, J. (1996). Nonverbal communication, joint attention, and early socioemotional development. In M. Lewis &amp; M. W. Sullivan (Eds.), </a:t>
            </a:r>
            <a:r>
              <a:rPr lang="en-US" sz="2000" i="1">
                <a:cs typeface="Times New Roman" pitchFamily="18" charset="0"/>
              </a:rPr>
              <a:t>Emotional development in atypical children</a:t>
            </a:r>
            <a:r>
              <a:rPr lang="en-US" sz="2000">
                <a:cs typeface="Times New Roman" pitchFamily="18" charset="0"/>
              </a:rPr>
              <a:t> (pp. 65-87). Mahwah, NJ: Erlbaum.</a:t>
            </a:r>
          </a:p>
        </p:txBody>
      </p:sp>
      <p:sp>
        <p:nvSpPr>
          <p:cNvPr id="139268"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AB69D10-F67D-4BE5-81B8-8A439B18D321}" type="slidenum">
              <a:rPr lang="en-US" smtClean="0"/>
              <a:pPr/>
              <a:t>153</a:t>
            </a:fld>
            <a:endParaRPr lang="en-US"/>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3474" name="Rectangle 1026"/>
          <p:cNvSpPr>
            <a:spLocks noGrp="1" noChangeArrowheads="1"/>
          </p:cNvSpPr>
          <p:nvPr>
            <p:ph type="title"/>
          </p:nvPr>
        </p:nvSpPr>
        <p:spPr/>
        <p:txBody>
          <a:bodyPr/>
          <a:lstStyle/>
          <a:p>
            <a:pPr eaLnBrk="1" fontAlgn="auto" hangingPunct="1">
              <a:spcAft>
                <a:spcPts val="0"/>
              </a:spcAft>
              <a:defRPr/>
            </a:pPr>
            <a:r>
              <a:rPr lang="en-US">
                <a:solidFill>
                  <a:schemeClr val="tx2">
                    <a:satMod val="200000"/>
                  </a:schemeClr>
                </a:solidFill>
              </a:rPr>
              <a:t>More readings</a:t>
            </a:r>
          </a:p>
        </p:txBody>
      </p:sp>
      <p:sp>
        <p:nvSpPr>
          <p:cNvPr id="233475" name="Rectangle 1027"/>
          <p:cNvSpPr>
            <a:spLocks noGrp="1" noChangeArrowheads="1"/>
          </p:cNvSpPr>
          <p:nvPr>
            <p:ph idx="1"/>
          </p:nvPr>
        </p:nvSpPr>
        <p:spPr/>
        <p:txBody>
          <a:bodyPr>
            <a:normAutofit lnSpcReduction="10000"/>
          </a:bodyPr>
          <a:lstStyle/>
          <a:p>
            <a:pPr marL="411480" eaLnBrk="1" fontAlgn="auto" hangingPunct="1">
              <a:lnSpc>
                <a:spcPct val="90000"/>
              </a:lnSpc>
              <a:spcAft>
                <a:spcPts val="0"/>
              </a:spcAft>
              <a:buFont typeface="Wingdings"/>
              <a:buChar char=""/>
              <a:defRPr/>
            </a:pPr>
            <a:r>
              <a:rPr lang="en-US" sz="1400">
                <a:latin typeface="Courier New" pitchFamily="49" charset="0"/>
              </a:rPr>
              <a:t>Sheinkopf, S., Mundy, P., Oller, K., Steffens, M. (2000). Atypical vocal development in young children with autism. Journal of Autism and Related Disorders, 30, 345-354.</a:t>
            </a:r>
          </a:p>
          <a:p>
            <a:pPr marL="411480" eaLnBrk="1" fontAlgn="auto" hangingPunct="1">
              <a:lnSpc>
                <a:spcPct val="90000"/>
              </a:lnSpc>
              <a:spcAft>
                <a:spcPts val="0"/>
              </a:spcAft>
              <a:buFont typeface="Wingdings"/>
              <a:buChar char=""/>
              <a:defRPr/>
            </a:pPr>
            <a:r>
              <a:rPr lang="en-US" sz="1400">
                <a:latin typeface="Courier New" pitchFamily="49" charset="0"/>
              </a:rPr>
              <a:t>Mundy, P. &amp; Neal, R. (2001). Neural plasticity, joint attention and autistic developmental pathology. In L. M. Glidden (Ed.), International Review of Research in Mental Retardation, 23, 139-168. New York:Academic Press.</a:t>
            </a:r>
          </a:p>
          <a:p>
            <a:pPr marL="411480" eaLnBrk="1" fontAlgn="auto" hangingPunct="1">
              <a:lnSpc>
                <a:spcPct val="90000"/>
              </a:lnSpc>
              <a:spcAft>
                <a:spcPts val="0"/>
              </a:spcAft>
              <a:buFont typeface="Wingdings"/>
              <a:buChar char=""/>
              <a:defRPr/>
            </a:pPr>
            <a:r>
              <a:rPr lang="en-US" sz="1400">
                <a:latin typeface="Courier New" pitchFamily="49" charset="0"/>
              </a:rPr>
              <a:t>Mundy, P. (1995). Joint attention, social-emotional approach in children with autism. Development and Psychopathology, 7, 63-82.</a:t>
            </a:r>
          </a:p>
          <a:p>
            <a:pPr marL="411480" eaLnBrk="1" fontAlgn="auto" hangingPunct="1">
              <a:lnSpc>
                <a:spcPct val="90000"/>
              </a:lnSpc>
              <a:spcAft>
                <a:spcPts val="0"/>
              </a:spcAft>
              <a:buFont typeface="Wingdings"/>
              <a:buChar char=""/>
              <a:defRPr/>
            </a:pPr>
            <a:r>
              <a:rPr lang="en-US" sz="1400">
                <a:latin typeface="Courier New" pitchFamily="49" charset="0"/>
              </a:rPr>
              <a:t>Mundy, P, Sigman, M., &amp; Kasari, C. (1990). A longitudinal study of joint attention and language development in autistic children. Journal of Autism and Developmental Disorders, 20, 115-128.</a:t>
            </a:r>
          </a:p>
          <a:p>
            <a:pPr marL="411480" eaLnBrk="1" fontAlgn="auto" hangingPunct="1">
              <a:lnSpc>
                <a:spcPct val="90000"/>
              </a:lnSpc>
              <a:spcAft>
                <a:spcPts val="0"/>
              </a:spcAft>
              <a:buFont typeface="Wingdings"/>
              <a:buChar char=""/>
              <a:defRPr/>
            </a:pPr>
            <a:r>
              <a:rPr lang="en-US" sz="1400">
                <a:latin typeface="Courier New" pitchFamily="49" charset="0"/>
              </a:rPr>
              <a:t>Mundy, P., Sigman, M., &amp; Kasari, C. (1993). The theory of mind and joint attention deficits in autism. In S. Baron-Cohen, H. Tager-Flusberg &amp; D. Cohen (Eds.), Understanding other minds: Perspective from Autism, (p. 181-203). Oxford, UK: Oxford University.</a:t>
            </a:r>
          </a:p>
          <a:p>
            <a:pPr marL="411480" eaLnBrk="1" fontAlgn="auto" hangingPunct="1">
              <a:lnSpc>
                <a:spcPct val="90000"/>
              </a:lnSpc>
              <a:spcAft>
                <a:spcPts val="0"/>
              </a:spcAft>
              <a:buFont typeface="Wingdings"/>
              <a:buChar char=""/>
              <a:defRPr/>
            </a:pPr>
            <a:r>
              <a:rPr lang="en-US" sz="1400">
                <a:latin typeface="Courier New" pitchFamily="49" charset="0"/>
              </a:rPr>
              <a:t>Mundy, P., Sigman, M., &amp; Kasari, C. (1994). Joint attention, developmental level, and symptom presentation in young children with autism. Development and Psychopathology, 6, 389-401.</a:t>
            </a:r>
          </a:p>
          <a:p>
            <a:pPr marL="411480" eaLnBrk="1" fontAlgn="auto" hangingPunct="1">
              <a:lnSpc>
                <a:spcPct val="90000"/>
              </a:lnSpc>
              <a:spcAft>
                <a:spcPts val="0"/>
              </a:spcAft>
              <a:buFont typeface="Wingdings"/>
              <a:buChar char=""/>
              <a:defRPr/>
            </a:pPr>
            <a:r>
              <a:rPr lang="en-US" sz="1400">
                <a:latin typeface="Courier New" pitchFamily="49" charset="0"/>
              </a:rPr>
              <a:t>Mundy, P., Sigman, M., Ungerer, J., &amp; Sherman, T. (1986). Defining the social deficits of autism: The contribution of nonverbal communication measures. Journal of Child Psychology and Psychiatry, 27, 657-669.</a:t>
            </a:r>
            <a:endParaRPr lang="en-US" sz="1400"/>
          </a:p>
        </p:txBody>
      </p:sp>
      <p:sp>
        <p:nvSpPr>
          <p:cNvPr id="140292"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3D6DC1F3-FA09-470E-AFA4-962E3F88E3CB}" type="slidenum">
              <a:rPr lang="en-US" smtClean="0"/>
              <a:pPr/>
              <a:t>154</a:t>
            </a:fld>
            <a:endParaRPr lang="en-US"/>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4FA4776-F446-F742-AC87-58FC00C2173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317" t="1919" r="3013" b="69720"/>
          <a:stretch/>
        </p:blipFill>
        <p:spPr>
          <a:xfrm>
            <a:off x="702945" y="2243304"/>
            <a:ext cx="8023860" cy="1871497"/>
          </a:xfrm>
          <a:ln w="38100">
            <a:solidFill>
              <a:schemeClr val="accent3">
                <a:lumMod val="75000"/>
              </a:schemeClr>
            </a:solidFill>
          </a:ln>
        </p:spPr>
      </p:pic>
      <p:sp>
        <p:nvSpPr>
          <p:cNvPr id="7" name="Title 7">
            <a:extLst>
              <a:ext uri="{FF2B5EF4-FFF2-40B4-BE49-F238E27FC236}">
                <a16:creationId xmlns:a16="http://schemas.microsoft.com/office/drawing/2014/main" id="{01EEBF0F-B86A-DA4C-9E75-9E7F05469126}"/>
              </a:ext>
            </a:extLst>
          </p:cNvPr>
          <p:cNvSpPr>
            <a:spLocks noGrp="1"/>
          </p:cNvSpPr>
          <p:nvPr>
            <p:ph type="title"/>
          </p:nvPr>
        </p:nvSpPr>
        <p:spPr>
          <a:xfrm>
            <a:off x="822960" y="1131570"/>
            <a:ext cx="7520940" cy="411480"/>
          </a:xfrm>
        </p:spPr>
        <p:txBody>
          <a:bodyPr/>
          <a:lstStyle/>
          <a:p>
            <a:r>
              <a:rPr lang="en-US" sz="2400" dirty="0"/>
              <a:t>Instances of JA + child SA</a:t>
            </a:r>
          </a:p>
        </p:txBody>
      </p:sp>
      <p:sp>
        <p:nvSpPr>
          <p:cNvPr id="4" name="Rectangle 3">
            <a:extLst>
              <a:ext uri="{FF2B5EF4-FFF2-40B4-BE49-F238E27FC236}">
                <a16:creationId xmlns:a16="http://schemas.microsoft.com/office/drawing/2014/main" id="{24924FEC-AA9C-F742-B9C4-595F07FB7331}"/>
              </a:ext>
            </a:extLst>
          </p:cNvPr>
          <p:cNvSpPr/>
          <p:nvPr/>
        </p:nvSpPr>
        <p:spPr>
          <a:xfrm>
            <a:off x="2786974" y="3118931"/>
            <a:ext cx="306422" cy="3501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3" name="Down Arrow Callout 2">
            <a:extLst>
              <a:ext uri="{FF2B5EF4-FFF2-40B4-BE49-F238E27FC236}">
                <a16:creationId xmlns:a16="http://schemas.microsoft.com/office/drawing/2014/main" id="{AAE1415C-5B36-6F41-BB09-3C91D2650BA0}"/>
              </a:ext>
            </a:extLst>
          </p:cNvPr>
          <p:cNvSpPr/>
          <p:nvPr/>
        </p:nvSpPr>
        <p:spPr>
          <a:xfrm>
            <a:off x="2580968" y="2715547"/>
            <a:ext cx="442452" cy="753581"/>
          </a:xfrm>
          <a:prstGeom prst="downArrowCallout">
            <a:avLst>
              <a:gd name="adj1" fmla="val 27889"/>
              <a:gd name="adj2" fmla="val 39439"/>
              <a:gd name="adj3" fmla="val 30776"/>
              <a:gd name="adj4" fmla="val 53234"/>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9" name="Rectangle 8">
            <a:extLst>
              <a:ext uri="{FF2B5EF4-FFF2-40B4-BE49-F238E27FC236}">
                <a16:creationId xmlns:a16="http://schemas.microsoft.com/office/drawing/2014/main" id="{3BAEDBF9-CB5D-BB44-8DB4-48CA9483CA2F}"/>
              </a:ext>
            </a:extLst>
          </p:cNvPr>
          <p:cNvSpPr/>
          <p:nvPr/>
        </p:nvSpPr>
        <p:spPr>
          <a:xfrm>
            <a:off x="6709653" y="3193643"/>
            <a:ext cx="306422" cy="3501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0" name="Down Arrow Callout 9">
            <a:extLst>
              <a:ext uri="{FF2B5EF4-FFF2-40B4-BE49-F238E27FC236}">
                <a16:creationId xmlns:a16="http://schemas.microsoft.com/office/drawing/2014/main" id="{0FC39826-C48A-DC46-B16E-DACF966636B6}"/>
              </a:ext>
            </a:extLst>
          </p:cNvPr>
          <p:cNvSpPr/>
          <p:nvPr/>
        </p:nvSpPr>
        <p:spPr>
          <a:xfrm>
            <a:off x="3229427" y="2715547"/>
            <a:ext cx="398677" cy="753581"/>
          </a:xfrm>
          <a:prstGeom prst="downArrowCallout">
            <a:avLst>
              <a:gd name="adj1" fmla="val 27889"/>
              <a:gd name="adj2" fmla="val 39439"/>
              <a:gd name="adj3" fmla="val 30776"/>
              <a:gd name="adj4" fmla="val 53234"/>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1" name="Down Arrow Callout 10">
            <a:extLst>
              <a:ext uri="{FF2B5EF4-FFF2-40B4-BE49-F238E27FC236}">
                <a16:creationId xmlns:a16="http://schemas.microsoft.com/office/drawing/2014/main" id="{06214D5C-58B2-9E4C-BBAA-7B19942E5121}"/>
              </a:ext>
            </a:extLst>
          </p:cNvPr>
          <p:cNvSpPr/>
          <p:nvPr/>
        </p:nvSpPr>
        <p:spPr>
          <a:xfrm>
            <a:off x="5950974" y="2472199"/>
            <a:ext cx="95865" cy="1071641"/>
          </a:xfrm>
          <a:prstGeom prst="downArrowCallout">
            <a:avLst>
              <a:gd name="adj1" fmla="val 27889"/>
              <a:gd name="adj2" fmla="val 39439"/>
              <a:gd name="adj3" fmla="val 30776"/>
              <a:gd name="adj4" fmla="val 76630"/>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2" name="Down Arrow Callout 11">
            <a:extLst>
              <a:ext uri="{FF2B5EF4-FFF2-40B4-BE49-F238E27FC236}">
                <a16:creationId xmlns:a16="http://schemas.microsoft.com/office/drawing/2014/main" id="{661096F5-565F-684E-8EE5-3D2A261F30F6}"/>
              </a:ext>
            </a:extLst>
          </p:cNvPr>
          <p:cNvSpPr/>
          <p:nvPr/>
        </p:nvSpPr>
        <p:spPr>
          <a:xfrm>
            <a:off x="6776884" y="2472199"/>
            <a:ext cx="162233" cy="1071641"/>
          </a:xfrm>
          <a:prstGeom prst="downArrowCallout">
            <a:avLst>
              <a:gd name="adj1" fmla="val 27889"/>
              <a:gd name="adj2" fmla="val 39439"/>
              <a:gd name="adj3" fmla="val 30776"/>
              <a:gd name="adj4" fmla="val 76630"/>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3" name="Down Arrow Callout 12">
            <a:extLst>
              <a:ext uri="{FF2B5EF4-FFF2-40B4-BE49-F238E27FC236}">
                <a16:creationId xmlns:a16="http://schemas.microsoft.com/office/drawing/2014/main" id="{FAC21693-A5AB-1146-B049-5BDB2E9AB05A}"/>
              </a:ext>
            </a:extLst>
          </p:cNvPr>
          <p:cNvSpPr/>
          <p:nvPr/>
        </p:nvSpPr>
        <p:spPr>
          <a:xfrm>
            <a:off x="7912509" y="2472199"/>
            <a:ext cx="103240" cy="1071641"/>
          </a:xfrm>
          <a:prstGeom prst="downArrowCallout">
            <a:avLst>
              <a:gd name="adj1" fmla="val 27889"/>
              <a:gd name="adj2" fmla="val 39439"/>
              <a:gd name="adj3" fmla="val 30776"/>
              <a:gd name="adj4" fmla="val 76630"/>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4" name="Down Arrow Callout 13">
            <a:extLst>
              <a:ext uri="{FF2B5EF4-FFF2-40B4-BE49-F238E27FC236}">
                <a16:creationId xmlns:a16="http://schemas.microsoft.com/office/drawing/2014/main" id="{A0C22BF3-D2DF-EF45-B4E2-05D4B64D8D29}"/>
              </a:ext>
            </a:extLst>
          </p:cNvPr>
          <p:cNvSpPr/>
          <p:nvPr/>
        </p:nvSpPr>
        <p:spPr>
          <a:xfrm>
            <a:off x="8048932" y="2472199"/>
            <a:ext cx="222517" cy="1071641"/>
          </a:xfrm>
          <a:prstGeom prst="downArrowCallout">
            <a:avLst>
              <a:gd name="adj1" fmla="val 27889"/>
              <a:gd name="adj2" fmla="val 39439"/>
              <a:gd name="adj3" fmla="val 30776"/>
              <a:gd name="adj4" fmla="val 76630"/>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5" name="Rectangle 14">
            <a:extLst>
              <a:ext uri="{FF2B5EF4-FFF2-40B4-BE49-F238E27FC236}">
                <a16:creationId xmlns:a16="http://schemas.microsoft.com/office/drawing/2014/main" id="{A4E2084E-57BD-DC42-930A-30BED354404E}"/>
              </a:ext>
            </a:extLst>
          </p:cNvPr>
          <p:cNvSpPr/>
          <p:nvPr/>
        </p:nvSpPr>
        <p:spPr>
          <a:xfrm>
            <a:off x="4889928" y="2243304"/>
            <a:ext cx="331001" cy="22665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6" name="Rectangle 15">
            <a:extLst>
              <a:ext uri="{FF2B5EF4-FFF2-40B4-BE49-F238E27FC236}">
                <a16:creationId xmlns:a16="http://schemas.microsoft.com/office/drawing/2014/main" id="{119503D9-49CC-4146-9AD7-1E32D0F4248E}"/>
              </a:ext>
            </a:extLst>
          </p:cNvPr>
          <p:cNvSpPr/>
          <p:nvPr/>
        </p:nvSpPr>
        <p:spPr>
          <a:xfrm>
            <a:off x="822960" y="2243303"/>
            <a:ext cx="304800" cy="1750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Tree>
    <p:extLst>
      <p:ext uri="{BB962C8B-B14F-4D97-AF65-F5344CB8AC3E}">
        <p14:creationId xmlns:p14="http://schemas.microsoft.com/office/powerpoint/2010/main" val="3747999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4FA4776-F446-F742-AC87-58FC00C2173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317" t="1919" r="3013" b="43368"/>
          <a:stretch/>
        </p:blipFill>
        <p:spPr>
          <a:xfrm>
            <a:off x="702945" y="2243303"/>
            <a:ext cx="8023860" cy="3610490"/>
          </a:xfrm>
          <a:ln w="38100">
            <a:solidFill>
              <a:schemeClr val="accent3">
                <a:lumMod val="75000"/>
              </a:schemeClr>
            </a:solidFill>
          </a:ln>
        </p:spPr>
      </p:pic>
      <p:sp>
        <p:nvSpPr>
          <p:cNvPr id="7" name="Title 7">
            <a:extLst>
              <a:ext uri="{FF2B5EF4-FFF2-40B4-BE49-F238E27FC236}">
                <a16:creationId xmlns:a16="http://schemas.microsoft.com/office/drawing/2014/main" id="{01EEBF0F-B86A-DA4C-9E75-9E7F05469126}"/>
              </a:ext>
            </a:extLst>
          </p:cNvPr>
          <p:cNvSpPr>
            <a:spLocks noGrp="1"/>
          </p:cNvSpPr>
          <p:nvPr>
            <p:ph type="title"/>
          </p:nvPr>
        </p:nvSpPr>
        <p:spPr>
          <a:xfrm>
            <a:off x="822960" y="1131570"/>
            <a:ext cx="7520940" cy="411480"/>
          </a:xfrm>
        </p:spPr>
        <p:txBody>
          <a:bodyPr/>
          <a:lstStyle/>
          <a:p>
            <a:r>
              <a:rPr lang="en-US" sz="2400" dirty="0"/>
              <a:t>Instances of JA + child SA</a:t>
            </a:r>
          </a:p>
        </p:txBody>
      </p:sp>
      <p:sp>
        <p:nvSpPr>
          <p:cNvPr id="4" name="Rectangle 3">
            <a:extLst>
              <a:ext uri="{FF2B5EF4-FFF2-40B4-BE49-F238E27FC236}">
                <a16:creationId xmlns:a16="http://schemas.microsoft.com/office/drawing/2014/main" id="{24924FEC-AA9C-F742-B9C4-595F07FB7331}"/>
              </a:ext>
            </a:extLst>
          </p:cNvPr>
          <p:cNvSpPr/>
          <p:nvPr/>
        </p:nvSpPr>
        <p:spPr>
          <a:xfrm>
            <a:off x="2786974" y="3118931"/>
            <a:ext cx="306422" cy="3501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3" name="Down Arrow Callout 2">
            <a:extLst>
              <a:ext uri="{FF2B5EF4-FFF2-40B4-BE49-F238E27FC236}">
                <a16:creationId xmlns:a16="http://schemas.microsoft.com/office/drawing/2014/main" id="{AAE1415C-5B36-6F41-BB09-3C91D2650BA0}"/>
              </a:ext>
            </a:extLst>
          </p:cNvPr>
          <p:cNvSpPr/>
          <p:nvPr/>
        </p:nvSpPr>
        <p:spPr>
          <a:xfrm>
            <a:off x="2580968" y="2715547"/>
            <a:ext cx="442452" cy="753581"/>
          </a:xfrm>
          <a:prstGeom prst="downArrowCallout">
            <a:avLst>
              <a:gd name="adj1" fmla="val 27889"/>
              <a:gd name="adj2" fmla="val 39439"/>
              <a:gd name="adj3" fmla="val 30776"/>
              <a:gd name="adj4" fmla="val 53234"/>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9" name="Rectangle 8">
            <a:extLst>
              <a:ext uri="{FF2B5EF4-FFF2-40B4-BE49-F238E27FC236}">
                <a16:creationId xmlns:a16="http://schemas.microsoft.com/office/drawing/2014/main" id="{3BAEDBF9-CB5D-BB44-8DB4-48CA9483CA2F}"/>
              </a:ext>
            </a:extLst>
          </p:cNvPr>
          <p:cNvSpPr/>
          <p:nvPr/>
        </p:nvSpPr>
        <p:spPr>
          <a:xfrm>
            <a:off x="6709653" y="3193643"/>
            <a:ext cx="306422" cy="3501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0" name="Down Arrow Callout 9">
            <a:extLst>
              <a:ext uri="{FF2B5EF4-FFF2-40B4-BE49-F238E27FC236}">
                <a16:creationId xmlns:a16="http://schemas.microsoft.com/office/drawing/2014/main" id="{0FC39826-C48A-DC46-B16E-DACF966636B6}"/>
              </a:ext>
            </a:extLst>
          </p:cNvPr>
          <p:cNvSpPr/>
          <p:nvPr/>
        </p:nvSpPr>
        <p:spPr>
          <a:xfrm>
            <a:off x="3229427" y="2715547"/>
            <a:ext cx="398677" cy="753581"/>
          </a:xfrm>
          <a:prstGeom prst="downArrowCallout">
            <a:avLst>
              <a:gd name="adj1" fmla="val 27889"/>
              <a:gd name="adj2" fmla="val 39439"/>
              <a:gd name="adj3" fmla="val 30776"/>
              <a:gd name="adj4" fmla="val 53234"/>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1" name="Down Arrow Callout 10">
            <a:extLst>
              <a:ext uri="{FF2B5EF4-FFF2-40B4-BE49-F238E27FC236}">
                <a16:creationId xmlns:a16="http://schemas.microsoft.com/office/drawing/2014/main" id="{06214D5C-58B2-9E4C-BBAA-7B19942E5121}"/>
              </a:ext>
            </a:extLst>
          </p:cNvPr>
          <p:cNvSpPr/>
          <p:nvPr/>
        </p:nvSpPr>
        <p:spPr>
          <a:xfrm>
            <a:off x="5950974" y="2472199"/>
            <a:ext cx="95865" cy="1071641"/>
          </a:xfrm>
          <a:prstGeom prst="downArrowCallout">
            <a:avLst>
              <a:gd name="adj1" fmla="val 27889"/>
              <a:gd name="adj2" fmla="val 39439"/>
              <a:gd name="adj3" fmla="val 30776"/>
              <a:gd name="adj4" fmla="val 76630"/>
            </a:avLst>
          </a:prstGeom>
          <a:noFill/>
          <a:ln w="38100">
            <a:solidFill>
              <a:schemeClr val="accent3">
                <a:lumMod val="60000"/>
                <a:lumOff val="40000"/>
                <a:alpha val="7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2" name="Down Arrow Callout 11">
            <a:extLst>
              <a:ext uri="{FF2B5EF4-FFF2-40B4-BE49-F238E27FC236}">
                <a16:creationId xmlns:a16="http://schemas.microsoft.com/office/drawing/2014/main" id="{661096F5-565F-684E-8EE5-3D2A261F30F6}"/>
              </a:ext>
            </a:extLst>
          </p:cNvPr>
          <p:cNvSpPr/>
          <p:nvPr/>
        </p:nvSpPr>
        <p:spPr>
          <a:xfrm>
            <a:off x="6776884" y="2472199"/>
            <a:ext cx="162233" cy="1071641"/>
          </a:xfrm>
          <a:prstGeom prst="downArrowCallout">
            <a:avLst>
              <a:gd name="adj1" fmla="val 27889"/>
              <a:gd name="adj2" fmla="val 39439"/>
              <a:gd name="adj3" fmla="val 30776"/>
              <a:gd name="adj4" fmla="val 76630"/>
            </a:avLst>
          </a:prstGeom>
          <a:noFill/>
          <a:ln w="38100">
            <a:solidFill>
              <a:schemeClr val="accent3">
                <a:lumMod val="60000"/>
                <a:lumOff val="40000"/>
                <a:alpha val="7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3" name="Down Arrow Callout 12">
            <a:extLst>
              <a:ext uri="{FF2B5EF4-FFF2-40B4-BE49-F238E27FC236}">
                <a16:creationId xmlns:a16="http://schemas.microsoft.com/office/drawing/2014/main" id="{FAC21693-A5AB-1146-B049-5BDB2E9AB05A}"/>
              </a:ext>
            </a:extLst>
          </p:cNvPr>
          <p:cNvSpPr/>
          <p:nvPr/>
        </p:nvSpPr>
        <p:spPr>
          <a:xfrm>
            <a:off x="7912509" y="2472199"/>
            <a:ext cx="103240" cy="1071641"/>
          </a:xfrm>
          <a:prstGeom prst="downArrowCallout">
            <a:avLst>
              <a:gd name="adj1" fmla="val 27889"/>
              <a:gd name="adj2" fmla="val 39439"/>
              <a:gd name="adj3" fmla="val 30776"/>
              <a:gd name="adj4" fmla="val 76630"/>
            </a:avLst>
          </a:prstGeom>
          <a:noFill/>
          <a:ln w="38100">
            <a:solidFill>
              <a:schemeClr val="accent3">
                <a:lumMod val="60000"/>
                <a:lumOff val="40000"/>
                <a:alpha val="7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4" name="Down Arrow Callout 13">
            <a:extLst>
              <a:ext uri="{FF2B5EF4-FFF2-40B4-BE49-F238E27FC236}">
                <a16:creationId xmlns:a16="http://schemas.microsoft.com/office/drawing/2014/main" id="{A0C22BF3-D2DF-EF45-B4E2-05D4B64D8D29}"/>
              </a:ext>
            </a:extLst>
          </p:cNvPr>
          <p:cNvSpPr/>
          <p:nvPr/>
        </p:nvSpPr>
        <p:spPr>
          <a:xfrm>
            <a:off x="8048932" y="2472199"/>
            <a:ext cx="222517" cy="1071641"/>
          </a:xfrm>
          <a:prstGeom prst="downArrowCallout">
            <a:avLst>
              <a:gd name="adj1" fmla="val 27889"/>
              <a:gd name="adj2" fmla="val 39439"/>
              <a:gd name="adj3" fmla="val 30776"/>
              <a:gd name="adj4" fmla="val 76630"/>
            </a:avLst>
          </a:prstGeom>
          <a:noFill/>
          <a:ln w="38100">
            <a:solidFill>
              <a:schemeClr val="accent3">
                <a:lumMod val="60000"/>
                <a:lumOff val="40000"/>
                <a:alpha val="7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5" name="Rectangle 14">
            <a:extLst>
              <a:ext uri="{FF2B5EF4-FFF2-40B4-BE49-F238E27FC236}">
                <a16:creationId xmlns:a16="http://schemas.microsoft.com/office/drawing/2014/main" id="{11083D22-DE77-8349-A8E8-D845E3C2B699}"/>
              </a:ext>
            </a:extLst>
          </p:cNvPr>
          <p:cNvSpPr/>
          <p:nvPr/>
        </p:nvSpPr>
        <p:spPr>
          <a:xfrm>
            <a:off x="3628103" y="4096840"/>
            <a:ext cx="306422" cy="3501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6" name="Rectangle 15">
            <a:extLst>
              <a:ext uri="{FF2B5EF4-FFF2-40B4-BE49-F238E27FC236}">
                <a16:creationId xmlns:a16="http://schemas.microsoft.com/office/drawing/2014/main" id="{75586E8A-67BB-9E4A-A68D-383AA4224E5E}"/>
              </a:ext>
            </a:extLst>
          </p:cNvPr>
          <p:cNvSpPr/>
          <p:nvPr/>
        </p:nvSpPr>
        <p:spPr>
          <a:xfrm>
            <a:off x="5448531" y="4096840"/>
            <a:ext cx="306422" cy="3501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7" name="Rectangle 16">
            <a:extLst>
              <a:ext uri="{FF2B5EF4-FFF2-40B4-BE49-F238E27FC236}">
                <a16:creationId xmlns:a16="http://schemas.microsoft.com/office/drawing/2014/main" id="{4BC57D86-0408-5D4B-A958-CD18AA1ED90D}"/>
              </a:ext>
            </a:extLst>
          </p:cNvPr>
          <p:cNvSpPr/>
          <p:nvPr/>
        </p:nvSpPr>
        <p:spPr>
          <a:xfrm>
            <a:off x="2786974" y="5730587"/>
            <a:ext cx="3989909" cy="12320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2" name="Bent Arrow 1">
            <a:extLst>
              <a:ext uri="{FF2B5EF4-FFF2-40B4-BE49-F238E27FC236}">
                <a16:creationId xmlns:a16="http://schemas.microsoft.com/office/drawing/2014/main" id="{056E0735-5CF3-F34A-9E96-D03D87A160CC}"/>
              </a:ext>
            </a:extLst>
          </p:cNvPr>
          <p:cNvSpPr/>
          <p:nvPr/>
        </p:nvSpPr>
        <p:spPr>
          <a:xfrm rot="10800000">
            <a:off x="6421807" y="3970418"/>
            <a:ext cx="810491" cy="1803134"/>
          </a:xfrm>
          <a:prstGeom prst="bentArrow">
            <a:avLst>
              <a:gd name="adj1" fmla="val 27564"/>
              <a:gd name="adj2" fmla="val 31410"/>
              <a:gd name="adj3" fmla="val 35256"/>
              <a:gd name="adj4" fmla="val 33494"/>
            </a:avLst>
          </a:prstGeom>
          <a:solidFill>
            <a:schemeClr val="accent5">
              <a:lumMod val="75000"/>
            </a:schemeClr>
          </a:solidFill>
          <a:ln w="508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DFDEFF"/>
              </a:solidFill>
              <a:latin typeface="Century Schoolbook" panose="02040604050505020304"/>
            </a:endParaRPr>
          </a:p>
        </p:txBody>
      </p:sp>
      <p:sp>
        <p:nvSpPr>
          <p:cNvPr id="5" name="Rounded Rectangle 4">
            <a:extLst>
              <a:ext uri="{FF2B5EF4-FFF2-40B4-BE49-F238E27FC236}">
                <a16:creationId xmlns:a16="http://schemas.microsoft.com/office/drawing/2014/main" id="{9EB85ED3-ACD0-DA44-A856-5FF1FB91D8B7}"/>
              </a:ext>
            </a:extLst>
          </p:cNvPr>
          <p:cNvSpPr/>
          <p:nvPr/>
        </p:nvSpPr>
        <p:spPr>
          <a:xfrm>
            <a:off x="5092198" y="3575051"/>
            <a:ext cx="3564082" cy="395368"/>
          </a:xfrm>
          <a:prstGeom prst="roundRect">
            <a:avLst/>
          </a:prstGeom>
          <a:noFill/>
          <a:ln w="508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8" name="Rounded Rectangle 17">
            <a:extLst>
              <a:ext uri="{FF2B5EF4-FFF2-40B4-BE49-F238E27FC236}">
                <a16:creationId xmlns:a16="http://schemas.microsoft.com/office/drawing/2014/main" id="{3057D224-8BE8-C545-93E9-F51728B7D6A1}"/>
              </a:ext>
            </a:extLst>
          </p:cNvPr>
          <p:cNvSpPr/>
          <p:nvPr/>
        </p:nvSpPr>
        <p:spPr>
          <a:xfrm>
            <a:off x="998508" y="3469128"/>
            <a:ext cx="3564082" cy="472243"/>
          </a:xfrm>
          <a:prstGeom prst="roundRect">
            <a:avLst/>
          </a:prstGeom>
          <a:noFill/>
          <a:ln w="508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19" name="Down Arrow 18">
            <a:extLst>
              <a:ext uri="{FF2B5EF4-FFF2-40B4-BE49-F238E27FC236}">
                <a16:creationId xmlns:a16="http://schemas.microsoft.com/office/drawing/2014/main" id="{B883F93E-0A05-4A4B-AA60-A95C12A5E270}"/>
              </a:ext>
            </a:extLst>
          </p:cNvPr>
          <p:cNvSpPr/>
          <p:nvPr/>
        </p:nvSpPr>
        <p:spPr>
          <a:xfrm>
            <a:off x="3366646" y="3941371"/>
            <a:ext cx="478970" cy="864425"/>
          </a:xfrm>
          <a:prstGeom prst="downArrow">
            <a:avLst/>
          </a:prstGeom>
          <a:solidFill>
            <a:schemeClr val="accent5">
              <a:lumMod val="75000"/>
            </a:schemeClr>
          </a:solidFill>
          <a:ln w="508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DFDEFF"/>
              </a:solidFill>
              <a:latin typeface="Century Schoolbook" panose="02040604050505020304"/>
            </a:endParaRPr>
          </a:p>
        </p:txBody>
      </p:sp>
      <p:sp>
        <p:nvSpPr>
          <p:cNvPr id="20" name="Rectangle 19">
            <a:extLst>
              <a:ext uri="{FF2B5EF4-FFF2-40B4-BE49-F238E27FC236}">
                <a16:creationId xmlns:a16="http://schemas.microsoft.com/office/drawing/2014/main" id="{B7F6027A-54C9-C94E-828F-C848962D8558}"/>
              </a:ext>
            </a:extLst>
          </p:cNvPr>
          <p:cNvSpPr/>
          <p:nvPr/>
        </p:nvSpPr>
        <p:spPr>
          <a:xfrm>
            <a:off x="1089598" y="4310683"/>
            <a:ext cx="306422" cy="3501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21" name="Rectangle 20">
            <a:extLst>
              <a:ext uri="{FF2B5EF4-FFF2-40B4-BE49-F238E27FC236}">
                <a16:creationId xmlns:a16="http://schemas.microsoft.com/office/drawing/2014/main" id="{5F4F6069-9FB1-2C47-8E50-86A96EFE242E}"/>
              </a:ext>
            </a:extLst>
          </p:cNvPr>
          <p:cNvSpPr/>
          <p:nvPr/>
        </p:nvSpPr>
        <p:spPr>
          <a:xfrm>
            <a:off x="780107" y="2243304"/>
            <a:ext cx="309491" cy="19435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22" name="Rectangle 21">
            <a:extLst>
              <a:ext uri="{FF2B5EF4-FFF2-40B4-BE49-F238E27FC236}">
                <a16:creationId xmlns:a16="http://schemas.microsoft.com/office/drawing/2014/main" id="{710CB7C4-B229-A548-BF14-F5F6401E77FA}"/>
              </a:ext>
            </a:extLst>
          </p:cNvPr>
          <p:cNvSpPr/>
          <p:nvPr/>
        </p:nvSpPr>
        <p:spPr>
          <a:xfrm>
            <a:off x="4938987" y="2243303"/>
            <a:ext cx="303573" cy="148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Tree>
    <p:extLst>
      <p:ext uri="{BB962C8B-B14F-4D97-AF65-F5344CB8AC3E}">
        <p14:creationId xmlns:p14="http://schemas.microsoft.com/office/powerpoint/2010/main" val="3393215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4FA4776-F446-F742-AC87-58FC00C2173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907" t="37209" r="30288" b="15764"/>
          <a:stretch/>
        </p:blipFill>
        <p:spPr>
          <a:xfrm>
            <a:off x="822960" y="1691330"/>
            <a:ext cx="7073008" cy="4166809"/>
          </a:xfrm>
        </p:spPr>
      </p:pic>
      <p:sp>
        <p:nvSpPr>
          <p:cNvPr id="7" name="Title 7">
            <a:extLst>
              <a:ext uri="{FF2B5EF4-FFF2-40B4-BE49-F238E27FC236}">
                <a16:creationId xmlns:a16="http://schemas.microsoft.com/office/drawing/2014/main" id="{01EEBF0F-B86A-DA4C-9E75-9E7F05469126}"/>
              </a:ext>
            </a:extLst>
          </p:cNvPr>
          <p:cNvSpPr>
            <a:spLocks noGrp="1"/>
          </p:cNvSpPr>
          <p:nvPr>
            <p:ph type="title"/>
          </p:nvPr>
        </p:nvSpPr>
        <p:spPr>
          <a:xfrm>
            <a:off x="822960" y="1131570"/>
            <a:ext cx="7520940" cy="411480"/>
          </a:xfrm>
        </p:spPr>
        <p:txBody>
          <a:bodyPr/>
          <a:lstStyle/>
          <a:p>
            <a:r>
              <a:rPr lang="en-US" sz="2400" dirty="0"/>
              <a:t>Instances of SA with and w/out ja</a:t>
            </a:r>
          </a:p>
        </p:txBody>
      </p:sp>
      <p:sp>
        <p:nvSpPr>
          <p:cNvPr id="5" name="Rectangle 4">
            <a:extLst>
              <a:ext uri="{FF2B5EF4-FFF2-40B4-BE49-F238E27FC236}">
                <a16:creationId xmlns:a16="http://schemas.microsoft.com/office/drawing/2014/main" id="{9CE87EEB-39DC-FA44-87ED-087969297404}"/>
              </a:ext>
            </a:extLst>
          </p:cNvPr>
          <p:cNvSpPr/>
          <p:nvPr/>
        </p:nvSpPr>
        <p:spPr>
          <a:xfrm>
            <a:off x="822960" y="3424537"/>
            <a:ext cx="306422" cy="3501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2" name="Rectangle 1"/>
          <p:cNvSpPr/>
          <p:nvPr/>
        </p:nvSpPr>
        <p:spPr>
          <a:xfrm>
            <a:off x="2491654" y="3136613"/>
            <a:ext cx="4160691" cy="584775"/>
          </a:xfrm>
          <a:prstGeom prst="rect">
            <a:avLst/>
          </a:prstGeom>
        </p:spPr>
        <p:txBody>
          <a:bodyPr wrap="none">
            <a:spAutoFit/>
          </a:bodyPr>
          <a:lstStyle/>
          <a:p>
            <a:r>
              <a:rPr lang="en-US" dirty="0"/>
              <a:t>\\website.psy.miami.edu</a:t>
            </a:r>
          </a:p>
        </p:txBody>
      </p:sp>
    </p:spTree>
    <p:extLst>
      <p:ext uri="{BB962C8B-B14F-4D97-AF65-F5344CB8AC3E}">
        <p14:creationId xmlns:p14="http://schemas.microsoft.com/office/powerpoint/2010/main" val="1082760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p:txBody>
          <a:bodyPr/>
          <a:lstStyle/>
          <a:p>
            <a:pPr algn="ctr"/>
            <a:r>
              <a:rPr lang="en-US" dirty="0"/>
              <a:t>Results</a:t>
            </a:r>
          </a:p>
        </p:txBody>
      </p:sp>
      <p:sp>
        <p:nvSpPr>
          <p:cNvPr id="2" name="Rectangle 1"/>
          <p:cNvSpPr/>
          <p:nvPr/>
        </p:nvSpPr>
        <p:spPr>
          <a:xfrm>
            <a:off x="228600" y="1676400"/>
            <a:ext cx="8763000" cy="7725192"/>
          </a:xfrm>
          <a:prstGeom prst="rect">
            <a:avLst/>
          </a:prstGeom>
        </p:spPr>
        <p:txBody>
          <a:bodyPr wrap="square">
            <a:spAutoFit/>
          </a:bodyPr>
          <a:lstStyle/>
          <a:p>
            <a:pPr marL="285750" indent="-285750">
              <a:buClr>
                <a:schemeClr val="accent1"/>
              </a:buClr>
              <a:buSzPct val="150000"/>
              <a:buFont typeface="Wingdings" panose="05000000000000000000" pitchFamily="2" charset="2"/>
              <a:buChar char="§"/>
            </a:pPr>
            <a:r>
              <a:rPr lang="en-US" sz="2400" b="1" dirty="0"/>
              <a:t>H1: </a:t>
            </a:r>
            <a:r>
              <a:rPr lang="en-US" sz="2400" dirty="0"/>
              <a:t>Mean SA-with-JA was longer than SA-without-JA</a:t>
            </a:r>
          </a:p>
          <a:p>
            <a:pPr>
              <a:buClr>
                <a:schemeClr val="accent1"/>
              </a:buClr>
              <a:buSzPct val="150000"/>
            </a:pPr>
            <a:r>
              <a:rPr lang="en-US" dirty="0"/>
              <a:t>   	(M</a:t>
            </a:r>
            <a:r>
              <a:rPr lang="en-US" baseline="-25000" dirty="0"/>
              <a:t>SA-with-JA</a:t>
            </a:r>
            <a:r>
              <a:rPr lang="en-US" dirty="0"/>
              <a:t>=5.33 s, M</a:t>
            </a:r>
            <a:r>
              <a:rPr lang="en-US" baseline="-25000" dirty="0"/>
              <a:t>SA-without-JA</a:t>
            </a:r>
            <a:r>
              <a:rPr lang="en-US" dirty="0"/>
              <a:t>=4.38 s, </a:t>
            </a:r>
            <a:r>
              <a:rPr lang="el-GR" i="1" dirty="0"/>
              <a:t>β</a:t>
            </a:r>
            <a:r>
              <a:rPr lang="en-US" dirty="0"/>
              <a:t>=1.27, SE=0.11, </a:t>
            </a:r>
            <a:r>
              <a:rPr lang="en-US" i="1" dirty="0"/>
              <a:t>p</a:t>
            </a:r>
            <a:r>
              <a:rPr lang="en-US" dirty="0"/>
              <a:t> &lt; 0.001)</a:t>
            </a:r>
          </a:p>
          <a:p>
            <a:pPr>
              <a:buClr>
                <a:schemeClr val="accent1"/>
              </a:buClr>
              <a:buSzPct val="150000"/>
            </a:pPr>
            <a:endParaRPr lang="en-US" dirty="0"/>
          </a:p>
          <a:p>
            <a:pPr marL="285750" indent="-285750">
              <a:buClr>
                <a:schemeClr val="accent1"/>
              </a:buClr>
              <a:buSzPct val="150000"/>
              <a:buFont typeface="Wingdings" panose="05000000000000000000" pitchFamily="2" charset="2"/>
              <a:buChar char="§"/>
            </a:pPr>
            <a:r>
              <a:rPr lang="en-US" sz="2400" b="1" dirty="0"/>
              <a:t>H2: </a:t>
            </a:r>
            <a:r>
              <a:rPr lang="en-US" sz="2400" dirty="0"/>
              <a:t>No difference in total durations of the SA-with-JA bouts 	for long and short lags </a:t>
            </a:r>
          </a:p>
          <a:p>
            <a:pPr lvl="1">
              <a:buClr>
                <a:schemeClr val="accent1"/>
              </a:buClr>
              <a:buSzPct val="150000"/>
            </a:pPr>
            <a:r>
              <a:rPr lang="en-US" sz="2400" dirty="0"/>
              <a:t>	</a:t>
            </a:r>
            <a:r>
              <a:rPr lang="en-US" dirty="0" err="1"/>
              <a:t>M</a:t>
            </a:r>
            <a:r>
              <a:rPr lang="en-US" baseline="-25000" dirty="0" err="1"/>
              <a:t>long</a:t>
            </a:r>
            <a:r>
              <a:rPr lang="en-US" baseline="-25000" dirty="0"/>
              <a:t>-lag</a:t>
            </a:r>
            <a:r>
              <a:rPr lang="en-US" dirty="0"/>
              <a:t>=5,231 </a:t>
            </a:r>
            <a:r>
              <a:rPr lang="en-US" dirty="0" err="1"/>
              <a:t>ms</a:t>
            </a:r>
            <a:r>
              <a:rPr lang="en-US" dirty="0"/>
              <a:t>; </a:t>
            </a:r>
            <a:r>
              <a:rPr lang="en-US" dirty="0" err="1"/>
              <a:t>M</a:t>
            </a:r>
            <a:r>
              <a:rPr lang="en-US" baseline="-25000" dirty="0" err="1"/>
              <a:t>short</a:t>
            </a:r>
            <a:r>
              <a:rPr lang="en-US" baseline="-25000" dirty="0"/>
              <a:t>-lag</a:t>
            </a:r>
            <a:r>
              <a:rPr lang="en-US" dirty="0"/>
              <a:t>=4,876 </a:t>
            </a:r>
            <a:r>
              <a:rPr lang="en-US" dirty="0" err="1"/>
              <a:t>ms</a:t>
            </a:r>
            <a:r>
              <a:rPr lang="en-US" dirty="0"/>
              <a:t>; </a:t>
            </a:r>
            <a:r>
              <a:rPr lang="el-GR" i="1" dirty="0"/>
              <a:t>β</a:t>
            </a:r>
            <a:r>
              <a:rPr lang="en-US" dirty="0"/>
              <a:t>=0.07, SE=0.17, N.S.)</a:t>
            </a:r>
          </a:p>
          <a:p>
            <a:pPr>
              <a:buClr>
                <a:schemeClr val="accent1"/>
              </a:buClr>
              <a:buSzPct val="150000"/>
            </a:pPr>
            <a:endParaRPr lang="en-US" dirty="0"/>
          </a:p>
          <a:p>
            <a:pPr marL="285750" indent="-285750">
              <a:buClr>
                <a:schemeClr val="accent1"/>
              </a:buClr>
              <a:buSzPct val="150000"/>
              <a:buFont typeface="Wingdings" panose="05000000000000000000" pitchFamily="2" charset="2"/>
              <a:buChar char="§"/>
            </a:pPr>
            <a:r>
              <a:rPr lang="en-US" sz="2400" b="1" dirty="0"/>
              <a:t>H3: </a:t>
            </a:r>
            <a:r>
              <a:rPr lang="en-US" sz="2400" dirty="0"/>
              <a:t>SA instances with long JA were longer overall</a:t>
            </a:r>
          </a:p>
          <a:p>
            <a:r>
              <a:rPr lang="fi-FI" dirty="0"/>
              <a:t>	M</a:t>
            </a:r>
            <a:r>
              <a:rPr lang="fi-FI" baseline="-25000" dirty="0"/>
              <a:t>long-JA</a:t>
            </a:r>
            <a:r>
              <a:rPr lang="fi-FI" dirty="0"/>
              <a:t>=6,540 ms; M</a:t>
            </a:r>
            <a:r>
              <a:rPr lang="fi-FI" baseline="-25000" dirty="0"/>
              <a:t>short-JA</a:t>
            </a:r>
            <a:r>
              <a:rPr lang="fi-FI" dirty="0"/>
              <a:t>=4,293 ms; </a:t>
            </a:r>
            <a:r>
              <a:rPr lang="el-GR" i="1" dirty="0"/>
              <a:t>β</a:t>
            </a:r>
            <a:r>
              <a:rPr lang="fi-FI" dirty="0"/>
              <a:t>=0.87, </a:t>
            </a:r>
            <a:r>
              <a:rPr lang="en-US" dirty="0"/>
              <a:t>SE=0.17, </a:t>
            </a:r>
            <a:r>
              <a:rPr lang="en-US" i="1" dirty="0"/>
              <a:t>p </a:t>
            </a:r>
            <a:r>
              <a:rPr lang="en-US" dirty="0"/>
              <a:t>&lt; 0.001)</a:t>
            </a:r>
          </a:p>
          <a:p>
            <a:endParaRPr lang="en-US" b="1" dirty="0"/>
          </a:p>
          <a:p>
            <a:pPr marL="285750" indent="-285750">
              <a:buClr>
                <a:schemeClr val="accent1"/>
              </a:buClr>
              <a:buSzPct val="150000"/>
              <a:buFont typeface="Wingdings" panose="05000000000000000000" pitchFamily="2" charset="2"/>
              <a:buChar char="§"/>
            </a:pPr>
            <a:r>
              <a:rPr lang="en-US" sz="2400" b="1" dirty="0"/>
              <a:t>H4: </a:t>
            </a:r>
            <a:r>
              <a:rPr lang="en-US" sz="2400" dirty="0"/>
              <a:t>Infant attention to the target after JA ended was longer 	for longer JA periods than for shorter ones</a:t>
            </a:r>
          </a:p>
          <a:p>
            <a:pPr lvl="2"/>
            <a:r>
              <a:rPr lang="en-US" dirty="0" err="1"/>
              <a:t>M</a:t>
            </a:r>
            <a:r>
              <a:rPr lang="en-US" baseline="-25000" dirty="0" err="1"/>
              <a:t>long</a:t>
            </a:r>
            <a:r>
              <a:rPr lang="en-US" baseline="-25000" dirty="0"/>
              <a:t>-JA</a:t>
            </a:r>
            <a:r>
              <a:rPr lang="en-US" dirty="0"/>
              <a:t>=2,146 </a:t>
            </a:r>
            <a:r>
              <a:rPr lang="en-US" dirty="0" err="1"/>
              <a:t>ms</a:t>
            </a:r>
            <a:r>
              <a:rPr lang="en-US" dirty="0"/>
              <a:t>; </a:t>
            </a:r>
            <a:r>
              <a:rPr lang="en-US" dirty="0" err="1"/>
              <a:t>M</a:t>
            </a:r>
            <a:r>
              <a:rPr lang="en-US" baseline="-25000" dirty="0" err="1"/>
              <a:t>short</a:t>
            </a:r>
            <a:r>
              <a:rPr lang="en-US" baseline="-25000" dirty="0"/>
              <a:t>-JA</a:t>
            </a:r>
            <a:r>
              <a:rPr lang="en-US" dirty="0"/>
              <a:t> =959 </a:t>
            </a:r>
            <a:r>
              <a:rPr lang="en-US" dirty="0" err="1"/>
              <a:t>ms</a:t>
            </a:r>
            <a:r>
              <a:rPr lang="en-US" dirty="0"/>
              <a:t>; </a:t>
            </a:r>
            <a:r>
              <a:rPr lang="el-GR" i="1" dirty="0"/>
              <a:t>β</a:t>
            </a:r>
            <a:r>
              <a:rPr lang="en-US" dirty="0"/>
              <a:t>=0.82, SE=0.09, </a:t>
            </a:r>
            <a:r>
              <a:rPr lang="en-US" i="1" dirty="0"/>
              <a:t>p</a:t>
            </a:r>
            <a:r>
              <a:rPr lang="en-US" dirty="0"/>
              <a:t> &lt; 0.001)</a:t>
            </a:r>
            <a:endParaRPr lang="en-US" b="1" dirty="0"/>
          </a:p>
        </p:txBody>
      </p:sp>
      <p:sp>
        <p:nvSpPr>
          <p:cNvPr id="5" name="TextBox 4"/>
          <p:cNvSpPr txBox="1"/>
          <p:nvPr/>
        </p:nvSpPr>
        <p:spPr>
          <a:xfrm>
            <a:off x="7772400" y="6553200"/>
            <a:ext cx="1524000" cy="276999"/>
          </a:xfrm>
          <a:prstGeom prst="rect">
            <a:avLst/>
          </a:prstGeom>
          <a:noFill/>
        </p:spPr>
        <p:txBody>
          <a:bodyPr wrap="square" rtlCol="0">
            <a:spAutoFit/>
          </a:bodyPr>
          <a:lstStyle/>
          <a:p>
            <a:r>
              <a:rPr lang="en-US" sz="1200" dirty="0">
                <a:solidFill>
                  <a:schemeClr val="bg2"/>
                </a:solidFill>
              </a:rPr>
              <a:t>Nicolais, C.J..</a:t>
            </a:r>
          </a:p>
        </p:txBody>
      </p:sp>
    </p:spTree>
    <p:extLst>
      <p:ext uri="{BB962C8B-B14F-4D97-AF65-F5344CB8AC3E}">
        <p14:creationId xmlns:p14="http://schemas.microsoft.com/office/powerpoint/2010/main" val="3631709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Overview—Special Topics</a:t>
            </a:r>
          </a:p>
        </p:txBody>
      </p:sp>
      <p:sp>
        <p:nvSpPr>
          <p:cNvPr id="3" name="Content Placeholder 2"/>
          <p:cNvSpPr>
            <a:spLocks noGrp="1"/>
          </p:cNvSpPr>
          <p:nvPr>
            <p:ph idx="1"/>
          </p:nvPr>
        </p:nvSpPr>
        <p:spPr/>
        <p:txBody>
          <a:bodyPr>
            <a:normAutofit fontScale="85000" lnSpcReduction="20000"/>
          </a:bodyPr>
          <a:lstStyle/>
          <a:p>
            <a:r>
              <a:rPr lang="en-US" dirty="0"/>
              <a:t>Sustained attention</a:t>
            </a:r>
          </a:p>
          <a:p>
            <a:pPr lvl="1"/>
            <a:r>
              <a:rPr lang="en-US" dirty="0"/>
              <a:t>Intro </a:t>
            </a:r>
          </a:p>
          <a:p>
            <a:pPr lvl="1"/>
            <a:r>
              <a:rPr lang="en-US" dirty="0"/>
              <a:t>Longitudinal</a:t>
            </a:r>
          </a:p>
          <a:p>
            <a:pPr lvl="1"/>
            <a:r>
              <a:rPr lang="en-US" dirty="0"/>
              <a:t>Yu &amp; Smith x2</a:t>
            </a:r>
          </a:p>
          <a:p>
            <a:r>
              <a:rPr lang="en-US" dirty="0"/>
              <a:t>Joint engagement in give-n-take context</a:t>
            </a:r>
          </a:p>
          <a:p>
            <a:r>
              <a:rPr lang="en-US" dirty="0"/>
              <a:t>Initiating and responding to joint attention</a:t>
            </a:r>
          </a:p>
          <a:p>
            <a:pPr lvl="1"/>
            <a:r>
              <a:rPr lang="en-US" dirty="0"/>
              <a:t>Adding affect: Initiating joint attention with smiles</a:t>
            </a:r>
          </a:p>
          <a:p>
            <a:pPr lvl="1"/>
            <a:r>
              <a:rPr lang="en-US" dirty="0"/>
              <a:t>Prediction</a:t>
            </a:r>
          </a:p>
          <a:p>
            <a:r>
              <a:rPr lang="en-US" dirty="0"/>
              <a:t>Gesture and joint attention: chimp pointing</a:t>
            </a:r>
          </a:p>
          <a:p>
            <a:r>
              <a:rPr lang="en-US" dirty="0"/>
              <a:t>But what really predicts language</a:t>
            </a:r>
          </a:p>
          <a:p>
            <a:pPr lvl="1"/>
            <a:r>
              <a:rPr lang="en-US" dirty="0"/>
              <a:t>Gesture vs. </a:t>
            </a:r>
            <a:r>
              <a:rPr lang="en-US" dirty="0" err="1"/>
              <a:t>babbiling</a:t>
            </a:r>
            <a:endParaRPr lang="en-US" dirty="0"/>
          </a:p>
          <a:p>
            <a:pPr lvl="1"/>
            <a:r>
              <a:rPr lang="en-US" dirty="0"/>
              <a:t>And SES</a:t>
            </a:r>
          </a:p>
        </p:txBody>
      </p:sp>
      <p:sp>
        <p:nvSpPr>
          <p:cNvPr id="4" name="Slide Number Placeholder 3"/>
          <p:cNvSpPr>
            <a:spLocks noGrp="1"/>
          </p:cNvSpPr>
          <p:nvPr>
            <p:ph type="sldNum" sz="quarter" idx="12"/>
          </p:nvPr>
        </p:nvSpPr>
        <p:spPr/>
        <p:txBody>
          <a:bodyPr/>
          <a:lstStyle/>
          <a:p>
            <a:pPr>
              <a:defRPr/>
            </a:pPr>
            <a:fld id="{1CB018EC-DBEA-4896-B7C0-8A0B549F7F71}" type="slidenum">
              <a:rPr lang="en-US" smtClean="0"/>
              <a:pPr>
                <a:defRPr/>
              </a:pPr>
              <a:t>2</a:t>
            </a:fld>
            <a:endParaRPr lang="en-US"/>
          </a:p>
        </p:txBody>
      </p:sp>
    </p:spTree>
    <p:extLst>
      <p:ext uri="{BB962C8B-B14F-4D97-AF65-F5344CB8AC3E}">
        <p14:creationId xmlns:p14="http://schemas.microsoft.com/office/powerpoint/2010/main" val="3153227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4C01F8E-77BA-544D-A474-60A77C8C2379}"/>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l="1317" t="65677" r="40473" b="3553"/>
          <a:stretch/>
        </p:blipFill>
        <p:spPr>
          <a:xfrm>
            <a:off x="390061" y="4341855"/>
            <a:ext cx="4114800" cy="1303020"/>
          </a:xfrm>
        </p:spPr>
      </p:pic>
      <p:pic>
        <p:nvPicPr>
          <p:cNvPr id="7" name="Content Placeholder 5">
            <a:extLst>
              <a:ext uri="{FF2B5EF4-FFF2-40B4-BE49-F238E27FC236}">
                <a16:creationId xmlns:a16="http://schemas.microsoft.com/office/drawing/2014/main" id="{42261831-5130-5345-8A82-3411294B0112}"/>
              </a:ext>
            </a:extLst>
          </p:cNvPr>
          <p:cNvPicPr>
            <a:picLocks/>
          </p:cNvPicPr>
          <p:nvPr/>
        </p:nvPicPr>
        <p:blipFill rotWithShape="1">
          <a:blip r:embed="rId3">
            <a:extLst>
              <a:ext uri="{28A0092B-C50C-407E-A947-70E740481C1C}">
                <a14:useLocalDpi xmlns:a14="http://schemas.microsoft.com/office/drawing/2010/main" val="0"/>
              </a:ext>
            </a:extLst>
          </a:blip>
          <a:srcRect l="1842" t="32299" r="39948" b="38720"/>
          <a:stretch/>
        </p:blipFill>
        <p:spPr>
          <a:xfrm>
            <a:off x="390061" y="2823210"/>
            <a:ext cx="4114800" cy="1303020"/>
          </a:xfrm>
          <a:prstGeom prst="rect">
            <a:avLst/>
          </a:prstGeom>
        </p:spPr>
      </p:pic>
      <p:pic>
        <p:nvPicPr>
          <p:cNvPr id="8" name="Content Placeholder 5">
            <a:extLst>
              <a:ext uri="{FF2B5EF4-FFF2-40B4-BE49-F238E27FC236}">
                <a16:creationId xmlns:a16="http://schemas.microsoft.com/office/drawing/2014/main" id="{A6A045CE-B850-C046-9EF2-C231091F83C0}"/>
              </a:ext>
            </a:extLst>
          </p:cNvPr>
          <p:cNvPicPr>
            <a:picLocks/>
          </p:cNvPicPr>
          <p:nvPr/>
        </p:nvPicPr>
        <p:blipFill rotWithShape="1">
          <a:blip r:embed="rId3" cstate="print">
            <a:extLst>
              <a:ext uri="{28A0092B-C50C-407E-A947-70E740481C1C}">
                <a14:useLocalDpi xmlns:a14="http://schemas.microsoft.com/office/drawing/2010/main" val="0"/>
              </a:ext>
            </a:extLst>
          </a:blip>
          <a:srcRect l="1756" t="2127" r="40298" b="68519"/>
          <a:stretch/>
        </p:blipFill>
        <p:spPr>
          <a:xfrm>
            <a:off x="390061" y="1305100"/>
            <a:ext cx="4114800" cy="1302485"/>
          </a:xfrm>
          <a:prstGeom prst="rect">
            <a:avLst/>
          </a:prstGeom>
        </p:spPr>
      </p:pic>
      <p:sp>
        <p:nvSpPr>
          <p:cNvPr id="9" name="Title 1">
            <a:extLst>
              <a:ext uri="{FF2B5EF4-FFF2-40B4-BE49-F238E27FC236}">
                <a16:creationId xmlns:a16="http://schemas.microsoft.com/office/drawing/2014/main" id="{E8BC5D32-B9BD-D24E-B9DA-E8A8FDB500AE}"/>
              </a:ext>
            </a:extLst>
          </p:cNvPr>
          <p:cNvSpPr>
            <a:spLocks noGrp="1"/>
          </p:cNvSpPr>
          <p:nvPr>
            <p:ph type="title"/>
          </p:nvPr>
        </p:nvSpPr>
        <p:spPr>
          <a:xfrm>
            <a:off x="6157846" y="3026292"/>
            <a:ext cx="2661861" cy="909083"/>
          </a:xfrm>
          <a:ln w="76200">
            <a:solidFill>
              <a:schemeClr val="accent2"/>
            </a:solidFill>
          </a:ln>
        </p:spPr>
        <p:txBody>
          <a:bodyPr/>
          <a:lstStyle/>
          <a:p>
            <a:pPr algn="ctr"/>
            <a:r>
              <a:rPr lang="en-US" sz="2700" dirty="0"/>
              <a:t>“Extension” Hypothesis</a:t>
            </a:r>
          </a:p>
        </p:txBody>
      </p:sp>
      <p:cxnSp>
        <p:nvCxnSpPr>
          <p:cNvPr id="10" name="Straight Arrow Connector 9">
            <a:extLst>
              <a:ext uri="{FF2B5EF4-FFF2-40B4-BE49-F238E27FC236}">
                <a16:creationId xmlns:a16="http://schemas.microsoft.com/office/drawing/2014/main" id="{6D6B20FF-5B05-074E-805E-5EA2939AD582}"/>
              </a:ext>
            </a:extLst>
          </p:cNvPr>
          <p:cNvCxnSpPr>
            <a:cxnSpLocks/>
            <a:stCxn id="8" idx="3"/>
          </p:cNvCxnSpPr>
          <p:nvPr/>
        </p:nvCxnSpPr>
        <p:spPr>
          <a:xfrm>
            <a:off x="4504861" y="1956343"/>
            <a:ext cx="1460004" cy="1349986"/>
          </a:xfrm>
          <a:prstGeom prst="straightConnector1">
            <a:avLst/>
          </a:prstGeom>
          <a:ln w="76200" cmpd="sng">
            <a:solidFill>
              <a:schemeClr val="accent5"/>
            </a:solidFill>
            <a:tailEnd type="stealth" w="lg" len="med"/>
          </a:ln>
        </p:spPr>
        <p:style>
          <a:lnRef idx="3">
            <a:schemeClr val="accent1"/>
          </a:lnRef>
          <a:fillRef idx="0">
            <a:schemeClr val="accent1"/>
          </a:fillRef>
          <a:effectRef idx="2">
            <a:schemeClr val="accent1"/>
          </a:effectRef>
          <a:fontRef idx="minor">
            <a:schemeClr val="tx1"/>
          </a:fontRef>
        </p:style>
      </p:cxnSp>
      <p:cxnSp>
        <p:nvCxnSpPr>
          <p:cNvPr id="13" name="Straight Arrow Connector 12">
            <a:extLst>
              <a:ext uri="{FF2B5EF4-FFF2-40B4-BE49-F238E27FC236}">
                <a16:creationId xmlns:a16="http://schemas.microsoft.com/office/drawing/2014/main" id="{2E8710E4-E53A-404C-B51E-95195ED9E16D}"/>
              </a:ext>
            </a:extLst>
          </p:cNvPr>
          <p:cNvCxnSpPr>
            <a:cxnSpLocks/>
            <a:stCxn id="7" idx="3"/>
          </p:cNvCxnSpPr>
          <p:nvPr/>
        </p:nvCxnSpPr>
        <p:spPr>
          <a:xfrm>
            <a:off x="4504861" y="3474720"/>
            <a:ext cx="1460004" cy="0"/>
          </a:xfrm>
          <a:prstGeom prst="straightConnector1">
            <a:avLst/>
          </a:prstGeom>
          <a:ln w="76200" cmpd="sng">
            <a:solidFill>
              <a:schemeClr val="accent5"/>
            </a:solidFill>
            <a:tailEnd type="stealth" w="lg" len="med"/>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047CA002-FC18-1949-83B6-7F1FB3B6A437}"/>
              </a:ext>
            </a:extLst>
          </p:cNvPr>
          <p:cNvCxnSpPr>
            <a:cxnSpLocks/>
            <a:stCxn id="6" idx="3"/>
          </p:cNvCxnSpPr>
          <p:nvPr/>
        </p:nvCxnSpPr>
        <p:spPr>
          <a:xfrm flipV="1">
            <a:off x="4504861" y="3680194"/>
            <a:ext cx="1460004" cy="1313171"/>
          </a:xfrm>
          <a:prstGeom prst="straightConnector1">
            <a:avLst/>
          </a:prstGeom>
          <a:ln w="76200" cmpd="sng">
            <a:solidFill>
              <a:schemeClr val="accent5"/>
            </a:solidFill>
            <a:tailEnd type="stealth" w="lg" len="med"/>
          </a:ln>
        </p:spPr>
        <p:style>
          <a:lnRef idx="3">
            <a:schemeClr val="accent1"/>
          </a:lnRef>
          <a:fillRef idx="0">
            <a:schemeClr val="accent1"/>
          </a:fillRef>
          <a:effectRef idx="2">
            <a:schemeClr val="accent1"/>
          </a:effectRef>
          <a:fontRef idx="minor">
            <a:schemeClr val="tx1"/>
          </a:fontRef>
        </p:style>
      </p:cxnSp>
      <p:sp>
        <p:nvSpPr>
          <p:cNvPr id="23" name="Rectangle 22">
            <a:extLst>
              <a:ext uri="{FF2B5EF4-FFF2-40B4-BE49-F238E27FC236}">
                <a16:creationId xmlns:a16="http://schemas.microsoft.com/office/drawing/2014/main" id="{0187868D-83B2-A349-81BB-77E619C0946C}"/>
              </a:ext>
            </a:extLst>
          </p:cNvPr>
          <p:cNvSpPr/>
          <p:nvPr/>
        </p:nvSpPr>
        <p:spPr>
          <a:xfrm>
            <a:off x="420541" y="1381300"/>
            <a:ext cx="173819" cy="35987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24" name="Rectangle 23">
            <a:extLst>
              <a:ext uri="{FF2B5EF4-FFF2-40B4-BE49-F238E27FC236}">
                <a16:creationId xmlns:a16="http://schemas.microsoft.com/office/drawing/2014/main" id="{AB830D85-754F-C24B-BCCE-1BF675613BE0}"/>
              </a:ext>
            </a:extLst>
          </p:cNvPr>
          <p:cNvSpPr/>
          <p:nvPr/>
        </p:nvSpPr>
        <p:spPr>
          <a:xfrm>
            <a:off x="420541" y="2915979"/>
            <a:ext cx="173819" cy="35987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
        <p:nvSpPr>
          <p:cNvPr id="25" name="Rectangle 24">
            <a:extLst>
              <a:ext uri="{FF2B5EF4-FFF2-40B4-BE49-F238E27FC236}">
                <a16:creationId xmlns:a16="http://schemas.microsoft.com/office/drawing/2014/main" id="{23ACF224-C33A-CD4C-BCD1-EB2ADF54B28E}"/>
              </a:ext>
            </a:extLst>
          </p:cNvPr>
          <p:cNvSpPr/>
          <p:nvPr/>
        </p:nvSpPr>
        <p:spPr>
          <a:xfrm>
            <a:off x="473675" y="4401966"/>
            <a:ext cx="173819" cy="35987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DFDEFF"/>
              </a:solidFill>
              <a:latin typeface="Century Schoolbook" panose="02040604050505020304"/>
            </a:endParaRPr>
          </a:p>
        </p:txBody>
      </p:sp>
    </p:spTree>
    <p:extLst>
      <p:ext uri="{BB962C8B-B14F-4D97-AF65-F5344CB8AC3E}">
        <p14:creationId xmlns:p14="http://schemas.microsoft.com/office/powerpoint/2010/main" val="3884767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E0195-3625-3544-A30B-A5338086A4D9}"/>
              </a:ext>
            </a:extLst>
          </p:cNvPr>
          <p:cNvSpPr>
            <a:spLocks noGrp="1"/>
          </p:cNvSpPr>
          <p:nvPr>
            <p:ph type="title"/>
          </p:nvPr>
        </p:nvSpPr>
        <p:spPr>
          <a:xfrm>
            <a:off x="1321993" y="1046851"/>
            <a:ext cx="7732241" cy="578297"/>
          </a:xfrm>
        </p:spPr>
        <p:txBody>
          <a:bodyPr/>
          <a:lstStyle/>
          <a:p>
            <a:r>
              <a:rPr lang="en-US" sz="2700" dirty="0"/>
              <a:t>Results</a:t>
            </a:r>
          </a:p>
        </p:txBody>
      </p:sp>
      <p:sp>
        <p:nvSpPr>
          <p:cNvPr id="3" name="Content Placeholder 2">
            <a:extLst>
              <a:ext uri="{FF2B5EF4-FFF2-40B4-BE49-F238E27FC236}">
                <a16:creationId xmlns:a16="http://schemas.microsoft.com/office/drawing/2014/main" id="{EEFBDD1B-A052-1845-8C5C-76EC3DE099E6}"/>
              </a:ext>
            </a:extLst>
          </p:cNvPr>
          <p:cNvSpPr>
            <a:spLocks noGrp="1"/>
          </p:cNvSpPr>
          <p:nvPr>
            <p:ph idx="1"/>
          </p:nvPr>
        </p:nvSpPr>
        <p:spPr>
          <a:xfrm>
            <a:off x="296564" y="1778794"/>
            <a:ext cx="4800599" cy="2849522"/>
          </a:xfrm>
        </p:spPr>
        <p:txBody>
          <a:bodyPr>
            <a:normAutofit fontScale="92500" lnSpcReduction="20000"/>
          </a:bodyPr>
          <a:lstStyle/>
          <a:p>
            <a:pPr marL="342900" indent="-342900">
              <a:buFont typeface="+mj-lt"/>
              <a:buAutoNum type="arabicPeriod"/>
            </a:pPr>
            <a:r>
              <a:rPr lang="en-US" sz="1950" dirty="0"/>
              <a:t>Speed/timing of JA did not relate to </a:t>
            </a:r>
            <a:br>
              <a:rPr lang="en-US" sz="1950" dirty="0"/>
            </a:br>
            <a:r>
              <a:rPr lang="en-US" sz="1950" dirty="0"/>
              <a:t>infant SA duration</a:t>
            </a:r>
            <a:br>
              <a:rPr lang="en-US" sz="1950" dirty="0"/>
            </a:br>
            <a:endParaRPr lang="en-US" sz="1950" dirty="0"/>
          </a:p>
          <a:p>
            <a:pPr marL="342900" indent="-342900">
              <a:buFont typeface="+mj-lt"/>
              <a:buAutoNum type="arabicPeriod"/>
            </a:pPr>
            <a:r>
              <a:rPr lang="en-US" sz="1950" b="1" i="1" u="sng" dirty="0"/>
              <a:t>Duration of JA determined overall </a:t>
            </a:r>
            <a:br>
              <a:rPr lang="en-US" sz="1950" b="1" i="1" u="sng" dirty="0"/>
            </a:br>
            <a:r>
              <a:rPr lang="en-US" sz="1950" b="1" i="1" u="sng" dirty="0"/>
              <a:t>duration of child SA</a:t>
            </a:r>
            <a:br>
              <a:rPr lang="en-US" sz="1950" dirty="0"/>
            </a:br>
            <a:endParaRPr lang="en-US" sz="1950" dirty="0"/>
          </a:p>
          <a:p>
            <a:pPr marL="342900" indent="-342900">
              <a:buFont typeface="+mj-lt"/>
              <a:buAutoNum type="arabicPeriod"/>
            </a:pPr>
            <a:r>
              <a:rPr lang="en-US" sz="1950" dirty="0"/>
              <a:t>Parent looks to child’s interest:</a:t>
            </a:r>
          </a:p>
          <a:p>
            <a:pPr lvl="3"/>
            <a:r>
              <a:rPr lang="en-US" sz="1950" dirty="0"/>
              <a:t>sustained infant’s interest in </a:t>
            </a:r>
            <a:br>
              <a:rPr lang="en-US" sz="1950" dirty="0"/>
            </a:br>
            <a:r>
              <a:rPr lang="en-US" sz="1950" dirty="0"/>
              <a:t>the object </a:t>
            </a:r>
          </a:p>
          <a:p>
            <a:pPr lvl="3"/>
            <a:r>
              <a:rPr lang="en-US" sz="1950" dirty="0"/>
              <a:t>extended SA duration after parent looked away</a:t>
            </a:r>
          </a:p>
          <a:p>
            <a:pPr marL="342900" indent="-342900">
              <a:buFont typeface="+mj-lt"/>
              <a:buAutoNum type="arabicPeriod"/>
            </a:pPr>
            <a:endParaRPr lang="en-US" sz="1950" dirty="0"/>
          </a:p>
        </p:txBody>
      </p:sp>
      <p:sp>
        <p:nvSpPr>
          <p:cNvPr id="5" name="Title 1">
            <a:extLst>
              <a:ext uri="{FF2B5EF4-FFF2-40B4-BE49-F238E27FC236}">
                <a16:creationId xmlns:a16="http://schemas.microsoft.com/office/drawing/2014/main" id="{338FE1AA-305B-2148-8D9D-B51713860E13}"/>
              </a:ext>
            </a:extLst>
          </p:cNvPr>
          <p:cNvSpPr txBox="1">
            <a:spLocks/>
          </p:cNvSpPr>
          <p:nvPr/>
        </p:nvSpPr>
        <p:spPr>
          <a:xfrm>
            <a:off x="6269057" y="2446184"/>
            <a:ext cx="2661861" cy="909083"/>
          </a:xfrm>
          <a:prstGeom prst="rect">
            <a:avLst/>
          </a:prstGeom>
          <a:ln w="76200">
            <a:solidFill>
              <a:srgbClr val="207E48"/>
            </a:solidFill>
          </a:ln>
        </p:spPr>
        <p:txBody>
          <a:bodyPr vert="horz" lIns="68580" tIns="34290" rIns="68580" bIns="3429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defTabSz="685800" fontAlgn="auto">
              <a:spcAft>
                <a:spcPts val="0"/>
              </a:spcAft>
            </a:pPr>
            <a:r>
              <a:rPr lang="en-US" sz="2700" dirty="0">
                <a:solidFill>
                  <a:srgbClr val="DFDEFF"/>
                </a:solidFill>
                <a:latin typeface="Century Schoolbook" panose="02040604050505020304"/>
              </a:rPr>
              <a:t>“Extension” Hypothesis</a:t>
            </a:r>
          </a:p>
        </p:txBody>
      </p:sp>
      <p:cxnSp>
        <p:nvCxnSpPr>
          <p:cNvPr id="7" name="Straight Arrow Connector 6">
            <a:extLst>
              <a:ext uri="{FF2B5EF4-FFF2-40B4-BE49-F238E27FC236}">
                <a16:creationId xmlns:a16="http://schemas.microsoft.com/office/drawing/2014/main" id="{3C8E913C-1BE9-1141-BD9E-A8A546D8207C}"/>
              </a:ext>
            </a:extLst>
          </p:cNvPr>
          <p:cNvCxnSpPr>
            <a:cxnSpLocks/>
          </p:cNvCxnSpPr>
          <p:nvPr/>
        </p:nvCxnSpPr>
        <p:spPr>
          <a:xfrm>
            <a:off x="4114800" y="2107704"/>
            <a:ext cx="1961276" cy="618517"/>
          </a:xfrm>
          <a:prstGeom prst="straightConnector1">
            <a:avLst/>
          </a:prstGeom>
          <a:ln w="76200" cmpd="sng">
            <a:solidFill>
              <a:srgbClr val="207E48"/>
            </a:solidFill>
            <a:tailEnd type="stealth" w="lg" len="med"/>
          </a:ln>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a16="http://schemas.microsoft.com/office/drawing/2014/main" id="{EBDFF683-376F-9941-9D3E-362633E7ABB6}"/>
              </a:ext>
            </a:extLst>
          </p:cNvPr>
          <p:cNvCxnSpPr>
            <a:cxnSpLocks/>
          </p:cNvCxnSpPr>
          <p:nvPr/>
        </p:nvCxnSpPr>
        <p:spPr>
          <a:xfrm>
            <a:off x="4616072" y="2894612"/>
            <a:ext cx="1460004" cy="0"/>
          </a:xfrm>
          <a:prstGeom prst="straightConnector1">
            <a:avLst/>
          </a:prstGeom>
          <a:ln w="76200" cmpd="sng">
            <a:solidFill>
              <a:srgbClr val="207E48"/>
            </a:solidFill>
            <a:tailEnd type="stealth" w="lg" len="med"/>
          </a:ln>
        </p:spPr>
        <p:style>
          <a:lnRef idx="3">
            <a:schemeClr val="accent1"/>
          </a:lnRef>
          <a:fillRef idx="0">
            <a:schemeClr val="accent1"/>
          </a:fillRef>
          <a:effectRef idx="2">
            <a:schemeClr val="accent1"/>
          </a:effectRef>
          <a:fontRef idx="minor">
            <a:schemeClr val="tx1"/>
          </a:fontRef>
        </p:style>
      </p:cxnSp>
      <p:cxnSp>
        <p:nvCxnSpPr>
          <p:cNvPr id="9" name="Straight Arrow Connector 8">
            <a:extLst>
              <a:ext uri="{FF2B5EF4-FFF2-40B4-BE49-F238E27FC236}">
                <a16:creationId xmlns:a16="http://schemas.microsoft.com/office/drawing/2014/main" id="{09773AE1-8BFE-B84E-86E0-FB9D2CBBC40B}"/>
              </a:ext>
            </a:extLst>
          </p:cNvPr>
          <p:cNvCxnSpPr>
            <a:cxnSpLocks/>
          </p:cNvCxnSpPr>
          <p:nvPr/>
        </p:nvCxnSpPr>
        <p:spPr>
          <a:xfrm flipV="1">
            <a:off x="4114800" y="3063004"/>
            <a:ext cx="1961276" cy="708896"/>
          </a:xfrm>
          <a:prstGeom prst="straightConnector1">
            <a:avLst/>
          </a:prstGeom>
          <a:ln w="76200" cmpd="sng">
            <a:solidFill>
              <a:srgbClr val="207E48"/>
            </a:solidFill>
            <a:tailEnd type="stealth" w="lg"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2573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A1ED4-53D1-D243-B12C-DF1257ACDE85}"/>
              </a:ext>
            </a:extLst>
          </p:cNvPr>
          <p:cNvSpPr>
            <a:spLocks noGrp="1"/>
          </p:cNvSpPr>
          <p:nvPr>
            <p:ph type="title"/>
          </p:nvPr>
        </p:nvSpPr>
        <p:spPr>
          <a:xfrm>
            <a:off x="754380" y="1040130"/>
            <a:ext cx="7520940" cy="586917"/>
          </a:xfrm>
        </p:spPr>
        <p:txBody>
          <a:bodyPr/>
          <a:lstStyle/>
          <a:p>
            <a:r>
              <a:rPr lang="en-US" sz="2700" dirty="0"/>
              <a:t>Take-homes</a:t>
            </a:r>
          </a:p>
        </p:txBody>
      </p:sp>
      <p:sp>
        <p:nvSpPr>
          <p:cNvPr id="3" name="Content Placeholder 2">
            <a:extLst>
              <a:ext uri="{FF2B5EF4-FFF2-40B4-BE49-F238E27FC236}">
                <a16:creationId xmlns:a16="http://schemas.microsoft.com/office/drawing/2014/main" id="{1A10C371-42DD-8446-AAFA-D7269DFE8160}"/>
              </a:ext>
            </a:extLst>
          </p:cNvPr>
          <p:cNvSpPr>
            <a:spLocks noGrp="1"/>
          </p:cNvSpPr>
          <p:nvPr>
            <p:ph idx="1"/>
          </p:nvPr>
        </p:nvSpPr>
        <p:spPr>
          <a:xfrm>
            <a:off x="445098" y="1631707"/>
            <a:ext cx="8633012" cy="3118466"/>
          </a:xfrm>
        </p:spPr>
        <p:txBody>
          <a:bodyPr>
            <a:normAutofit/>
          </a:bodyPr>
          <a:lstStyle/>
          <a:p>
            <a:r>
              <a:rPr lang="en-US" sz="1950" dirty="0"/>
              <a:t>Social interactions influence infant SA</a:t>
            </a:r>
          </a:p>
          <a:p>
            <a:pPr lvl="2">
              <a:buFont typeface="Arial" panose="020B0604020202020204" pitchFamily="34" charset="0"/>
              <a:buChar char="•"/>
            </a:pPr>
            <a:r>
              <a:rPr lang="en-US" sz="1725" dirty="0"/>
              <a:t>Duration of infant’s attention on an object is </a:t>
            </a:r>
            <a:br>
              <a:rPr lang="en-US" sz="1725" dirty="0"/>
            </a:br>
            <a:r>
              <a:rPr lang="en-US" sz="1725" dirty="0"/>
              <a:t>extended by the visual attention of parent. </a:t>
            </a:r>
          </a:p>
          <a:p>
            <a:pPr lvl="2">
              <a:buFont typeface="Arial" panose="020B0604020202020204" pitchFamily="34" charset="0"/>
              <a:buChar char="•"/>
            </a:pPr>
            <a:r>
              <a:rPr lang="en-US" sz="1725" dirty="0"/>
              <a:t>JA extends SA during &amp; after it ends</a:t>
            </a:r>
          </a:p>
          <a:p>
            <a:r>
              <a:rPr lang="en-US" sz="1950" dirty="0"/>
              <a:t>Implies that differences in SA abilities/</a:t>
            </a:r>
            <a:br>
              <a:rPr lang="en-US" sz="1950" dirty="0"/>
            </a:br>
            <a:r>
              <a:rPr lang="en-US" sz="1950" dirty="0"/>
              <a:t>development may be associated with </a:t>
            </a:r>
            <a:br>
              <a:rPr lang="en-US" sz="1950" dirty="0"/>
            </a:br>
            <a:r>
              <a:rPr lang="en-US" sz="1950" dirty="0"/>
              <a:t>differences in early social experiences</a:t>
            </a:r>
          </a:p>
          <a:p>
            <a:pPr marL="0" indent="0"/>
            <a:r>
              <a:rPr lang="en-US" sz="1950" dirty="0"/>
              <a:t>Relates to parent responsiveness </a:t>
            </a:r>
          </a:p>
          <a:p>
            <a:pPr lvl="2">
              <a:buFont typeface="Arial" panose="020B0604020202020204" pitchFamily="34" charset="0"/>
              <a:buChar char="•"/>
            </a:pPr>
            <a:r>
              <a:rPr lang="en-US" sz="1725" dirty="0"/>
              <a:t>Key role in multiple domains of early development</a:t>
            </a:r>
          </a:p>
        </p:txBody>
      </p:sp>
      <p:pic>
        <p:nvPicPr>
          <p:cNvPr id="7" name="Picture 6">
            <a:extLst>
              <a:ext uri="{FF2B5EF4-FFF2-40B4-BE49-F238E27FC236}">
                <a16:creationId xmlns:a16="http://schemas.microsoft.com/office/drawing/2014/main" id="{613D19A9-4658-D343-9CA8-ED721326ED8A}"/>
              </a:ext>
            </a:extLst>
          </p:cNvPr>
          <p:cNvPicPr>
            <a:picLocks noChangeAspect="1"/>
          </p:cNvPicPr>
          <p:nvPr/>
        </p:nvPicPr>
        <p:blipFill rotWithShape="1">
          <a:blip r:embed="rId3"/>
          <a:srcRect l="37625" r="1"/>
          <a:stretch/>
        </p:blipFill>
        <p:spPr>
          <a:xfrm>
            <a:off x="6108405" y="857249"/>
            <a:ext cx="3035596" cy="5241111"/>
          </a:xfrm>
          <a:prstGeom prst="rect">
            <a:avLst/>
          </a:prstGeom>
        </p:spPr>
      </p:pic>
    </p:spTree>
    <p:extLst>
      <p:ext uri="{BB962C8B-B14F-4D97-AF65-F5344CB8AC3E}">
        <p14:creationId xmlns:p14="http://schemas.microsoft.com/office/powerpoint/2010/main" val="56445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304800"/>
            <a:ext cx="7520940" cy="548640"/>
          </a:xfrm>
        </p:spPr>
        <p:txBody>
          <a:bodyPr/>
          <a:lstStyle/>
          <a:p>
            <a:r>
              <a:rPr lang="en-US" sz="2800" dirty="0"/>
              <a:t>Discussion</a:t>
            </a:r>
          </a:p>
        </p:txBody>
      </p:sp>
      <p:sp>
        <p:nvSpPr>
          <p:cNvPr id="3" name="Content Placeholder 2"/>
          <p:cNvSpPr>
            <a:spLocks noGrp="1"/>
          </p:cNvSpPr>
          <p:nvPr>
            <p:ph idx="1"/>
          </p:nvPr>
        </p:nvSpPr>
        <p:spPr>
          <a:xfrm>
            <a:off x="457200" y="1100630"/>
            <a:ext cx="7886700" cy="4157170"/>
          </a:xfrm>
        </p:spPr>
        <p:txBody>
          <a:bodyPr>
            <a:normAutofit fontScale="85000" lnSpcReduction="10000"/>
          </a:bodyPr>
          <a:lstStyle/>
          <a:p>
            <a:pPr>
              <a:buFont typeface="+mj-lt"/>
              <a:buAutoNum type="arabicPeriod"/>
            </a:pPr>
            <a:r>
              <a:rPr lang="en-US" sz="2400" dirty="0"/>
              <a:t> Do these results in fact suggest that there is a </a:t>
            </a:r>
            <a:r>
              <a:rPr lang="en-US" sz="2400" i="1" dirty="0"/>
              <a:t>social</a:t>
            </a:r>
            <a:r>
              <a:rPr lang="en-US" sz="2400" dirty="0"/>
              <a:t> component influencing sustained attention?</a:t>
            </a:r>
          </a:p>
          <a:p>
            <a:pPr lvl="3">
              <a:buFont typeface="+mj-lt"/>
              <a:buAutoNum type="arabicPeriod"/>
            </a:pPr>
            <a:r>
              <a:rPr lang="en-US" sz="2400" dirty="0"/>
              <a:t>Could there be a different component at play?</a:t>
            </a:r>
          </a:p>
          <a:p>
            <a:pPr>
              <a:buFont typeface="+mj-lt"/>
              <a:buAutoNum type="arabicPeriod"/>
            </a:pPr>
            <a:r>
              <a:rPr lang="en-US" sz="2400" dirty="0"/>
              <a:t>Could the parent being the “adult play partner” have a different effect than, for example, a sibling or a daycare provider?</a:t>
            </a:r>
          </a:p>
          <a:p>
            <a:pPr>
              <a:buFont typeface="+mj-lt"/>
              <a:buAutoNum type="arabicPeriod"/>
            </a:pPr>
            <a:r>
              <a:rPr lang="en-US" sz="2400" dirty="0"/>
              <a:t>What implications, if any, does this have for children of parents who's attention wanders?</a:t>
            </a:r>
          </a:p>
          <a:p>
            <a:pPr>
              <a:buFont typeface="+mj-lt"/>
              <a:buAutoNum type="arabicPeriod"/>
            </a:pPr>
            <a:r>
              <a:rPr lang="en-US" sz="2400" dirty="0"/>
              <a:t>If true, could this finding be helpful to children developing atypically?</a:t>
            </a:r>
          </a:p>
          <a:p>
            <a:pPr lvl="3">
              <a:buFont typeface="+mj-lt"/>
              <a:buAutoNum type="arabicPeriod"/>
            </a:pPr>
            <a:r>
              <a:rPr lang="en-US" sz="2400" dirty="0"/>
              <a:t>Is it generalizable in that sense?</a:t>
            </a:r>
          </a:p>
          <a:p>
            <a:pPr>
              <a:buFont typeface="+mj-lt"/>
              <a:buAutoNum type="arabicPeriod"/>
            </a:pPr>
            <a:r>
              <a:rPr lang="en-US" sz="2400" dirty="0"/>
              <a:t>If true, how can we expand on this study to further promote sustained attention?</a:t>
            </a:r>
          </a:p>
          <a:p>
            <a:pPr>
              <a:buFont typeface="+mj-lt"/>
              <a:buAutoNum type="arabicPeriod"/>
            </a:pPr>
            <a:r>
              <a:rPr lang="en-US" sz="2400" dirty="0"/>
              <a:t>How can the findings in this study be better supported?</a:t>
            </a:r>
          </a:p>
        </p:txBody>
      </p:sp>
    </p:spTree>
    <p:extLst>
      <p:ext uri="{BB962C8B-B14F-4D97-AF65-F5344CB8AC3E}">
        <p14:creationId xmlns:p14="http://schemas.microsoft.com/office/powerpoint/2010/main" val="4055988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33475" y="2466420"/>
            <a:ext cx="6896879" cy="1829355"/>
          </a:xfrm>
          <a:prstGeom prst="rect">
            <a:avLst/>
          </a:prstGeom>
        </p:spPr>
      </p:pic>
      <p:sp>
        <p:nvSpPr>
          <p:cNvPr id="5" name="Footer Placeholder 4"/>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Mitsven</a:t>
            </a:r>
          </a:p>
        </p:txBody>
      </p:sp>
    </p:spTree>
    <p:extLst>
      <p:ext uri="{BB962C8B-B14F-4D97-AF65-F5344CB8AC3E}">
        <p14:creationId xmlns:p14="http://schemas.microsoft.com/office/powerpoint/2010/main" val="4262000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know…</a:t>
            </a:r>
          </a:p>
        </p:txBody>
      </p:sp>
      <p:sp>
        <p:nvSpPr>
          <p:cNvPr id="3" name="Content Placeholder 2"/>
          <p:cNvSpPr>
            <a:spLocks noGrp="1"/>
          </p:cNvSpPr>
          <p:nvPr>
            <p:ph idx="1"/>
          </p:nvPr>
        </p:nvSpPr>
        <p:spPr>
          <a:xfrm>
            <a:off x="577009" y="2070322"/>
            <a:ext cx="4368626" cy="3147956"/>
          </a:xfrm>
        </p:spPr>
        <p:txBody>
          <a:bodyPr>
            <a:noAutofit/>
          </a:bodyPr>
          <a:lstStyle/>
          <a:p>
            <a:r>
              <a:rPr lang="en-US" sz="1800" dirty="0"/>
              <a:t>The coordination of visual attention among social partners is central to:</a:t>
            </a:r>
          </a:p>
          <a:p>
            <a:pPr lvl="1"/>
            <a:r>
              <a:rPr lang="en-US" sz="1500" dirty="0"/>
              <a:t>Language learning</a:t>
            </a:r>
          </a:p>
          <a:p>
            <a:pPr lvl="1"/>
            <a:r>
              <a:rPr lang="en-US" sz="1500" dirty="0"/>
              <a:t>Joint action</a:t>
            </a:r>
          </a:p>
          <a:p>
            <a:pPr lvl="1"/>
            <a:r>
              <a:rPr lang="en-US" sz="1500" dirty="0"/>
              <a:t>One’s ability to read social cues and understand other’s intentions </a:t>
            </a:r>
          </a:p>
          <a:p>
            <a:pPr marL="173831" lvl="1" indent="-173831">
              <a:spcBef>
                <a:spcPts val="675"/>
              </a:spcBef>
            </a:pPr>
            <a:r>
              <a:rPr lang="en-US" sz="1800" dirty="0"/>
              <a:t>Individual differences in ability to coordinate visual attention predict individual differences in language, social, and cognitive development</a:t>
            </a:r>
          </a:p>
          <a:p>
            <a:r>
              <a:rPr lang="en-US" sz="1800" dirty="0"/>
              <a:t>Limitations of gaze following as a measure of Joint Attention (JA) in laboratory tasks</a:t>
            </a:r>
          </a:p>
        </p:txBody>
      </p:sp>
      <p:sp>
        <p:nvSpPr>
          <p:cNvPr id="4" name="Footer Placeholder 3"/>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Mitsven</a:t>
            </a:r>
          </a:p>
        </p:txBody>
      </p:sp>
      <p:pic>
        <p:nvPicPr>
          <p:cNvPr id="5" name="Picture 4" descr="Non-Verbal-Communication-Skills-Joint-Attention-Tasks_73514850_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9928" y="3282769"/>
            <a:ext cx="2340023" cy="2340023"/>
          </a:xfrm>
          <a:prstGeom prst="rect">
            <a:avLst/>
          </a:prstGeom>
        </p:spPr>
      </p:pic>
      <p:pic>
        <p:nvPicPr>
          <p:cNvPr id="6" name="Picture 5" descr="comunicar-bambini.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7110" y="1642641"/>
            <a:ext cx="3052752" cy="1813289"/>
          </a:xfrm>
          <a:prstGeom prst="rect">
            <a:avLst/>
          </a:prstGeom>
        </p:spPr>
      </p:pic>
    </p:spTree>
    <p:extLst>
      <p:ext uri="{BB962C8B-B14F-4D97-AF65-F5344CB8AC3E}">
        <p14:creationId xmlns:p14="http://schemas.microsoft.com/office/powerpoint/2010/main" val="1063034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Pathways to Joint Attention</a:t>
            </a:r>
          </a:p>
        </p:txBody>
      </p:sp>
      <p:sp>
        <p:nvSpPr>
          <p:cNvPr id="4" name="Footer Placeholder 3"/>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Mitsven</a:t>
            </a:r>
          </a:p>
        </p:txBody>
      </p:sp>
      <p:pic>
        <p:nvPicPr>
          <p:cNvPr id="5" name="Picture 4"/>
          <p:cNvPicPr>
            <a:picLocks noChangeAspect="1"/>
          </p:cNvPicPr>
          <p:nvPr/>
        </p:nvPicPr>
        <p:blipFill rotWithShape="1">
          <a:blip r:embed="rId2"/>
          <a:srcRect r="2179" b="21117"/>
          <a:stretch/>
        </p:blipFill>
        <p:spPr>
          <a:xfrm>
            <a:off x="469462" y="1676400"/>
            <a:ext cx="7336332" cy="3803149"/>
          </a:xfrm>
          <a:prstGeom prst="rect">
            <a:avLst/>
          </a:prstGeom>
        </p:spPr>
      </p:pic>
      <p:sp>
        <p:nvSpPr>
          <p:cNvPr id="9" name="TextBox 8"/>
          <p:cNvSpPr txBox="1"/>
          <p:nvPr/>
        </p:nvSpPr>
        <p:spPr>
          <a:xfrm>
            <a:off x="6857999" y="4851810"/>
            <a:ext cx="1862921" cy="923330"/>
          </a:xfrm>
          <a:prstGeom prst="rect">
            <a:avLst/>
          </a:prstGeom>
          <a:solidFill>
            <a:schemeClr val="bg1"/>
          </a:solidFill>
          <a:ln w="28575">
            <a:solidFill>
              <a:srgbClr val="FF0000"/>
            </a:solidFill>
          </a:ln>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Garamond"/>
                <a:ea typeface="+mn-ea"/>
                <a:cs typeface="+mn-cs"/>
              </a:rPr>
              <a:t>Traditional route to Joint Attention to an object is through </a:t>
            </a:r>
            <a:r>
              <a:rPr kumimoji="0" lang="en-US" sz="1350" b="1" i="1" u="none" strike="noStrike" kern="1200" cap="none" spc="0" normalizeH="0" baseline="0" noProof="0" dirty="0">
                <a:ln>
                  <a:noFill/>
                </a:ln>
                <a:solidFill>
                  <a:prstClr val="black"/>
                </a:solidFill>
                <a:effectLst/>
                <a:uLnTx/>
                <a:uFillTx/>
                <a:latin typeface="Garamond"/>
                <a:ea typeface="+mn-ea"/>
                <a:cs typeface="+mn-cs"/>
              </a:rPr>
              <a:t>Gaze Following</a:t>
            </a:r>
          </a:p>
        </p:txBody>
      </p:sp>
    </p:spTree>
    <p:extLst>
      <p:ext uri="{BB962C8B-B14F-4D97-AF65-F5344CB8AC3E}">
        <p14:creationId xmlns:p14="http://schemas.microsoft.com/office/powerpoint/2010/main" val="3060245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585" y="981363"/>
            <a:ext cx="7543800" cy="1028700"/>
          </a:xfrm>
        </p:spPr>
        <p:txBody>
          <a:bodyPr/>
          <a:lstStyle/>
          <a:p>
            <a:r>
              <a:rPr lang="en-US" dirty="0"/>
              <a:t>Method</a:t>
            </a:r>
          </a:p>
        </p:txBody>
      </p:sp>
      <p:sp>
        <p:nvSpPr>
          <p:cNvPr id="3" name="Content Placeholder 2"/>
          <p:cNvSpPr>
            <a:spLocks noGrp="1"/>
          </p:cNvSpPr>
          <p:nvPr>
            <p:ph idx="1"/>
          </p:nvPr>
        </p:nvSpPr>
        <p:spPr>
          <a:xfrm>
            <a:off x="560483" y="1853546"/>
            <a:ext cx="2241324" cy="2948940"/>
          </a:xfrm>
        </p:spPr>
        <p:txBody>
          <a:bodyPr>
            <a:noAutofit/>
          </a:bodyPr>
          <a:lstStyle/>
          <a:p>
            <a:r>
              <a:rPr lang="en-US" sz="1500" dirty="0"/>
              <a:t>Participants:</a:t>
            </a:r>
          </a:p>
          <a:p>
            <a:pPr lvl="1"/>
            <a:r>
              <a:rPr lang="en-US" sz="1350" dirty="0"/>
              <a:t>51 infant-parent dyads</a:t>
            </a:r>
          </a:p>
          <a:p>
            <a:pPr lvl="1"/>
            <a:r>
              <a:rPr lang="en-US" sz="1350" dirty="0"/>
              <a:t>11-24 months of age</a:t>
            </a:r>
          </a:p>
          <a:p>
            <a:r>
              <a:rPr lang="en-US" sz="1500" dirty="0"/>
              <a:t>Procedure:</a:t>
            </a:r>
          </a:p>
          <a:p>
            <a:pPr lvl="1"/>
            <a:r>
              <a:rPr lang="en-US" sz="1350" dirty="0"/>
              <a:t>Videos of infant-parent dyads were collected using head-mounted eye-trackers and head cameras worn by both participants as they played with 6 novel toys</a:t>
            </a:r>
          </a:p>
          <a:p>
            <a:pPr lvl="1"/>
            <a:r>
              <a:rPr lang="en-US" sz="1350" dirty="0"/>
              <a:t>Human coders identified instances where eye gaze (as visible in </a:t>
            </a:r>
            <a:r>
              <a:rPr lang="en-US" sz="1350" dirty="0" err="1"/>
              <a:t>headcamera</a:t>
            </a:r>
            <a:r>
              <a:rPr lang="en-US" sz="1350" dirty="0"/>
              <a:t> view) fell within one of four ROIs (3 toy objects and partner’s face)</a:t>
            </a:r>
          </a:p>
          <a:p>
            <a:pPr marL="205740" lvl="1" indent="0">
              <a:buNone/>
            </a:pPr>
            <a:r>
              <a:rPr lang="en-US" sz="1350" dirty="0"/>
              <a:t> </a:t>
            </a:r>
          </a:p>
          <a:p>
            <a:pPr lvl="1"/>
            <a:endParaRPr lang="en-US" sz="1350" dirty="0"/>
          </a:p>
          <a:p>
            <a:pPr lvl="1"/>
            <a:endParaRPr lang="en-US" sz="1350" dirty="0"/>
          </a:p>
          <a:p>
            <a:pPr marL="205740" lvl="1" indent="0">
              <a:buNone/>
            </a:pPr>
            <a:endParaRPr lang="en-US" sz="1350" dirty="0"/>
          </a:p>
        </p:txBody>
      </p:sp>
      <p:sp>
        <p:nvSpPr>
          <p:cNvPr id="4" name="Footer Placeholder 3"/>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Mitsven</a:t>
            </a:r>
          </a:p>
        </p:txBody>
      </p:sp>
      <p:pic>
        <p:nvPicPr>
          <p:cNvPr id="5" name="Picture 4"/>
          <p:cNvPicPr>
            <a:picLocks noChangeAspect="1"/>
          </p:cNvPicPr>
          <p:nvPr/>
        </p:nvPicPr>
        <p:blipFill>
          <a:blip r:embed="rId2"/>
          <a:stretch>
            <a:fillRect/>
          </a:stretch>
        </p:blipFill>
        <p:spPr>
          <a:xfrm>
            <a:off x="3041424" y="1675680"/>
            <a:ext cx="5390117" cy="3707851"/>
          </a:xfrm>
          <a:prstGeom prst="rect">
            <a:avLst/>
          </a:prstGeom>
        </p:spPr>
      </p:pic>
    </p:spTree>
    <p:extLst>
      <p:ext uri="{BB962C8B-B14F-4D97-AF65-F5344CB8AC3E}">
        <p14:creationId xmlns:p14="http://schemas.microsoft.com/office/powerpoint/2010/main" val="150350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136592" cy="1371600"/>
          </a:xfrm>
        </p:spPr>
        <p:txBody>
          <a:bodyPr>
            <a:normAutofit fontScale="90000"/>
          </a:bodyPr>
          <a:lstStyle/>
          <a:p>
            <a:r>
              <a:rPr lang="en-US" sz="2800" dirty="0"/>
              <a:t>Parents more ROI total time &amp; more switches between objects and faces than infants. </a:t>
            </a:r>
            <a:br>
              <a:rPr lang="en-US" sz="2800" dirty="0"/>
            </a:br>
            <a:r>
              <a:rPr lang="en-US" sz="2800" dirty="0"/>
              <a:t>Infants had longer unbroken looks within ROI than parents.</a:t>
            </a:r>
            <a:br>
              <a:rPr lang="en-US" sz="2800" dirty="0"/>
            </a:br>
            <a:r>
              <a:rPr lang="en-US" sz="2800" dirty="0"/>
              <a:t>Infants fixated objects more than parents; parents fixated infant faces more than infants.</a:t>
            </a:r>
          </a:p>
        </p:txBody>
      </p:sp>
      <p:sp>
        <p:nvSpPr>
          <p:cNvPr id="4" name="Footer Placeholder 3"/>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Mitsven</a:t>
            </a:r>
          </a:p>
        </p:txBody>
      </p:sp>
      <p:pic>
        <p:nvPicPr>
          <p:cNvPr id="5" name="Picture 4"/>
          <p:cNvPicPr>
            <a:picLocks noChangeAspect="1"/>
          </p:cNvPicPr>
          <p:nvPr/>
        </p:nvPicPr>
        <p:blipFill>
          <a:blip r:embed="rId3"/>
          <a:stretch>
            <a:fillRect/>
          </a:stretch>
        </p:blipFill>
        <p:spPr>
          <a:xfrm>
            <a:off x="1219200" y="2132587"/>
            <a:ext cx="6841920" cy="4341790"/>
          </a:xfrm>
          <a:prstGeom prst="rect">
            <a:avLst/>
          </a:prstGeom>
        </p:spPr>
      </p:pic>
    </p:spTree>
    <p:extLst>
      <p:ext uri="{BB962C8B-B14F-4D97-AF65-F5344CB8AC3E}">
        <p14:creationId xmlns:p14="http://schemas.microsoft.com/office/powerpoint/2010/main" val="3809724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443282"/>
            <a:ext cx="7543800" cy="1028700"/>
          </a:xfrm>
        </p:spPr>
        <p:txBody>
          <a:bodyPr>
            <a:normAutofit/>
          </a:bodyPr>
          <a:lstStyle/>
          <a:p>
            <a:pPr algn="ctr"/>
            <a:r>
              <a:rPr lang="en-US" sz="2700" dirty="0"/>
              <a:t>High JA and Low JA Dyads Differ on JA to Objects but </a:t>
            </a:r>
            <a:r>
              <a:rPr lang="en-US" sz="2700" b="1" u="sng" dirty="0"/>
              <a:t>Not</a:t>
            </a:r>
            <a:r>
              <a:rPr lang="en-US" sz="2700" dirty="0"/>
              <a:t> Mutual Gaze</a:t>
            </a:r>
          </a:p>
        </p:txBody>
      </p:sp>
      <p:sp>
        <p:nvSpPr>
          <p:cNvPr id="4" name="Footer Placeholder 3"/>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Mitsven</a:t>
            </a:r>
          </a:p>
        </p:txBody>
      </p:sp>
      <p:grpSp>
        <p:nvGrpSpPr>
          <p:cNvPr id="9" name="Group 8"/>
          <p:cNvGrpSpPr/>
          <p:nvPr/>
        </p:nvGrpSpPr>
        <p:grpSpPr>
          <a:xfrm>
            <a:off x="914400" y="1371600"/>
            <a:ext cx="7239000" cy="5120739"/>
            <a:chOff x="1066800" y="2157211"/>
            <a:chExt cx="6729535" cy="4335127"/>
          </a:xfrm>
        </p:grpSpPr>
        <p:pic>
          <p:nvPicPr>
            <p:cNvPr id="5" name="Picture 4"/>
            <p:cNvPicPr>
              <a:picLocks noChangeAspect="1"/>
            </p:cNvPicPr>
            <p:nvPr/>
          </p:nvPicPr>
          <p:blipFill>
            <a:blip r:embed="rId2"/>
            <a:stretch>
              <a:fillRect/>
            </a:stretch>
          </p:blipFill>
          <p:spPr>
            <a:xfrm>
              <a:off x="1066800" y="2157211"/>
              <a:ext cx="6729535" cy="4335127"/>
            </a:xfrm>
            <a:prstGeom prst="rect">
              <a:avLst/>
            </a:prstGeom>
          </p:spPr>
        </p:pic>
        <p:sp>
          <p:nvSpPr>
            <p:cNvPr id="7" name="Rectangle 6"/>
            <p:cNvSpPr/>
            <p:nvPr/>
          </p:nvSpPr>
          <p:spPr>
            <a:xfrm>
              <a:off x="1116671" y="3077104"/>
              <a:ext cx="6633083" cy="11937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aramond"/>
                <a:ea typeface="+mn-ea"/>
                <a:cs typeface="+mn-cs"/>
              </a:endParaRPr>
            </a:p>
          </p:txBody>
        </p:sp>
        <p:sp>
          <p:nvSpPr>
            <p:cNvPr id="8" name="Rectangle 7"/>
            <p:cNvSpPr/>
            <p:nvPr/>
          </p:nvSpPr>
          <p:spPr>
            <a:xfrm>
              <a:off x="1103380" y="4956049"/>
              <a:ext cx="6633083" cy="11937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aramond"/>
                <a:ea typeface="+mn-ea"/>
                <a:cs typeface="+mn-cs"/>
              </a:endParaRPr>
            </a:p>
          </p:txBody>
        </p:sp>
      </p:grpSp>
      <p:pic>
        <p:nvPicPr>
          <p:cNvPr id="3" name="Picture 2"/>
          <p:cNvPicPr>
            <a:picLocks noChangeAspect="1"/>
          </p:cNvPicPr>
          <p:nvPr/>
        </p:nvPicPr>
        <p:blipFill>
          <a:blip r:embed="rId3"/>
          <a:stretch>
            <a:fillRect/>
          </a:stretch>
        </p:blipFill>
        <p:spPr>
          <a:xfrm>
            <a:off x="610873" y="6982870"/>
            <a:ext cx="7443788" cy="621506"/>
          </a:xfrm>
          <a:prstGeom prst="rect">
            <a:avLst/>
          </a:prstGeom>
        </p:spPr>
      </p:pic>
    </p:spTree>
    <p:extLst>
      <p:ext uri="{BB962C8B-B14F-4D97-AF65-F5344CB8AC3E}">
        <p14:creationId xmlns:p14="http://schemas.microsoft.com/office/powerpoint/2010/main" val="2811446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8872"/>
            <a:ext cx="8839200" cy="1636776"/>
          </a:xfrm>
        </p:spPr>
        <p:txBody>
          <a:bodyPr>
            <a:noAutofit/>
          </a:bodyPr>
          <a:lstStyle/>
          <a:p>
            <a:pPr algn="ctr">
              <a:defRPr/>
            </a:pPr>
            <a:r>
              <a:rPr lang="en-US" sz="3600" dirty="0">
                <a:solidFill>
                  <a:schemeClr val="accent1">
                    <a:satMod val="150000"/>
                  </a:schemeClr>
                </a:solidFill>
                <a:latin typeface="Calibri"/>
                <a:cs typeface="Calibri"/>
              </a:rPr>
              <a:t>Individual Differences in Infant Fixation Duration Relate to Attention and Behavioral Control in Childhood</a:t>
            </a:r>
            <a:endParaRPr lang="en-US" sz="3600" dirty="0"/>
          </a:p>
        </p:txBody>
      </p:sp>
      <p:sp>
        <p:nvSpPr>
          <p:cNvPr id="15362" name="Text Placeholder 2"/>
          <p:cNvSpPr>
            <a:spLocks noGrp="1"/>
          </p:cNvSpPr>
          <p:nvPr>
            <p:ph type="body" idx="1"/>
          </p:nvPr>
        </p:nvSpPr>
        <p:spPr>
          <a:xfrm>
            <a:off x="588963" y="1981200"/>
            <a:ext cx="8021637" cy="685800"/>
          </a:xfrm>
        </p:spPr>
        <p:txBody>
          <a:bodyPr/>
          <a:lstStyle/>
          <a:p>
            <a:pPr algn="ctr"/>
            <a:r>
              <a:rPr lang="en-US" altLang="en-US" sz="2600" dirty="0">
                <a:solidFill>
                  <a:schemeClr val="tx1"/>
                </a:solidFill>
                <a:latin typeface="Calibri" panose="020F0502020204030204" pitchFamily="34" charset="0"/>
                <a:ea typeface="ＭＳ Ｐゴシック" panose="020B0600070205080204" pitchFamily="34" charset="-128"/>
              </a:rPr>
              <a:t>(Papageorgiou et al., 2014)</a:t>
            </a:r>
          </a:p>
        </p:txBody>
      </p:sp>
      <p:pic>
        <p:nvPicPr>
          <p:cNvPr id="1536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0063" y="2819400"/>
            <a:ext cx="5773737" cy="36655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722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700" dirty="0"/>
              <a:t>High JA Infants Exhibit Increased Object Manipulation Relative to Low JA Infants</a:t>
            </a:r>
          </a:p>
        </p:txBody>
      </p:sp>
      <p:sp>
        <p:nvSpPr>
          <p:cNvPr id="4" name="Footer Placeholder 3"/>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Mitsven</a:t>
            </a:r>
          </a:p>
        </p:txBody>
      </p:sp>
      <p:grpSp>
        <p:nvGrpSpPr>
          <p:cNvPr id="3" name="Group 2"/>
          <p:cNvGrpSpPr/>
          <p:nvPr/>
        </p:nvGrpSpPr>
        <p:grpSpPr>
          <a:xfrm>
            <a:off x="304801" y="1905000"/>
            <a:ext cx="8382000" cy="3733799"/>
            <a:chOff x="809457" y="2397319"/>
            <a:chExt cx="7525087" cy="2804805"/>
          </a:xfrm>
        </p:grpSpPr>
        <p:pic>
          <p:nvPicPr>
            <p:cNvPr id="5" name="Picture 4"/>
            <p:cNvPicPr>
              <a:picLocks noChangeAspect="1"/>
            </p:cNvPicPr>
            <p:nvPr/>
          </p:nvPicPr>
          <p:blipFill>
            <a:blip r:embed="rId2"/>
            <a:stretch>
              <a:fillRect/>
            </a:stretch>
          </p:blipFill>
          <p:spPr>
            <a:xfrm>
              <a:off x="809457" y="2397319"/>
              <a:ext cx="7525087" cy="2804805"/>
            </a:xfrm>
            <a:prstGeom prst="rect">
              <a:avLst/>
            </a:prstGeom>
          </p:spPr>
        </p:pic>
        <p:sp>
          <p:nvSpPr>
            <p:cNvPr id="6" name="Rectangle 5"/>
            <p:cNvSpPr/>
            <p:nvPr/>
          </p:nvSpPr>
          <p:spPr>
            <a:xfrm>
              <a:off x="850401" y="3457147"/>
              <a:ext cx="7450851" cy="3787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aramond"/>
                <a:ea typeface="+mn-ea"/>
                <a:cs typeface="+mn-cs"/>
              </a:endParaRPr>
            </a:p>
          </p:txBody>
        </p:sp>
      </p:grpSp>
    </p:spTree>
    <p:extLst>
      <p:ext uri="{BB962C8B-B14F-4D97-AF65-F5344CB8AC3E}">
        <p14:creationId xmlns:p14="http://schemas.microsoft.com/office/powerpoint/2010/main" val="3214605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057400"/>
            <a:ext cx="2546274" cy="1028700"/>
          </a:xfrm>
        </p:spPr>
        <p:txBody>
          <a:bodyPr>
            <a:normAutofit/>
          </a:bodyPr>
          <a:lstStyle/>
          <a:p>
            <a:pPr algn="ctr"/>
            <a:endParaRPr lang="en-US" sz="3000" dirty="0"/>
          </a:p>
        </p:txBody>
      </p:sp>
      <p:sp>
        <p:nvSpPr>
          <p:cNvPr id="4" name="Footer Placeholder 3"/>
          <p:cNvSpPr>
            <a:spLocks noGrp="1"/>
          </p:cNvSpPr>
          <p:nvPr>
            <p:ph type="ftr" sz="quarter" idx="11"/>
          </p:nvPr>
        </p:nvSpPr>
        <p:spPr>
          <a:xfrm>
            <a:off x="6327400" y="5691667"/>
            <a:ext cx="3909060" cy="192024"/>
          </a:xfrm>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Mitsven</a:t>
            </a:r>
          </a:p>
        </p:txBody>
      </p:sp>
      <p:pic>
        <p:nvPicPr>
          <p:cNvPr id="5" name="Picture 4"/>
          <p:cNvPicPr>
            <a:picLocks noChangeAspect="1"/>
          </p:cNvPicPr>
          <p:nvPr/>
        </p:nvPicPr>
        <p:blipFill>
          <a:blip r:embed="rId3"/>
          <a:stretch>
            <a:fillRect/>
          </a:stretch>
        </p:blipFill>
        <p:spPr>
          <a:xfrm>
            <a:off x="990600" y="1263908"/>
            <a:ext cx="7180829" cy="5078547"/>
          </a:xfrm>
          <a:prstGeom prst="rect">
            <a:avLst/>
          </a:prstGeom>
        </p:spPr>
      </p:pic>
      <p:sp>
        <p:nvSpPr>
          <p:cNvPr id="3" name="Rectangle 2"/>
          <p:cNvSpPr/>
          <p:nvPr/>
        </p:nvSpPr>
        <p:spPr>
          <a:xfrm>
            <a:off x="-76200" y="152400"/>
            <a:ext cx="9067800" cy="1077218"/>
          </a:xfrm>
          <a:prstGeom prst="rect">
            <a:avLst/>
          </a:prstGeom>
        </p:spPr>
        <p:txBody>
          <a:bodyPr wrap="square">
            <a:spAutoFit/>
          </a:bodyPr>
          <a:lstStyle/>
          <a:p>
            <a:pPr algn="ctr"/>
            <a:r>
              <a:rPr lang="en-US" dirty="0"/>
              <a:t>Increased Infant Object Manipulation </a:t>
            </a:r>
            <a:r>
              <a:rPr lang="en-US" dirty="0">
                <a:sym typeface="Wingdings" panose="05000000000000000000" pitchFamily="2" charset="2"/>
              </a:rPr>
              <a:t> </a:t>
            </a:r>
            <a:r>
              <a:rPr lang="en-US" dirty="0"/>
              <a:t>and Looking to Objects </a:t>
            </a:r>
            <a:r>
              <a:rPr lang="en-US" dirty="0">
                <a:sym typeface="Wingdings" panose="05000000000000000000" pitchFamily="2" charset="2"/>
              </a:rPr>
              <a:t> Increased JA Bouts with Parents</a:t>
            </a:r>
            <a:endParaRPr lang="en-US" dirty="0"/>
          </a:p>
        </p:txBody>
      </p:sp>
    </p:spTree>
    <p:extLst>
      <p:ext uri="{BB962C8B-B14F-4D97-AF65-F5344CB8AC3E}">
        <p14:creationId xmlns:p14="http://schemas.microsoft.com/office/powerpoint/2010/main" val="4235640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700" dirty="0"/>
              <a:t>Infant Object Manipulation and Within and Between Hand-Eye Coordination are Reliably Correlated with JA to Objects </a:t>
            </a:r>
          </a:p>
        </p:txBody>
      </p:sp>
      <p:sp>
        <p:nvSpPr>
          <p:cNvPr id="4" name="Footer Placeholder 3"/>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Mitsven</a:t>
            </a:r>
          </a:p>
        </p:txBody>
      </p:sp>
      <p:pic>
        <p:nvPicPr>
          <p:cNvPr id="5" name="Picture 4"/>
          <p:cNvPicPr>
            <a:picLocks noChangeAspect="1"/>
          </p:cNvPicPr>
          <p:nvPr/>
        </p:nvPicPr>
        <p:blipFill>
          <a:blip r:embed="rId3"/>
          <a:stretch>
            <a:fillRect/>
          </a:stretch>
        </p:blipFill>
        <p:spPr>
          <a:xfrm>
            <a:off x="383755" y="2133601"/>
            <a:ext cx="8289812" cy="3581400"/>
          </a:xfrm>
          <a:prstGeom prst="rect">
            <a:avLst/>
          </a:prstGeom>
        </p:spPr>
      </p:pic>
    </p:spTree>
    <p:extLst>
      <p:ext uri="{BB962C8B-B14F-4D97-AF65-F5344CB8AC3E}">
        <p14:creationId xmlns:p14="http://schemas.microsoft.com/office/powerpoint/2010/main" val="2840671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000" dirty="0"/>
              <a:t>Parent Visual Attention to Infant Object Handling Mediates Relationship Between Infant Hand-Eye Coordination and JA</a:t>
            </a:r>
          </a:p>
        </p:txBody>
      </p:sp>
      <p:sp>
        <p:nvSpPr>
          <p:cNvPr id="4" name="Footer Placeholder 3"/>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Mitsven</a:t>
            </a:r>
          </a:p>
        </p:txBody>
      </p:sp>
      <p:pic>
        <p:nvPicPr>
          <p:cNvPr id="5" name="Picture 4"/>
          <p:cNvPicPr>
            <a:picLocks noChangeAspect="1"/>
          </p:cNvPicPr>
          <p:nvPr/>
        </p:nvPicPr>
        <p:blipFill>
          <a:blip r:embed="rId2"/>
          <a:stretch>
            <a:fillRect/>
          </a:stretch>
        </p:blipFill>
        <p:spPr>
          <a:xfrm>
            <a:off x="609600" y="1997528"/>
            <a:ext cx="7848600" cy="3971723"/>
          </a:xfrm>
          <a:prstGeom prst="rect">
            <a:avLst/>
          </a:prstGeom>
        </p:spPr>
      </p:pic>
    </p:spTree>
    <p:extLst>
      <p:ext uri="{BB962C8B-B14F-4D97-AF65-F5344CB8AC3E}">
        <p14:creationId xmlns:p14="http://schemas.microsoft.com/office/powerpoint/2010/main" val="3602868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noAutofit/>
          </a:bodyPr>
          <a:lstStyle/>
          <a:p>
            <a:r>
              <a:rPr lang="en-US" sz="2400" dirty="0"/>
              <a:t>These findings suggest an alternate route to JA to an object (i.e., hand-following pathway) that provides more precise cues for infants to read in complex visual contexts.</a:t>
            </a:r>
          </a:p>
          <a:p>
            <a:pPr lvl="1"/>
            <a:r>
              <a:rPr lang="en-US" sz="2100" dirty="0"/>
              <a:t>The hand-following pathway may scaffold more precise gaze following.</a:t>
            </a:r>
          </a:p>
          <a:p>
            <a:r>
              <a:rPr lang="en-US" sz="2400" dirty="0"/>
              <a:t>Infants who exhibit increased hand-eye coordination are likely to experience more bouts of JA with their parents, which in turn lead to better developmental outcomes. </a:t>
            </a:r>
          </a:p>
        </p:txBody>
      </p:sp>
      <p:sp>
        <p:nvSpPr>
          <p:cNvPr id="4" name="Footer Placeholder 3"/>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Mitsven</a:t>
            </a:r>
          </a:p>
        </p:txBody>
      </p:sp>
    </p:spTree>
    <p:extLst>
      <p:ext uri="{BB962C8B-B14F-4D97-AF65-F5344CB8AC3E}">
        <p14:creationId xmlns:p14="http://schemas.microsoft.com/office/powerpoint/2010/main" val="596021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Questions</a:t>
            </a:r>
          </a:p>
        </p:txBody>
      </p:sp>
      <p:sp>
        <p:nvSpPr>
          <p:cNvPr id="3" name="Content Placeholder 2"/>
          <p:cNvSpPr>
            <a:spLocks noGrp="1"/>
          </p:cNvSpPr>
          <p:nvPr>
            <p:ph idx="1"/>
          </p:nvPr>
        </p:nvSpPr>
        <p:spPr/>
        <p:txBody>
          <a:bodyPr>
            <a:noAutofit/>
          </a:bodyPr>
          <a:lstStyle/>
          <a:p>
            <a:r>
              <a:rPr lang="en-US" sz="2400" dirty="0"/>
              <a:t>What do these findings mean for atypical development?</a:t>
            </a:r>
          </a:p>
          <a:p>
            <a:r>
              <a:rPr lang="en-US" sz="2400" dirty="0"/>
              <a:t>Practical significance? Strategies for increasing coordination of attention during object play in the low JA dyads?</a:t>
            </a:r>
          </a:p>
          <a:p>
            <a:r>
              <a:rPr lang="en-US" sz="2400" dirty="0"/>
              <a:t>Future directions?</a:t>
            </a:r>
          </a:p>
          <a:p>
            <a:r>
              <a:rPr lang="en-US" sz="2400" dirty="0"/>
              <a:t>Other thoughts?</a:t>
            </a:r>
          </a:p>
          <a:p>
            <a:endParaRPr lang="en-US" sz="2400" dirty="0"/>
          </a:p>
          <a:p>
            <a:endParaRPr lang="en-US" sz="2400" dirty="0"/>
          </a:p>
        </p:txBody>
      </p:sp>
      <p:sp>
        <p:nvSpPr>
          <p:cNvPr id="4" name="Footer Placeholder 3"/>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Mitsven</a:t>
            </a:r>
          </a:p>
        </p:txBody>
      </p:sp>
    </p:spTree>
    <p:extLst>
      <p:ext uri="{BB962C8B-B14F-4D97-AF65-F5344CB8AC3E}">
        <p14:creationId xmlns:p14="http://schemas.microsoft.com/office/powerpoint/2010/main" val="40575628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p:txBody>
          <a:bodyPr/>
          <a:lstStyle/>
          <a:p>
            <a:r>
              <a:rPr lang="en-US" altLang="en-US"/>
              <a:t>Developmental overview</a:t>
            </a:r>
          </a:p>
        </p:txBody>
      </p:sp>
      <p:sp>
        <p:nvSpPr>
          <p:cNvPr id="10243" name="Rectangle 1027"/>
          <p:cNvSpPr>
            <a:spLocks noGrp="1" noChangeArrowheads="1"/>
          </p:cNvSpPr>
          <p:nvPr>
            <p:ph idx="1"/>
          </p:nvPr>
        </p:nvSpPr>
        <p:spPr bwMode="auto"/>
        <p:txBody>
          <a:bodyPr wrap="square" numCol="1" anchor="t" anchorCtr="0" compatLnSpc="1">
            <a:prstTxWarp prst="textNoShape">
              <a:avLst/>
            </a:prstTxWarp>
          </a:bodyPr>
          <a:lstStyle/>
          <a:p>
            <a:r>
              <a:rPr lang="en-US" altLang="en-US"/>
              <a:t>Dyadic communication</a:t>
            </a:r>
          </a:p>
          <a:p>
            <a:pPr lvl="1">
              <a:buFontTx/>
              <a:buNone/>
            </a:pPr>
            <a:r>
              <a:rPr lang="en-US" altLang="en-US"/>
              <a:t>Infant </a:t>
            </a:r>
            <a:r>
              <a:rPr lang="en-US" altLang="en-US">
                <a:sym typeface="Wingdings" panose="05000000000000000000" pitchFamily="2" charset="2"/>
              </a:rPr>
              <a:t> Partner</a:t>
            </a:r>
          </a:p>
          <a:p>
            <a:pPr lvl="1">
              <a:buFontTx/>
              <a:buNone/>
            </a:pPr>
            <a:r>
              <a:rPr lang="en-US" altLang="en-US">
                <a:sym typeface="Wingdings" panose="05000000000000000000" pitchFamily="2" charset="2"/>
              </a:rPr>
              <a:t>Direct, unmediated communication</a:t>
            </a:r>
          </a:p>
          <a:p>
            <a:pPr lvl="1">
              <a:buFontTx/>
              <a:buNone/>
            </a:pPr>
            <a:r>
              <a:rPr lang="en-US" altLang="en-US">
                <a:sym typeface="Wingdings" panose="05000000000000000000" pitchFamily="2" charset="2"/>
              </a:rPr>
              <a:t>	2-6 months</a:t>
            </a:r>
          </a:p>
          <a:p>
            <a:r>
              <a:rPr lang="en-US" altLang="en-US"/>
              <a:t>Triadic (</a:t>
            </a:r>
            <a:r>
              <a:rPr lang="en-US" altLang="en-US" i="1"/>
              <a:t>referential) </a:t>
            </a:r>
            <a:r>
              <a:rPr lang="en-US" altLang="en-US"/>
              <a:t>communication</a:t>
            </a:r>
          </a:p>
          <a:p>
            <a:pPr lvl="1">
              <a:buFontTx/>
              <a:buNone/>
            </a:pPr>
            <a:r>
              <a:rPr lang="en-US" altLang="en-US"/>
              <a:t>Infant </a:t>
            </a:r>
            <a:r>
              <a:rPr lang="en-US" altLang="en-US">
                <a:sym typeface="Wingdings" panose="05000000000000000000" pitchFamily="2" charset="2"/>
              </a:rPr>
              <a:t> Object Partner</a:t>
            </a:r>
          </a:p>
          <a:p>
            <a:pPr lvl="1">
              <a:buFontTx/>
              <a:buNone/>
            </a:pPr>
            <a:r>
              <a:rPr lang="en-US" altLang="en-US">
                <a:sym typeface="Wingdings" panose="05000000000000000000" pitchFamily="2" charset="2"/>
              </a:rPr>
              <a:t>Communication </a:t>
            </a:r>
            <a:r>
              <a:rPr lang="en-US" altLang="en-US" i="1">
                <a:sym typeface="Wingdings" panose="05000000000000000000" pitchFamily="2" charset="2"/>
              </a:rPr>
              <a:t>about</a:t>
            </a:r>
            <a:r>
              <a:rPr lang="en-US" altLang="en-US">
                <a:sym typeface="Wingdings" panose="05000000000000000000" pitchFamily="2" charset="2"/>
              </a:rPr>
              <a:t> something</a:t>
            </a:r>
          </a:p>
          <a:p>
            <a:pPr lvl="1"/>
            <a:r>
              <a:rPr lang="en-US" altLang="en-US"/>
              <a:t>9 months on</a:t>
            </a:r>
          </a:p>
        </p:txBody>
      </p:sp>
      <p:sp>
        <p:nvSpPr>
          <p:cNvPr id="1024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61DFBC60-2E07-4BB9-B231-E64719DD249D}" type="slidenum">
              <a:rPr lang="en-US" altLang="en-US" sz="1400"/>
              <a:pPr/>
              <a:t>36</a:t>
            </a:fld>
            <a:endParaRPr lang="en-US" altLang="en-US" sz="1400"/>
          </a:p>
        </p:txBody>
      </p:sp>
      <p:sp>
        <p:nvSpPr>
          <p:cNvPr id="2" name="Rectangle 1"/>
          <p:cNvSpPr/>
          <p:nvPr/>
        </p:nvSpPr>
        <p:spPr>
          <a:xfrm>
            <a:off x="1066800" y="5704582"/>
            <a:ext cx="7894320" cy="892552"/>
          </a:xfrm>
          <a:prstGeom prst="rect">
            <a:avLst/>
          </a:prstGeom>
        </p:spPr>
        <p:txBody>
          <a:bodyPr wrap="square">
            <a:spAutoFit/>
          </a:bodyPr>
          <a:lstStyle/>
          <a:p>
            <a:r>
              <a:rPr lang="en-US" dirty="0">
                <a:hlinkClick r:id="rId3"/>
              </a:rPr>
              <a:t>Older infant in FFSF</a:t>
            </a:r>
          </a:p>
          <a:p>
            <a:r>
              <a:rPr lang="en-US" sz="1800" dirty="0">
                <a:hlinkClick r:id="rId3"/>
              </a:rPr>
              <a:t>https://www.youtube.com/watch?v=apzXGEbZht0&amp;t=22s</a:t>
            </a:r>
            <a:r>
              <a:rPr lang="en-US" sz="1800" dirty="0"/>
              <a:t> </a:t>
            </a:r>
          </a:p>
        </p:txBody>
      </p:sp>
    </p:spTree>
    <p:extLst>
      <p:ext uri="{BB962C8B-B14F-4D97-AF65-F5344CB8AC3E}">
        <p14:creationId xmlns:p14="http://schemas.microsoft.com/office/powerpoint/2010/main" val="2111318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050"/>
          <p:cNvSpPr>
            <a:spLocks noGrp="1" noChangeArrowheads="1"/>
          </p:cNvSpPr>
          <p:nvPr>
            <p:ph type="title"/>
          </p:nvPr>
        </p:nvSpPr>
        <p:spPr>
          <a:noFill/>
        </p:spPr>
        <p:txBody>
          <a:bodyPr/>
          <a:lstStyle/>
          <a:p>
            <a:r>
              <a:rPr lang="en-US" altLang="en-US"/>
              <a:t>Why gestures are important</a:t>
            </a:r>
          </a:p>
        </p:txBody>
      </p:sp>
      <p:sp>
        <p:nvSpPr>
          <p:cNvPr id="12291" name="Rectangle 2051"/>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r>
              <a:rPr lang="en-US" altLang="en-US" dirty="0"/>
              <a:t>Infant gestures are typically earliest conventional communications</a:t>
            </a:r>
          </a:p>
        </p:txBody>
      </p:sp>
      <p:sp>
        <p:nvSpPr>
          <p:cNvPr id="2" name="Rectangle 1"/>
          <p:cNvSpPr/>
          <p:nvPr/>
        </p:nvSpPr>
        <p:spPr>
          <a:xfrm>
            <a:off x="-4397375" y="2829908"/>
            <a:ext cx="4572000" cy="1569660"/>
          </a:xfrm>
          <a:prstGeom prst="rect">
            <a:avLst/>
          </a:prstGeom>
        </p:spPr>
        <p:txBody>
          <a:bodyPr>
            <a:spAutoFit/>
          </a:bodyPr>
          <a:lstStyle/>
          <a:p>
            <a:r>
              <a:rPr lang="en-US" altLang="en-US" dirty="0"/>
              <a:t>Infant gestures are tied to current and future language use</a:t>
            </a:r>
          </a:p>
        </p:txBody>
      </p:sp>
    </p:spTree>
    <p:extLst>
      <p:ext uri="{BB962C8B-B14F-4D97-AF65-F5344CB8AC3E}">
        <p14:creationId xmlns:p14="http://schemas.microsoft.com/office/powerpoint/2010/main" val="884742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3861D6C-A4ED-4905-B697-EEB6C5ACAB6C}" type="slidenum">
              <a:rPr lang="en-US" smtClean="0"/>
              <a:pPr/>
              <a:t>38</a:t>
            </a:fld>
            <a:endParaRPr lang="en-US"/>
          </a:p>
        </p:txBody>
      </p:sp>
      <p:sp>
        <p:nvSpPr>
          <p:cNvPr id="38915" name="Rectangle 2"/>
          <p:cNvSpPr>
            <a:spLocks noGrp="1" noChangeArrowheads="1"/>
          </p:cNvSpPr>
          <p:nvPr>
            <p:ph type="title"/>
          </p:nvPr>
        </p:nvSpPr>
        <p:spPr/>
        <p:txBody>
          <a:bodyPr/>
          <a:lstStyle/>
          <a:p>
            <a:pPr>
              <a:defRPr/>
            </a:pPr>
            <a:r>
              <a:rPr lang="en-US"/>
              <a:t>Developmental overview</a:t>
            </a:r>
          </a:p>
        </p:txBody>
      </p:sp>
      <p:sp>
        <p:nvSpPr>
          <p:cNvPr id="41988" name="Rectangle 3"/>
          <p:cNvSpPr>
            <a:spLocks noGrp="1" noChangeArrowheads="1"/>
          </p:cNvSpPr>
          <p:nvPr>
            <p:ph type="body" idx="1"/>
          </p:nvPr>
        </p:nvSpPr>
        <p:spPr>
          <a:xfrm>
            <a:off x="685800" y="1828800"/>
            <a:ext cx="7772400" cy="4114800"/>
          </a:xfrm>
        </p:spPr>
        <p:txBody>
          <a:bodyPr/>
          <a:lstStyle/>
          <a:p>
            <a:pPr>
              <a:lnSpc>
                <a:spcPct val="90000"/>
              </a:lnSpc>
            </a:pPr>
            <a:r>
              <a:rPr lang="en-US" altLang="en-US" sz="2800" dirty="0"/>
              <a:t>Infant gestures are typically earliest conventional communications</a:t>
            </a:r>
          </a:p>
          <a:p>
            <a:pPr>
              <a:lnSpc>
                <a:spcPct val="90000"/>
              </a:lnSpc>
            </a:pPr>
            <a:r>
              <a:rPr lang="en-US" sz="2800" dirty="0"/>
              <a:t>From 9 to 15 months, general increase in the % of infants:</a:t>
            </a:r>
          </a:p>
          <a:p>
            <a:pPr lvl="1">
              <a:lnSpc>
                <a:spcPct val="90000"/>
              </a:lnSpc>
            </a:pPr>
            <a:r>
              <a:rPr lang="en-US" sz="2400" dirty="0"/>
              <a:t>who gesture conventionally </a:t>
            </a:r>
          </a:p>
          <a:p>
            <a:pPr lvl="2">
              <a:lnSpc>
                <a:spcPct val="90000"/>
              </a:lnSpc>
            </a:pPr>
            <a:r>
              <a:rPr lang="en-US" sz="2000" dirty="0"/>
              <a:t>e.g. offering and pointing, though requesting is unclear </a:t>
            </a:r>
          </a:p>
          <a:p>
            <a:pPr lvl="1">
              <a:lnSpc>
                <a:spcPct val="90000"/>
              </a:lnSpc>
            </a:pPr>
            <a:r>
              <a:rPr lang="en-US" sz="2400" dirty="0"/>
              <a:t>and who comprehend conventional gestures </a:t>
            </a:r>
          </a:p>
          <a:p>
            <a:pPr>
              <a:lnSpc>
                <a:spcPct val="90000"/>
              </a:lnSpc>
            </a:pPr>
            <a:r>
              <a:rPr lang="en-US" sz="2800" dirty="0"/>
              <a:t>The quantity of early gesture use is associated with later differences in both linguistic comprehension and production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defRPr/>
            </a:pPr>
            <a:r>
              <a:rPr lang="en-US"/>
              <a:t>Working gestures:</a:t>
            </a:r>
            <a:br>
              <a:rPr lang="en-US"/>
            </a:br>
            <a:r>
              <a:rPr lang="en-US"/>
              <a:t>Give &amp; Take</a:t>
            </a:r>
          </a:p>
        </p:txBody>
      </p:sp>
      <p:sp>
        <p:nvSpPr>
          <p:cNvPr id="40963" name="Rectangle 3"/>
          <p:cNvSpPr>
            <a:spLocks noGrp="1" noChangeArrowheads="1"/>
          </p:cNvSpPr>
          <p:nvPr>
            <p:ph type="body" idx="1"/>
          </p:nvPr>
        </p:nvSpPr>
        <p:spPr>
          <a:noFill/>
        </p:spPr>
        <p:txBody>
          <a:bodyPr/>
          <a:lstStyle/>
          <a:p>
            <a:r>
              <a:rPr lang="en-US" dirty="0"/>
              <a:t>Offers and requests are not only conventional, but universal and reciprocal</a:t>
            </a:r>
          </a:p>
          <a:p>
            <a:endParaRPr lang="en-US" dirty="0"/>
          </a:p>
          <a:p>
            <a:pPr lvl="1"/>
            <a:r>
              <a:rPr lang="en-US" dirty="0"/>
              <a:t>Example video—requests 4-5</a:t>
            </a:r>
          </a:p>
          <a:p>
            <a:pPr lvl="1"/>
            <a:r>
              <a:rPr lang="en-US" dirty="0"/>
              <a:t>IJA clips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2"/>
          <p:cNvSpPr txBox="1">
            <a:spLocks noChangeArrowheads="1"/>
          </p:cNvSpPr>
          <p:nvPr/>
        </p:nvSpPr>
        <p:spPr bwMode="auto">
          <a:xfrm>
            <a:off x="228600" y="1660525"/>
            <a:ext cx="8610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Results</a:t>
            </a: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9"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a:solidFill>
                  <a:schemeClr val="accent1">
                    <a:satMod val="150000"/>
                  </a:schemeClr>
                </a:solidFill>
                <a:latin typeface="Calibri"/>
                <a:ea typeface="+mj-ea"/>
                <a:cs typeface="Calibri"/>
              </a:rPr>
              <a:t>Individual Differences in Infant Fixation Duration </a:t>
            </a:r>
            <a:r>
              <a:rPr lang="en-US" sz="2400" b="0" dirty="0">
                <a:solidFill>
                  <a:schemeClr val="accent1">
                    <a:satMod val="150000"/>
                  </a:schemeClr>
                </a:solidFill>
                <a:latin typeface="Arial"/>
                <a:ea typeface="+mj-ea"/>
                <a:cs typeface="Arial"/>
              </a:rPr>
              <a:t>(Papageorgiou et al., 2014)</a:t>
            </a:r>
          </a:p>
        </p:txBody>
      </p:sp>
      <p:graphicFrame>
        <p:nvGraphicFramePr>
          <p:cNvPr id="3" name="Table 2"/>
          <p:cNvGraphicFramePr>
            <a:graphicFrameLocks noGrp="1"/>
          </p:cNvGraphicFramePr>
          <p:nvPr/>
        </p:nvGraphicFramePr>
        <p:xfrm>
          <a:off x="2971800" y="1752600"/>
          <a:ext cx="5638800" cy="4069080"/>
        </p:xfrm>
        <a:graphic>
          <a:graphicData uri="http://schemas.openxmlformats.org/drawingml/2006/table">
            <a:tbl>
              <a:tblPr/>
              <a:tblGrid>
                <a:gridCol w="2044700">
                  <a:extLst>
                    <a:ext uri="{9D8B030D-6E8A-4147-A177-3AD203B41FA5}">
                      <a16:colId xmlns:a16="http://schemas.microsoft.com/office/drawing/2014/main" val="20000"/>
                    </a:ext>
                  </a:extLst>
                </a:gridCol>
                <a:gridCol w="3594100">
                  <a:extLst>
                    <a:ext uri="{9D8B030D-6E8A-4147-A177-3AD203B41FA5}">
                      <a16:colId xmlns:a16="http://schemas.microsoft.com/office/drawing/2014/main" val="20001"/>
                    </a:ext>
                  </a:extLst>
                </a:gridCol>
              </a:tblGrid>
              <a:tr h="371475">
                <a:tc gridSpan="2">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rPr>
                        <a:t>Parent-reported Childhood Temperament</a:t>
                      </a:r>
                    </a:p>
                  </a:txBody>
                  <a:tcP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rgbClr val="E66C7D"/>
                    </a:solidFill>
                  </a:tcPr>
                </a:tc>
                <a:tc hMerge="1">
                  <a:txBody>
                    <a:bodyPr/>
                    <a:lstStyle/>
                    <a:p>
                      <a:endParaRPr lang="en-US"/>
                    </a:p>
                  </a:txBody>
                  <a:tcPr/>
                </a:tc>
                <a:extLst>
                  <a:ext uri="{0D108BD9-81ED-4DB2-BD59-A6C34878D82A}">
                    <a16:rowId xmlns:a16="http://schemas.microsoft.com/office/drawing/2014/main" val="10000"/>
                  </a:ext>
                </a:extLst>
              </a:tr>
              <a:tr h="371475">
                <a:tc gridSpan="2">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Preschool</a:t>
                      </a: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Early Childhood Behavior Qnr (ECBQ)</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School-age</a:t>
                      </a: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Children’s Behavior Qnr (CBQ)</a:t>
                      </a:r>
                    </a:p>
                  </a:txBody>
                  <a:tcPr horzOverflow="overflow">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EBEC"/>
                    </a:solidFill>
                  </a:tcPr>
                </a:tc>
                <a:tc hMerge="1">
                  <a:txBody>
                    <a:bodyPr/>
                    <a:lstStyle/>
                    <a:p>
                      <a:endParaRPr lang="en-US"/>
                    </a:p>
                  </a:txBody>
                  <a:tcPr/>
                </a:tc>
                <a:extLst>
                  <a:ext uri="{0D108BD9-81ED-4DB2-BD59-A6C34878D82A}">
                    <a16:rowId xmlns:a16="http://schemas.microsoft.com/office/drawing/2014/main" val="10001"/>
                  </a:ext>
                </a:extLst>
              </a:tr>
              <a:tr h="371475">
                <a:tc rowSpan="4">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Effortful Control</a:t>
                      </a:r>
                    </a:p>
                  </a:txBody>
                  <a:tcPr anchor="ct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Attentional focusing</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71475">
                <a:tc vMerge="1">
                  <a:txBody>
                    <a:bodyPr/>
                    <a:lstStyle/>
                    <a:p>
                      <a:endParaRPr lang="en-US"/>
                    </a:p>
                  </a:txBody>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Inhibitory control</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rgbClr val="FAEBEC"/>
                    </a:solidFill>
                  </a:tcPr>
                </a:tc>
                <a:extLst>
                  <a:ext uri="{0D108BD9-81ED-4DB2-BD59-A6C34878D82A}">
                    <a16:rowId xmlns:a16="http://schemas.microsoft.com/office/drawing/2014/main" val="10003"/>
                  </a:ext>
                </a:extLst>
              </a:tr>
              <a:tr h="371475">
                <a:tc vMerge="1">
                  <a:txBody>
                    <a:bodyPr/>
                    <a:lstStyle/>
                    <a:p>
                      <a:endParaRPr lang="en-US"/>
                    </a:p>
                  </a:txBody>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Low-intensity pleasure</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71475">
                <a:tc vMerge="1">
                  <a:txBody>
                    <a:bodyPr/>
                    <a:lstStyle/>
                    <a:p>
                      <a:endParaRPr lang="en-US"/>
                    </a:p>
                  </a:txBody>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Perceptual sensitivity</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EBEC"/>
                    </a:solidFill>
                  </a:tcPr>
                </a:tc>
                <a:extLst>
                  <a:ext uri="{0D108BD9-81ED-4DB2-BD59-A6C34878D82A}">
                    <a16:rowId xmlns:a16="http://schemas.microsoft.com/office/drawing/2014/main" val="10005"/>
                  </a:ext>
                </a:extLst>
              </a:tr>
              <a:tr h="371475">
                <a:tc rowSpan="4">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rgbClr val="000000"/>
                          </a:solidFill>
                          <a:effectLst/>
                          <a:latin typeface="Corbel" panose="020B0503020204020204" pitchFamily="34" charset="0"/>
                          <a:ea typeface="ＭＳ Ｐゴシック" panose="020B0600070205080204" pitchFamily="34" charset="-128"/>
                        </a:rPr>
                        <a:t>Surgency</a:t>
                      </a:r>
                      <a:endParaRPr kumimoji="0" lang="en-US" altLang="en-US" sz="1800" b="1" i="0" u="none" strike="noStrike" cap="none" normalizeH="0" baseline="0" dirty="0">
                        <a:ln>
                          <a:noFill/>
                        </a:ln>
                        <a:solidFill>
                          <a:srgbClr val="000000"/>
                        </a:solidFill>
                        <a:effectLst/>
                        <a:latin typeface="Corbel" panose="020B0503020204020204" pitchFamily="34" charset="0"/>
                        <a:ea typeface="ＭＳ Ｐゴシック" panose="020B0600070205080204" pitchFamily="34" charset="-128"/>
                      </a:endParaRPr>
                    </a:p>
                  </a:txBody>
                  <a:tcPr anchor="ct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Activity level</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71475">
                <a:tc vMerge="1">
                  <a:txBody>
                    <a:bodyPr/>
                    <a:lstStyle/>
                    <a:p>
                      <a:endParaRPr lang="en-US"/>
                    </a:p>
                  </a:txBody>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High-intensity pleasure</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rgbClr val="FAEBEC"/>
                    </a:solidFill>
                  </a:tcPr>
                </a:tc>
                <a:extLst>
                  <a:ext uri="{0D108BD9-81ED-4DB2-BD59-A6C34878D82A}">
                    <a16:rowId xmlns:a16="http://schemas.microsoft.com/office/drawing/2014/main" val="10007"/>
                  </a:ext>
                </a:extLst>
              </a:tr>
              <a:tr h="371475">
                <a:tc vMerge="1">
                  <a:txBody>
                    <a:bodyPr/>
                    <a:lstStyle/>
                    <a:p>
                      <a:endParaRPr lang="en-US"/>
                    </a:p>
                  </a:txBody>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Impulsivity</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71475">
                <a:tc vMerge="1">
                  <a:txBody>
                    <a:bodyPr/>
                    <a:lstStyle/>
                    <a:p>
                      <a:endParaRPr lang="en-US"/>
                    </a:p>
                  </a:txBody>
                  <a:tcPr/>
                </a:tc>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Shyness (reverse-scored</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E66C7D"/>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FAEBEC"/>
                    </a:solidFill>
                  </a:tcPr>
                </a:tc>
                <a:extLst>
                  <a:ext uri="{0D108BD9-81ED-4DB2-BD59-A6C34878D82A}">
                    <a16:rowId xmlns:a16="http://schemas.microsoft.com/office/drawing/2014/main" val="10009"/>
                  </a:ext>
                </a:extLst>
              </a:tr>
            </a:tbl>
          </a:graphicData>
        </a:graphic>
      </p:graphicFrame>
      <p:grpSp>
        <p:nvGrpSpPr>
          <p:cNvPr id="26655" name="Group 4"/>
          <p:cNvGrpSpPr>
            <a:grpSpLocks/>
          </p:cNvGrpSpPr>
          <p:nvPr/>
        </p:nvGrpSpPr>
        <p:grpSpPr bwMode="auto">
          <a:xfrm>
            <a:off x="228600" y="3581400"/>
            <a:ext cx="1985963" cy="1096963"/>
            <a:chOff x="624842" y="822960"/>
            <a:chExt cx="1985763" cy="1097280"/>
          </a:xfrm>
        </p:grpSpPr>
        <p:sp>
          <p:nvSpPr>
            <p:cNvPr id="6" name="Rounded Rectangle 5"/>
            <p:cNvSpPr>
              <a:spLocks noChangeArrowheads="1"/>
            </p:cNvSpPr>
            <p:nvPr/>
          </p:nvSpPr>
          <p:spPr bwMode="auto">
            <a:xfrm>
              <a:off x="624842" y="822960"/>
              <a:ext cx="1985763" cy="1097280"/>
            </a:xfrm>
            <a:prstGeom prst="roundRect">
              <a:avLst>
                <a:gd name="adj" fmla="val 16667"/>
              </a:avLst>
            </a:prstGeom>
            <a:gradFill rotWithShape="1">
              <a:gsLst>
                <a:gs pos="0">
                  <a:srgbClr val="FFBF00"/>
                </a:gs>
                <a:gs pos="45000">
                  <a:srgbClr val="F1A300"/>
                </a:gs>
                <a:gs pos="100000">
                  <a:srgbClr val="CC8900"/>
                </a:gs>
              </a:gsLst>
              <a:lin ang="5400000"/>
            </a:gradFill>
            <a:ln>
              <a:noFill/>
            </a:ln>
            <a:effectLst>
              <a:outerShdw blurRad="39000" dist="25400" dir="5400000" rotWithShape="0">
                <a:srgbClr val="808080">
                  <a:alpha val="37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Rounded Rectangle 4"/>
            <p:cNvSpPr/>
            <p:nvPr/>
          </p:nvSpPr>
          <p:spPr>
            <a:xfrm>
              <a:off x="678812" y="876951"/>
              <a:ext cx="1877824" cy="989299"/>
            </a:xfrm>
            <a:prstGeom prst="rect">
              <a:avLst/>
            </a:prstGeom>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a:ea typeface="+mn-ea"/>
                  <a:cs typeface="+mn-cs"/>
                </a:rPr>
                <a:t>Infant Fixation Duration</a:t>
              </a:r>
            </a:p>
          </p:txBody>
        </p:sp>
      </p:grpSp>
      <p:sp>
        <p:nvSpPr>
          <p:cNvPr id="2" name="Right Arrow 1"/>
          <p:cNvSpPr>
            <a:spLocks noChangeArrowheads="1"/>
          </p:cNvSpPr>
          <p:nvPr/>
        </p:nvSpPr>
        <p:spPr bwMode="auto">
          <a:xfrm rot="-1106802">
            <a:off x="2252663" y="3328988"/>
            <a:ext cx="688975" cy="382587"/>
          </a:xfrm>
          <a:prstGeom prst="rightArrow">
            <a:avLst>
              <a:gd name="adj1" fmla="val 50000"/>
              <a:gd name="adj2" fmla="val 49998"/>
            </a:avLst>
          </a:prstGeom>
          <a:solidFill>
            <a:srgbClr val="000000"/>
          </a:solidFill>
          <a:ln w="6350" cap="rnd">
            <a:solidFill>
              <a:srgbClr val="000000"/>
            </a:solidFill>
            <a:miter lim="800000"/>
            <a:headEnd/>
            <a:tailEnd/>
          </a:ln>
          <a:effectLst>
            <a:outerShdw blurRad="39000" dist="25400" dir="5400000" rotWithShape="0">
              <a:srgbClr val="808080">
                <a:alpha val="37999"/>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0" name="Right Arrow 9"/>
          <p:cNvSpPr>
            <a:spLocks noChangeArrowheads="1"/>
          </p:cNvSpPr>
          <p:nvPr/>
        </p:nvSpPr>
        <p:spPr bwMode="auto">
          <a:xfrm rot="1502361">
            <a:off x="2252663" y="4595813"/>
            <a:ext cx="688975" cy="382587"/>
          </a:xfrm>
          <a:prstGeom prst="rightArrow">
            <a:avLst>
              <a:gd name="adj1" fmla="val 50000"/>
              <a:gd name="adj2" fmla="val 49998"/>
            </a:avLst>
          </a:prstGeom>
          <a:solidFill>
            <a:srgbClr val="000000"/>
          </a:solidFill>
          <a:ln w="6350" cap="rnd">
            <a:solidFill>
              <a:srgbClr val="000000"/>
            </a:solidFill>
            <a:miter lim="800000"/>
            <a:headEnd/>
            <a:tailEnd/>
          </a:ln>
          <a:effectLst>
            <a:outerShdw blurRad="39000" dist="25400" dir="5400000" rotWithShape="0">
              <a:srgbClr val="808080">
                <a:alpha val="37999"/>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 name="Minus 10"/>
          <p:cNvSpPr>
            <a:spLocks/>
          </p:cNvSpPr>
          <p:nvPr/>
        </p:nvSpPr>
        <p:spPr bwMode="auto">
          <a:xfrm>
            <a:off x="1905000" y="4953000"/>
            <a:ext cx="533400" cy="381000"/>
          </a:xfrm>
          <a:custGeom>
            <a:avLst/>
            <a:gdLst>
              <a:gd name="T0" fmla="*/ 70702 w 533400"/>
              <a:gd name="T1" fmla="*/ 145694 h 381000"/>
              <a:gd name="T2" fmla="*/ 462698 w 533400"/>
              <a:gd name="T3" fmla="*/ 145694 h 381000"/>
              <a:gd name="T4" fmla="*/ 462698 w 533400"/>
              <a:gd name="T5" fmla="*/ 235306 h 381000"/>
              <a:gd name="T6" fmla="*/ 70702 w 533400"/>
              <a:gd name="T7" fmla="*/ 235306 h 381000"/>
              <a:gd name="T8" fmla="*/ 70702 w 533400"/>
              <a:gd name="T9" fmla="*/ 145694 h 381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3400" h="381000">
                <a:moveTo>
                  <a:pt x="70702" y="145694"/>
                </a:moveTo>
                <a:lnTo>
                  <a:pt x="462698" y="145694"/>
                </a:lnTo>
                <a:lnTo>
                  <a:pt x="462698" y="235306"/>
                </a:lnTo>
                <a:lnTo>
                  <a:pt x="70702" y="235306"/>
                </a:lnTo>
                <a:lnTo>
                  <a:pt x="70702" y="145694"/>
                </a:lnTo>
                <a:close/>
              </a:path>
            </a:pathLst>
          </a:custGeom>
          <a:solidFill>
            <a:schemeClr val="tx1"/>
          </a:solidFill>
          <a:ln w="6350" cap="rnd" cmpd="sng">
            <a:solidFill>
              <a:srgbClr val="000000"/>
            </a:solidFill>
            <a:prstDash val="solid"/>
            <a:round/>
            <a:headEnd/>
            <a:tailEnd/>
          </a:ln>
          <a:effectLst>
            <a:outerShdw blurRad="39000" dist="25400" dir="5400000" rotWithShape="0">
              <a:srgbClr val="000000">
                <a:alpha val="37999"/>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2" name="Cross 11"/>
          <p:cNvSpPr>
            <a:spLocks noChangeArrowheads="1"/>
          </p:cNvSpPr>
          <p:nvPr/>
        </p:nvSpPr>
        <p:spPr bwMode="auto">
          <a:xfrm>
            <a:off x="1981200" y="2895600"/>
            <a:ext cx="381000" cy="381000"/>
          </a:xfrm>
          <a:prstGeom prst="plus">
            <a:avLst>
              <a:gd name="adj" fmla="val 40463"/>
            </a:avLst>
          </a:prstGeom>
          <a:solidFill>
            <a:schemeClr val="tx1"/>
          </a:solidFill>
          <a:ln w="6350" cap="rnd">
            <a:solidFill>
              <a:srgbClr val="000000"/>
            </a:solidFill>
            <a:miter lim="800000"/>
            <a:headEnd/>
            <a:tailEnd/>
          </a:ln>
          <a:effectLst>
            <a:outerShdw blurRad="39000" dist="25400" dir="5400000" rotWithShape="0">
              <a:srgbClr val="808080">
                <a:alpha val="37999"/>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6660" name="TextBox 3"/>
          <p:cNvSpPr txBox="1">
            <a:spLocks noChangeArrowheads="1"/>
          </p:cNvSpPr>
          <p:nvPr/>
        </p:nvSpPr>
        <p:spPr bwMode="auto">
          <a:xfrm>
            <a:off x="457200" y="5943600"/>
            <a:ext cx="815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sng"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Covariates</a:t>
            </a:r>
            <a:r>
              <a:rPr kumimoji="0" lang="en-US" altLang="en-US" sz="20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 Child’s age, Qnr version, Child’s sex, Total # of eye tracking trials completed and fixations detected</a:t>
            </a:r>
          </a:p>
        </p:txBody>
      </p:sp>
    </p:spTree>
    <p:extLst>
      <p:ext uri="{BB962C8B-B14F-4D97-AF65-F5344CB8AC3E}">
        <p14:creationId xmlns:p14="http://schemas.microsoft.com/office/powerpoint/2010/main" val="2988307447"/>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a:defRPr/>
            </a:pPr>
            <a:r>
              <a:rPr lang="en-US" dirty="0"/>
              <a:t>What infant gestures say </a:t>
            </a:r>
          </a:p>
        </p:txBody>
      </p:sp>
      <p:sp>
        <p:nvSpPr>
          <p:cNvPr id="43011" name="Rectangle 3"/>
          <p:cNvSpPr>
            <a:spLocks noGrp="1" noChangeArrowheads="1"/>
          </p:cNvSpPr>
          <p:nvPr>
            <p:ph type="body" idx="1"/>
          </p:nvPr>
        </p:nvSpPr>
        <p:spPr>
          <a:noFill/>
        </p:spPr>
        <p:txBody>
          <a:bodyPr/>
          <a:lstStyle/>
          <a:p>
            <a:r>
              <a:rPr lang="en-US" sz="2800"/>
              <a:t>Instrumental:  Use gesture to person to get object (or get something done)</a:t>
            </a:r>
          </a:p>
          <a:p>
            <a:pPr lvl="1"/>
            <a:r>
              <a:rPr lang="en-US" sz="2400"/>
              <a:t>I--&gt; Social  --&gt; Object</a:t>
            </a:r>
          </a:p>
          <a:p>
            <a:pPr lvl="1"/>
            <a:r>
              <a:rPr lang="en-US" sz="2400"/>
              <a:t>Proto-imperative (i.e., "give me that")</a:t>
            </a:r>
          </a:p>
          <a:p>
            <a:r>
              <a:rPr lang="en-US" sz="2800"/>
              <a:t>Social Approach:  Use gesture with object to engage with partner</a:t>
            </a:r>
          </a:p>
          <a:p>
            <a:pPr lvl="1"/>
            <a:r>
              <a:rPr lang="en-US" sz="2400"/>
              <a:t>I--&gt; Object --&gt; Social</a:t>
            </a:r>
          </a:p>
          <a:p>
            <a:pPr lvl="1"/>
            <a:r>
              <a:rPr lang="en-US" sz="2400"/>
              <a:t>Proto-declarative (i.e., "look at that") </a:t>
            </a:r>
          </a:p>
          <a:p>
            <a:pPr lvl="1"/>
            <a:r>
              <a:rPr lang="en-US" sz="2400"/>
              <a:t>What autistic kids appear to do very little of</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4CFB494E-A63B-42B9-BCC6-803057039C8C}" type="slidenum">
              <a:rPr lang="en-US" smtClean="0"/>
              <a:pPr/>
              <a:t>41</a:t>
            </a:fld>
            <a:endParaRPr lang="en-US"/>
          </a:p>
        </p:txBody>
      </p:sp>
      <p:sp>
        <p:nvSpPr>
          <p:cNvPr id="40963" name="Rectangle 2"/>
          <p:cNvSpPr>
            <a:spLocks noGrp="1" noChangeArrowheads="1"/>
          </p:cNvSpPr>
          <p:nvPr>
            <p:ph type="title"/>
          </p:nvPr>
        </p:nvSpPr>
        <p:spPr>
          <a:xfrm>
            <a:off x="914400" y="512763"/>
            <a:ext cx="7772400" cy="914400"/>
          </a:xfrm>
        </p:spPr>
        <p:txBody>
          <a:bodyPr/>
          <a:lstStyle/>
          <a:p>
            <a:pPr>
              <a:defRPr/>
            </a:pPr>
            <a:r>
              <a:rPr lang="en-US"/>
              <a:t>Social approach - offer</a:t>
            </a:r>
          </a:p>
        </p:txBody>
      </p:sp>
      <p:pic>
        <p:nvPicPr>
          <p:cNvPr id="44036" name="Picture 3"/>
          <p:cNvPicPr>
            <a:picLocks noChangeAspect="1" noChangeArrowheads="1"/>
          </p:cNvPicPr>
          <p:nvPr/>
        </p:nvPicPr>
        <p:blipFill>
          <a:blip r:embed="rId3" cstate="print"/>
          <a:srcRect/>
          <a:stretch>
            <a:fillRect/>
          </a:stretch>
        </p:blipFill>
        <p:spPr bwMode="auto">
          <a:xfrm>
            <a:off x="1524000" y="1587500"/>
            <a:ext cx="6400800" cy="49276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DCE502F3-0B54-4B26-9CE0-332075F04916}" type="slidenum">
              <a:rPr lang="en-US" smtClean="0"/>
              <a:pPr/>
              <a:t>42</a:t>
            </a:fld>
            <a:endParaRPr lang="en-US"/>
          </a:p>
        </p:txBody>
      </p:sp>
      <p:sp>
        <p:nvSpPr>
          <p:cNvPr id="41987" name="Rectangle 2"/>
          <p:cNvSpPr>
            <a:spLocks noGrp="1" noChangeArrowheads="1"/>
          </p:cNvSpPr>
          <p:nvPr>
            <p:ph type="title"/>
          </p:nvPr>
        </p:nvSpPr>
        <p:spPr>
          <a:xfrm>
            <a:off x="914400" y="512763"/>
            <a:ext cx="7772400" cy="914400"/>
          </a:xfrm>
        </p:spPr>
        <p:txBody>
          <a:bodyPr/>
          <a:lstStyle/>
          <a:p>
            <a:pPr>
              <a:defRPr/>
            </a:pPr>
            <a:r>
              <a:rPr lang="en-US"/>
              <a:t>Instrumental - request</a:t>
            </a:r>
          </a:p>
        </p:txBody>
      </p:sp>
      <p:pic>
        <p:nvPicPr>
          <p:cNvPr id="45060" name="Picture 3"/>
          <p:cNvPicPr>
            <a:picLocks noChangeAspect="1" noChangeArrowheads="1"/>
          </p:cNvPicPr>
          <p:nvPr/>
        </p:nvPicPr>
        <p:blipFill>
          <a:blip r:embed="rId3" cstate="print"/>
          <a:srcRect/>
          <a:stretch>
            <a:fillRect/>
          </a:stretch>
        </p:blipFill>
        <p:spPr bwMode="auto">
          <a:xfrm>
            <a:off x="1120775" y="1612900"/>
            <a:ext cx="6042025" cy="4605338"/>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914400" y="512763"/>
            <a:ext cx="8153400" cy="914400"/>
          </a:xfrm>
        </p:spPr>
        <p:txBody>
          <a:bodyPr/>
          <a:lstStyle/>
          <a:p>
            <a:pPr>
              <a:defRPr/>
            </a:pPr>
            <a:r>
              <a:rPr lang="en-US" dirty="0"/>
              <a:t>Development of gazing at mother  </a:t>
            </a:r>
            <a:endParaRPr lang="en-US" sz="2800" dirty="0"/>
          </a:p>
        </p:txBody>
      </p:sp>
      <p:sp>
        <p:nvSpPr>
          <p:cNvPr id="46083" name="Rectangle 3"/>
          <p:cNvSpPr>
            <a:spLocks noGrp="1" noChangeArrowheads="1"/>
          </p:cNvSpPr>
          <p:nvPr>
            <p:ph type="body" idx="1"/>
          </p:nvPr>
        </p:nvSpPr>
        <p:spPr>
          <a:noFill/>
        </p:spPr>
        <p:txBody>
          <a:bodyPr/>
          <a:lstStyle/>
          <a:p>
            <a:pPr>
              <a:lnSpc>
                <a:spcPct val="90000"/>
              </a:lnSpc>
            </a:pPr>
            <a:r>
              <a:rPr lang="en-US" sz="2800" dirty="0"/>
              <a:t>Infants spend increasing amounts of time coordinating attention (looking back and forth) between mother and objects</a:t>
            </a:r>
          </a:p>
          <a:p>
            <a:pPr>
              <a:lnSpc>
                <a:spcPct val="90000"/>
              </a:lnSpc>
            </a:pPr>
            <a:r>
              <a:rPr lang="en-US" sz="2800" dirty="0"/>
              <a:t>Gestures more likely during this coordinated joint attention </a:t>
            </a:r>
          </a:p>
          <a:p>
            <a:pPr>
              <a:lnSpc>
                <a:spcPct val="90000"/>
              </a:lnSpc>
            </a:pPr>
            <a:r>
              <a:rPr lang="en-US" sz="2800" dirty="0"/>
              <a:t>Coordinated joint attention tends to occur with affective expressions</a:t>
            </a:r>
          </a:p>
          <a:p>
            <a:pPr lvl="1">
              <a:lnSpc>
                <a:spcPct val="90000"/>
              </a:lnSpc>
            </a:pPr>
            <a:r>
              <a:rPr lang="en-US" sz="2400" dirty="0"/>
              <a:t>Bakeman &amp; Adamson: positive affect facilitates joint attention and its development </a:t>
            </a:r>
          </a:p>
          <a:p>
            <a:pPr lvl="1">
              <a:lnSpc>
                <a:spcPct val="90000"/>
              </a:lnSpc>
            </a:pPr>
            <a:r>
              <a:rPr lang="en-US" sz="2400" dirty="0"/>
              <a:t>but did not look at gestural  communications</a:t>
            </a:r>
          </a:p>
          <a:p>
            <a:pPr lvl="1">
              <a:lnSpc>
                <a:spcPct val="90000"/>
              </a:lnSpc>
            </a:pPr>
            <a:r>
              <a:rPr lang="en-US" sz="2400" dirty="0">
                <a:hlinkClick r:id="rId3"/>
              </a:rPr>
              <a:t>Baby-dog toy offer exchange https://</a:t>
            </a:r>
            <a:r>
              <a:rPr lang="en-US" sz="1400" dirty="0">
                <a:hlinkClick r:id="rId3"/>
              </a:rPr>
              <a:t>www.youtube.com/watch?v=p8boAmzaxMY</a:t>
            </a:r>
            <a:r>
              <a:rPr lang="en-US" sz="1400" dirty="0"/>
              <a:t>  </a:t>
            </a:r>
            <a:endParaRPr lang="en-US" sz="24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a:defRPr/>
            </a:pPr>
            <a:r>
              <a:rPr lang="en-US"/>
              <a:t>Sample (Messinger &amp; Fogel, 1998)</a:t>
            </a:r>
          </a:p>
        </p:txBody>
      </p:sp>
      <p:sp>
        <p:nvSpPr>
          <p:cNvPr id="47107" name="Rectangle 3"/>
          <p:cNvSpPr>
            <a:spLocks noGrp="1" noChangeArrowheads="1"/>
          </p:cNvSpPr>
          <p:nvPr>
            <p:ph type="body" idx="1"/>
          </p:nvPr>
        </p:nvSpPr>
        <p:spPr>
          <a:noFill/>
        </p:spPr>
        <p:txBody>
          <a:bodyPr/>
          <a:lstStyle/>
          <a:p>
            <a:r>
              <a:rPr lang="en-US"/>
              <a:t>Middle-class sample</a:t>
            </a:r>
          </a:p>
          <a:p>
            <a:r>
              <a:rPr lang="en-US"/>
              <a:t>11 mother-infant dyads </a:t>
            </a:r>
          </a:p>
          <a:p>
            <a:r>
              <a:rPr lang="en-US"/>
              <a:t>Playing “as you would at home” for 10 minutes at a table with everyday toys</a:t>
            </a:r>
          </a:p>
          <a:p>
            <a:r>
              <a:rPr lang="en-US"/>
              <a:t>156 play sessions</a:t>
            </a:r>
          </a:p>
          <a:p>
            <a:pPr lvl="1"/>
            <a:r>
              <a:rPr lang="en-US"/>
              <a:t>Observed weekly from 9.5 to 12 months</a:t>
            </a:r>
          </a:p>
          <a:p>
            <a:pPr lvl="1"/>
            <a:r>
              <a:rPr lang="en-US"/>
              <a:t>every two weeks from 12 to 15 months</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F69E36F-3647-475D-BFE8-BFC4CA53300F}" type="slidenum">
              <a:rPr lang="en-US" smtClean="0"/>
              <a:pPr/>
              <a:t>45</a:t>
            </a:fld>
            <a:endParaRPr lang="en-US"/>
          </a:p>
        </p:txBody>
      </p:sp>
      <p:sp>
        <p:nvSpPr>
          <p:cNvPr id="54275" name="Rectangle 2"/>
          <p:cNvSpPr>
            <a:spLocks noGrp="1" noChangeArrowheads="1"/>
          </p:cNvSpPr>
          <p:nvPr>
            <p:ph type="title"/>
          </p:nvPr>
        </p:nvSpPr>
        <p:spPr/>
        <p:txBody>
          <a:bodyPr/>
          <a:lstStyle/>
          <a:p>
            <a:pPr>
              <a:defRPr/>
            </a:pPr>
            <a:r>
              <a:rPr lang="en-US" dirty="0">
                <a:solidFill>
                  <a:schemeClr val="tx1"/>
                </a:solidFill>
              </a:rPr>
              <a:t>Development of infant requests </a:t>
            </a:r>
          </a:p>
        </p:txBody>
      </p:sp>
      <p:sp>
        <p:nvSpPr>
          <p:cNvPr id="57348" name="Rectangle 3"/>
          <p:cNvSpPr>
            <a:spLocks noGrp="1" noChangeArrowheads="1"/>
          </p:cNvSpPr>
          <p:nvPr>
            <p:ph type="body" idx="1"/>
          </p:nvPr>
        </p:nvSpPr>
        <p:spPr/>
        <p:txBody>
          <a:bodyPr/>
          <a:lstStyle/>
          <a:p>
            <a:pPr>
              <a:lnSpc>
                <a:spcPct val="90000"/>
              </a:lnSpc>
            </a:pPr>
            <a:r>
              <a:rPr lang="en-US" sz="2800" dirty="0"/>
              <a:t>As infants become more clearly intentional, they may increasingly use vocalizations with requests in order to compensate for the ambiguity of requesting.</a:t>
            </a:r>
          </a:p>
          <a:p>
            <a:pPr>
              <a:lnSpc>
                <a:spcPct val="90000"/>
              </a:lnSpc>
            </a:pPr>
            <a:r>
              <a:rPr lang="en-US" sz="2800" dirty="0"/>
              <a:t>Piggybacking: combining linguistic topics (the object referred to) with comments (the request gesture) in a manner which presages more complex language use</a:t>
            </a:r>
          </a:p>
        </p:txBody>
      </p:sp>
      <p:sp>
        <p:nvSpPr>
          <p:cNvPr id="2" name="Rectangle 1"/>
          <p:cNvSpPr/>
          <p:nvPr/>
        </p:nvSpPr>
        <p:spPr>
          <a:xfrm>
            <a:off x="1219200" y="-2971800"/>
            <a:ext cx="4572000" cy="2751522"/>
          </a:xfrm>
          <a:prstGeom prst="rect">
            <a:avLst/>
          </a:prstGeom>
        </p:spPr>
        <p:txBody>
          <a:bodyPr>
            <a:spAutoFit/>
          </a:bodyPr>
          <a:lstStyle/>
          <a:p>
            <a:pPr>
              <a:lnSpc>
                <a:spcPct val="90000"/>
              </a:lnSpc>
            </a:pPr>
            <a:r>
              <a:rPr lang="en-US" dirty="0">
                <a:solidFill>
                  <a:schemeClr val="bg1"/>
                </a:solidFill>
              </a:rPr>
              <a:t>The increasing proportion of requests involving vocalizations suggests an increasingly instrumental use of requesting by infants.</a:t>
            </a:r>
          </a:p>
        </p:txBody>
      </p:sp>
    </p:spTree>
    <p:extLst>
      <p:ext uri="{BB962C8B-B14F-4D97-AF65-F5344CB8AC3E}">
        <p14:creationId xmlns:p14="http://schemas.microsoft.com/office/powerpoint/2010/main" val="33370166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defRPr/>
            </a:pPr>
            <a:r>
              <a:rPr lang="en-US"/>
              <a:t>Social approach: </a:t>
            </a:r>
            <a:br>
              <a:rPr lang="en-US"/>
            </a:br>
            <a:r>
              <a:rPr lang="en-US"/>
              <a:t>Gazing at mother</a:t>
            </a:r>
          </a:p>
        </p:txBody>
      </p:sp>
      <p:sp>
        <p:nvSpPr>
          <p:cNvPr id="54275" name="Rectangle 3"/>
          <p:cNvSpPr>
            <a:spLocks noGrp="1" noChangeArrowheads="1"/>
          </p:cNvSpPr>
          <p:nvPr>
            <p:ph type="body" idx="1"/>
          </p:nvPr>
        </p:nvSpPr>
        <p:spPr>
          <a:noFill/>
        </p:spPr>
        <p:txBody>
          <a:bodyPr/>
          <a:lstStyle/>
          <a:p>
            <a:r>
              <a:rPr lang="en-US"/>
              <a:t>Gazing at mother is associated with offering rather than requesting </a:t>
            </a:r>
          </a:p>
          <a:p>
            <a:pPr lvl="1">
              <a:lnSpc>
                <a:spcPct val="90000"/>
              </a:lnSpc>
            </a:pPr>
            <a:r>
              <a:rPr lang="en-US"/>
              <a:t>50% of infant offers and 32% of infant requests involved gazing at mother</a:t>
            </a:r>
          </a:p>
          <a:p>
            <a:pPr lvl="1">
              <a:lnSpc>
                <a:spcPct val="90000"/>
              </a:lnSpc>
            </a:pPr>
            <a:r>
              <a:rPr lang="en-US"/>
              <a:t>9/11 infants show effect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Number Placeholder 6"/>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C059B3B-5580-4F78-86A1-7FE3BBB64DB5}" type="slidenum">
              <a:rPr lang="en-US" smtClean="0"/>
              <a:pPr/>
              <a:t>47</a:t>
            </a:fld>
            <a:endParaRPr lang="en-US"/>
          </a:p>
        </p:txBody>
      </p:sp>
      <p:sp>
        <p:nvSpPr>
          <p:cNvPr id="2052" name="Rectangle 1026"/>
          <p:cNvSpPr>
            <a:spLocks noGrp="1" noChangeArrowheads="1"/>
          </p:cNvSpPr>
          <p:nvPr>
            <p:ph type="title"/>
          </p:nvPr>
        </p:nvSpPr>
        <p:spPr/>
        <p:txBody>
          <a:bodyPr/>
          <a:lstStyle/>
          <a:p>
            <a:pPr>
              <a:defRPr/>
            </a:pPr>
            <a:r>
              <a:rPr lang="en-US"/>
              <a:t>Gazing at mother and smiling</a:t>
            </a:r>
          </a:p>
        </p:txBody>
      </p:sp>
      <p:sp>
        <p:nvSpPr>
          <p:cNvPr id="2053" name="Rectangle 1027"/>
          <p:cNvSpPr>
            <a:spLocks noGrp="1" noChangeArrowheads="1"/>
          </p:cNvSpPr>
          <p:nvPr>
            <p:ph type="body" sz="half" idx="1"/>
          </p:nvPr>
        </p:nvSpPr>
        <p:spPr/>
        <p:txBody>
          <a:bodyPr/>
          <a:lstStyle/>
          <a:p>
            <a:r>
              <a:rPr lang="en-US" sz="2400" dirty="0"/>
              <a:t>When infants gazed at mother during gestures, they smiled</a:t>
            </a:r>
          </a:p>
          <a:p>
            <a:pPr lvl="1"/>
            <a:r>
              <a:rPr lang="en-US" sz="2000" dirty="0"/>
              <a:t>10 of 11 infants</a:t>
            </a:r>
          </a:p>
          <a:p>
            <a:r>
              <a:rPr lang="en-US" sz="2400" dirty="0"/>
              <a:t>Coordinated gesturing - occasions for positive affect</a:t>
            </a:r>
          </a:p>
        </p:txBody>
      </p:sp>
      <p:graphicFrame>
        <p:nvGraphicFramePr>
          <p:cNvPr id="2050" name="Object 1024"/>
          <p:cNvGraphicFramePr>
            <a:graphicFrameLocks noGrp="1" noChangeAspect="1"/>
          </p:cNvGraphicFramePr>
          <p:nvPr>
            <p:ph sz="half" idx="2"/>
          </p:nvPr>
        </p:nvGraphicFramePr>
        <p:xfrm>
          <a:off x="5022850" y="1752600"/>
          <a:ext cx="3365500" cy="4114800"/>
        </p:xfrm>
        <a:graphic>
          <a:graphicData uri="http://schemas.openxmlformats.org/presentationml/2006/ole">
            <mc:AlternateContent xmlns:mc="http://schemas.openxmlformats.org/markup-compatibility/2006">
              <mc:Choice xmlns:v="urn:schemas-microsoft-com:vml" Requires="v">
                <p:oleObj name="SPW 4.0 Graph" r:id="rId3" imgW="6416345" imgH="7845552" progId="">
                  <p:embed/>
                </p:oleObj>
              </mc:Choice>
              <mc:Fallback>
                <p:oleObj name="SPW 4.0 Graph" r:id="rId3" imgW="6416345" imgH="7845552" progId="">
                  <p:embed/>
                  <p:pic>
                    <p:nvPicPr>
                      <p:cNvPr id="0" name="Picture 10"/>
                      <p:cNvPicPr>
                        <a:picLocks noGrp="1" noChangeAspect="1" noChangeArrowheads="1"/>
                      </p:cNvPicPr>
                      <p:nvPr/>
                    </p:nvPicPr>
                    <p:blipFill>
                      <a:blip r:embed="rId4">
                        <a:extLst>
                          <a:ext uri="{28A0092B-C50C-407E-A947-70E740481C1C}">
                            <a14:useLocalDpi xmlns:a14="http://schemas.microsoft.com/office/drawing/2010/main" val="0"/>
                          </a:ext>
                        </a:extLst>
                      </a:blip>
                      <a:srcRect l="7126" t="11655" r="5701" b="3496"/>
                      <a:stretch>
                        <a:fillRect/>
                      </a:stretch>
                    </p:blipFill>
                    <p:spPr bwMode="auto">
                      <a:xfrm>
                        <a:off x="5022850" y="1752600"/>
                        <a:ext cx="33655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ectangle 1"/>
          <p:cNvSpPr/>
          <p:nvPr/>
        </p:nvSpPr>
        <p:spPr>
          <a:xfrm>
            <a:off x="879475" y="-3785305"/>
            <a:ext cx="4572000" cy="1261884"/>
          </a:xfrm>
          <a:prstGeom prst="rect">
            <a:avLst/>
          </a:prstGeom>
        </p:spPr>
        <p:txBody>
          <a:bodyPr>
            <a:spAutoFit/>
          </a:bodyPr>
          <a:lstStyle/>
          <a:p>
            <a:pPr lvl="1"/>
            <a:r>
              <a:rPr lang="en-US" sz="2000" dirty="0">
                <a:solidFill>
                  <a:schemeClr val="bg1"/>
                </a:solidFill>
              </a:rPr>
              <a:t>62% of gestures involving gazing at mother also involved smiling </a:t>
            </a:r>
          </a:p>
          <a:p>
            <a:pPr lvl="2"/>
            <a:r>
              <a:rPr lang="en-US" sz="1800" dirty="0">
                <a:solidFill>
                  <a:schemeClr val="bg1"/>
                </a:solidFill>
              </a:rPr>
              <a:t>40% of gestures that did not involve gazing at mother involved smiling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6D3E7A6-4D73-404F-99EB-6639848F8944}" type="slidenum">
              <a:rPr lang="en-US" smtClean="0"/>
              <a:pPr/>
              <a:t>48</a:t>
            </a:fld>
            <a:endParaRPr lang="en-US"/>
          </a:p>
        </p:txBody>
      </p:sp>
      <p:sp>
        <p:nvSpPr>
          <p:cNvPr id="56323" name="Rectangle 2"/>
          <p:cNvSpPr>
            <a:spLocks noGrp="1" noChangeArrowheads="1"/>
          </p:cNvSpPr>
          <p:nvPr>
            <p:ph type="title"/>
          </p:nvPr>
        </p:nvSpPr>
        <p:spPr/>
        <p:txBody>
          <a:bodyPr/>
          <a:lstStyle/>
          <a:p>
            <a:pPr>
              <a:defRPr/>
            </a:pPr>
            <a:r>
              <a:rPr lang="en-US">
                <a:solidFill>
                  <a:schemeClr val="tx1"/>
                </a:solidFill>
              </a:rPr>
              <a:t>Big picture</a:t>
            </a:r>
          </a:p>
        </p:txBody>
      </p:sp>
      <p:sp>
        <p:nvSpPr>
          <p:cNvPr id="59396" name="Rectangle 3"/>
          <p:cNvSpPr>
            <a:spLocks noGrp="1" noChangeArrowheads="1"/>
          </p:cNvSpPr>
          <p:nvPr>
            <p:ph type="body" idx="1"/>
          </p:nvPr>
        </p:nvSpPr>
        <p:spPr/>
        <p:txBody>
          <a:bodyPr/>
          <a:lstStyle/>
          <a:p>
            <a:r>
              <a:rPr lang="en-US"/>
              <a:t>Infant requests used instrumentally to obtain objects and infant offers used to initiate (positive) social contact. </a:t>
            </a:r>
          </a:p>
          <a:p>
            <a:r>
              <a:rPr lang="en-US"/>
              <a:t>When infants request, they use a social means (the partner) to attain a nonsocial end, an object. </a:t>
            </a:r>
          </a:p>
          <a:p>
            <a:r>
              <a:rPr lang="en-US"/>
              <a:t>When infants offer, they use an object as a means to a social end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914400" y="512763"/>
            <a:ext cx="8229600" cy="914400"/>
          </a:xfrm>
        </p:spPr>
        <p:txBody>
          <a:bodyPr/>
          <a:lstStyle/>
          <a:p>
            <a:pPr>
              <a:defRPr/>
            </a:pPr>
            <a:r>
              <a:rPr lang="en-US" dirty="0"/>
              <a:t>Developmental Psychopathology</a:t>
            </a:r>
          </a:p>
        </p:txBody>
      </p:sp>
      <p:sp>
        <p:nvSpPr>
          <p:cNvPr id="60419" name="Rectangle 3"/>
          <p:cNvSpPr>
            <a:spLocks noGrp="1" noChangeArrowheads="1"/>
          </p:cNvSpPr>
          <p:nvPr>
            <p:ph idx="1"/>
          </p:nvPr>
        </p:nvSpPr>
        <p:spPr>
          <a:noFill/>
        </p:spPr>
        <p:txBody>
          <a:bodyPr/>
          <a:lstStyle/>
          <a:p>
            <a:r>
              <a:rPr lang="en-US" dirty="0"/>
              <a:t>Children with autism children show deficits in social approach </a:t>
            </a:r>
          </a:p>
          <a:p>
            <a:pPr lvl="1"/>
            <a:r>
              <a:rPr lang="en-US" dirty="0"/>
              <a:t>Offering objects while gazing at partner &amp; smiling </a:t>
            </a:r>
          </a:p>
          <a:p>
            <a:r>
              <a:rPr lang="en-US" dirty="0"/>
              <a:t>Children with Downs show deficits in instrumental communication </a:t>
            </a:r>
          </a:p>
          <a:p>
            <a:pPr lvl="1"/>
            <a:r>
              <a:rPr lang="en-US" dirty="0"/>
              <a:t>such as requesting objects</a:t>
            </a:r>
          </a:p>
          <a:p>
            <a:pPr lvl="4"/>
            <a:r>
              <a:rPr lang="en-US" dirty="0"/>
              <a:t>(Mundy et al.; etc)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2"/>
          <p:cNvSpPr txBox="1">
            <a:spLocks noChangeArrowheads="1"/>
          </p:cNvSpPr>
          <p:nvPr/>
        </p:nvSpPr>
        <p:spPr bwMode="auto">
          <a:xfrm>
            <a:off x="228600" y="1660525"/>
            <a:ext cx="8610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Results</a:t>
            </a: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9"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200" dirty="0">
                <a:solidFill>
                  <a:schemeClr val="accent1">
                    <a:satMod val="150000"/>
                  </a:schemeClr>
                </a:solidFill>
                <a:latin typeface="Calibri"/>
                <a:ea typeface="+mj-ea"/>
                <a:cs typeface="Calibri"/>
              </a:rPr>
              <a:t>Individual Differences in Infant Fixation Duration </a:t>
            </a:r>
            <a:r>
              <a:rPr lang="en-US" sz="2400" b="0" dirty="0">
                <a:solidFill>
                  <a:schemeClr val="accent1">
                    <a:satMod val="150000"/>
                  </a:schemeClr>
                </a:solidFill>
                <a:latin typeface="Arial"/>
                <a:ea typeface="+mj-ea"/>
                <a:cs typeface="Arial"/>
              </a:rPr>
              <a:t>(Papageorgiou et al., 2014)</a:t>
            </a:r>
          </a:p>
        </p:txBody>
      </p:sp>
      <p:graphicFrame>
        <p:nvGraphicFramePr>
          <p:cNvPr id="3" name="Table 2"/>
          <p:cNvGraphicFramePr>
            <a:graphicFrameLocks noGrp="1"/>
          </p:cNvGraphicFramePr>
          <p:nvPr/>
        </p:nvGraphicFramePr>
        <p:xfrm>
          <a:off x="3200400" y="2727325"/>
          <a:ext cx="5638800" cy="2378123"/>
        </p:xfrm>
        <a:graphic>
          <a:graphicData uri="http://schemas.openxmlformats.org/drawingml/2006/table">
            <a:tbl>
              <a:tblPr/>
              <a:tblGrid>
                <a:gridCol w="5638800">
                  <a:extLst>
                    <a:ext uri="{9D8B030D-6E8A-4147-A177-3AD203B41FA5}">
                      <a16:colId xmlns:a16="http://schemas.microsoft.com/office/drawing/2014/main" val="20000"/>
                    </a:ext>
                  </a:extLst>
                </a:gridCol>
              </a:tblGrid>
              <a:tr h="457200">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Parent-reported Childhood Behavior</a:t>
                      </a:r>
                      <a:endParaRPr kumimoji="0" lang="en-US" altLang="en-US" sz="24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T="45732" marB="45732"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457200">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Hyperactivity-Inattention Scale</a:t>
                      </a:r>
                    </a:p>
                  </a:txBody>
                  <a:tcPr marT="45732" marB="45732"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AF3F6"/>
                    </a:solidFill>
                  </a:tcPr>
                </a:tc>
                <a:extLst>
                  <a:ext uri="{0D108BD9-81ED-4DB2-BD59-A6C34878D82A}">
                    <a16:rowId xmlns:a16="http://schemas.microsoft.com/office/drawing/2014/main" val="10001"/>
                  </a:ext>
                </a:extLst>
              </a:tr>
              <a:tr h="1463675">
                <a:tc>
                  <a:txBody>
                    <a:bodyPr/>
                    <a:lstStyle>
                      <a:lvl1pPr eaLnBrk="0" hangingPunct="0">
                        <a:buClr>
                          <a:schemeClr val="accent1"/>
                        </a:buClr>
                        <a:buSzPct val="80000"/>
                        <a:buFont typeface="Wingdings 2" panose="05020102010507070707" pitchFamily="18" charset="2"/>
                        <a:defRPr sz="2800">
                          <a:solidFill>
                            <a:schemeClr val="tx1"/>
                          </a:solidFill>
                          <a:latin typeface="Corbel" panose="020B0503020204020204" pitchFamily="34" charset="0"/>
                          <a:ea typeface="ＭＳ Ｐゴシック" panose="020B0600070205080204" pitchFamily="34" charset="-128"/>
                        </a:defRPr>
                      </a:lvl1pPr>
                      <a:lvl2pPr marL="742950" indent="-285750" eaLnBrk="0" hangingPunct="0">
                        <a:spcBef>
                          <a:spcPct val="20000"/>
                        </a:spcBef>
                        <a:buClr>
                          <a:schemeClr val="accent2"/>
                        </a:buClr>
                        <a:buSzPct val="90000"/>
                        <a:buFont typeface="Wingdings" panose="05000000000000000000" pitchFamily="2" charset="2"/>
                        <a:defRPr sz="2400">
                          <a:solidFill>
                            <a:schemeClr val="tx1"/>
                          </a:solidFill>
                          <a:latin typeface="Corbel" panose="020B0503020204020204" pitchFamily="34" charset="0"/>
                          <a:ea typeface="ＭＳ Ｐゴシック" panose="020B0600070205080204" pitchFamily="34" charset="-128"/>
                        </a:defRPr>
                      </a:lvl2pPr>
                      <a:lvl3pPr marL="1143000" indent="-228600" eaLnBrk="0" hangingPunct="0">
                        <a:spcBef>
                          <a:spcPct val="20000"/>
                        </a:spcBef>
                        <a:buClr>
                          <a:srgbClr val="E66C7D"/>
                        </a:buClr>
                        <a:buFont typeface="Arial" panose="020B0604020202020204" pitchFamily="34" charset="0"/>
                        <a:defRPr sz="2000">
                          <a:solidFill>
                            <a:schemeClr val="tx1"/>
                          </a:solidFill>
                          <a:latin typeface="Corbel" panose="020B0503020204020204" pitchFamily="34" charset="0"/>
                          <a:ea typeface="ＭＳ Ｐゴシック" panose="020B0600070205080204" pitchFamily="34" charset="-128"/>
                        </a:defRPr>
                      </a:lvl3pPr>
                      <a:lvl4pPr marL="1600200" indent="-228600" eaLnBrk="0" hangingPunct="0">
                        <a:spcBef>
                          <a:spcPct val="20000"/>
                        </a:spcBef>
                        <a:buClr>
                          <a:srgbClr val="6BB76D"/>
                        </a:buClr>
                        <a:buFont typeface="Arial" panose="020B0604020202020204" pitchFamily="34" charset="0"/>
                        <a:defRPr>
                          <a:solidFill>
                            <a:schemeClr val="tx1"/>
                          </a:solidFill>
                          <a:latin typeface="Corbel" panose="020B0503020204020204" pitchFamily="34" charset="0"/>
                          <a:ea typeface="ＭＳ Ｐゴシック" panose="020B0600070205080204" pitchFamily="34" charset="-128"/>
                        </a:defRPr>
                      </a:lvl4pPr>
                      <a:lvl5pPr marL="2057400" indent="-228600" eaLnBrk="0" hangingPunct="0">
                        <a:spcBef>
                          <a:spcPct val="20000"/>
                        </a:spcBef>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E88651"/>
                        </a:buClr>
                        <a:buFont typeface="Wingdings 3" panose="05040102010807070707" pitchFamily="18" charset="2"/>
                        <a:defRPr>
                          <a:solidFill>
                            <a:schemeClr val="tx1"/>
                          </a:solidFill>
                          <a:latin typeface="Corbel" panose="020B0503020204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Preschool: Revised Ruttner Parent Scale (RRPSPC)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 Rate frequency of 4 different behaviors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School-age: Children’s Behavior Qnr (CBQ)</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orbel" panose="020B0503020204020204" pitchFamily="34" charset="0"/>
                          <a:ea typeface="ＭＳ Ｐゴシック" panose="020B0600070205080204" pitchFamily="34" charset="-128"/>
                        </a:rPr>
                        <a:t>-- Rate frequency of 5 different behaviors</a:t>
                      </a:r>
                      <a:endPar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T="45732" marB="45732"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grpSp>
        <p:nvGrpSpPr>
          <p:cNvPr id="30734" name="Group 4"/>
          <p:cNvGrpSpPr>
            <a:grpSpLocks/>
          </p:cNvGrpSpPr>
          <p:nvPr/>
        </p:nvGrpSpPr>
        <p:grpSpPr bwMode="auto">
          <a:xfrm>
            <a:off x="228600" y="3581400"/>
            <a:ext cx="1985963" cy="1096963"/>
            <a:chOff x="624842" y="822960"/>
            <a:chExt cx="1985763" cy="1097280"/>
          </a:xfrm>
        </p:grpSpPr>
        <p:sp>
          <p:nvSpPr>
            <p:cNvPr id="6" name="Rounded Rectangle 5"/>
            <p:cNvSpPr>
              <a:spLocks noChangeArrowheads="1"/>
            </p:cNvSpPr>
            <p:nvPr/>
          </p:nvSpPr>
          <p:spPr bwMode="auto">
            <a:xfrm>
              <a:off x="624842" y="822960"/>
              <a:ext cx="1985763" cy="1097280"/>
            </a:xfrm>
            <a:prstGeom prst="roundRect">
              <a:avLst>
                <a:gd name="adj" fmla="val 16667"/>
              </a:avLst>
            </a:prstGeom>
            <a:gradFill rotWithShape="1">
              <a:gsLst>
                <a:gs pos="0">
                  <a:srgbClr val="FFBF00"/>
                </a:gs>
                <a:gs pos="45000">
                  <a:srgbClr val="F1A300"/>
                </a:gs>
                <a:gs pos="100000">
                  <a:srgbClr val="CC8900"/>
                </a:gs>
              </a:gsLst>
              <a:lin ang="5400000"/>
            </a:gradFill>
            <a:ln>
              <a:noFill/>
            </a:ln>
            <a:effectLst>
              <a:outerShdw blurRad="39000" dist="25400" dir="5400000" rotWithShape="0">
                <a:srgbClr val="808080">
                  <a:alpha val="37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Rounded Rectangle 4"/>
            <p:cNvSpPr/>
            <p:nvPr/>
          </p:nvSpPr>
          <p:spPr>
            <a:xfrm>
              <a:off x="678812" y="876951"/>
              <a:ext cx="1877824" cy="989299"/>
            </a:xfrm>
            <a:prstGeom prst="rect">
              <a:avLst/>
            </a:prstGeom>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a:ea typeface="+mn-ea"/>
                  <a:cs typeface="+mn-cs"/>
                </a:rPr>
                <a:t>Infant Fixation Duration</a:t>
              </a:r>
            </a:p>
          </p:txBody>
        </p:sp>
      </p:grpSp>
      <p:sp>
        <p:nvSpPr>
          <p:cNvPr id="10" name="Right Arrow 9"/>
          <p:cNvSpPr>
            <a:spLocks noChangeArrowheads="1"/>
          </p:cNvSpPr>
          <p:nvPr/>
        </p:nvSpPr>
        <p:spPr bwMode="auto">
          <a:xfrm>
            <a:off x="2362200" y="4038600"/>
            <a:ext cx="688975" cy="381000"/>
          </a:xfrm>
          <a:prstGeom prst="rightArrow">
            <a:avLst>
              <a:gd name="adj1" fmla="val 50000"/>
              <a:gd name="adj2" fmla="val 49997"/>
            </a:avLst>
          </a:prstGeom>
          <a:solidFill>
            <a:srgbClr val="000000"/>
          </a:solidFill>
          <a:ln w="6350" cap="rnd">
            <a:solidFill>
              <a:srgbClr val="000000"/>
            </a:solidFill>
            <a:miter lim="800000"/>
            <a:headEnd/>
            <a:tailEnd/>
          </a:ln>
          <a:effectLst>
            <a:outerShdw blurRad="39000" dist="25400" dir="5400000" rotWithShape="0">
              <a:srgbClr val="808080">
                <a:alpha val="37999"/>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 name="Minus 10"/>
          <p:cNvSpPr>
            <a:spLocks/>
          </p:cNvSpPr>
          <p:nvPr/>
        </p:nvSpPr>
        <p:spPr bwMode="auto">
          <a:xfrm>
            <a:off x="2362200" y="3505200"/>
            <a:ext cx="533400" cy="381000"/>
          </a:xfrm>
          <a:custGeom>
            <a:avLst/>
            <a:gdLst>
              <a:gd name="T0" fmla="*/ 70702 w 533400"/>
              <a:gd name="T1" fmla="*/ 145694 h 381000"/>
              <a:gd name="T2" fmla="*/ 462698 w 533400"/>
              <a:gd name="T3" fmla="*/ 145694 h 381000"/>
              <a:gd name="T4" fmla="*/ 462698 w 533400"/>
              <a:gd name="T5" fmla="*/ 235306 h 381000"/>
              <a:gd name="T6" fmla="*/ 70702 w 533400"/>
              <a:gd name="T7" fmla="*/ 235306 h 381000"/>
              <a:gd name="T8" fmla="*/ 70702 w 533400"/>
              <a:gd name="T9" fmla="*/ 145694 h 381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3400" h="381000">
                <a:moveTo>
                  <a:pt x="70702" y="145694"/>
                </a:moveTo>
                <a:lnTo>
                  <a:pt x="462698" y="145694"/>
                </a:lnTo>
                <a:lnTo>
                  <a:pt x="462698" y="235306"/>
                </a:lnTo>
                <a:lnTo>
                  <a:pt x="70702" y="235306"/>
                </a:lnTo>
                <a:lnTo>
                  <a:pt x="70702" y="145694"/>
                </a:lnTo>
                <a:close/>
              </a:path>
            </a:pathLst>
          </a:custGeom>
          <a:solidFill>
            <a:schemeClr val="tx1"/>
          </a:solidFill>
          <a:ln w="6350" cap="rnd" cmpd="sng">
            <a:solidFill>
              <a:srgbClr val="000000"/>
            </a:solidFill>
            <a:prstDash val="solid"/>
            <a:round/>
            <a:headEnd/>
            <a:tailEnd/>
          </a:ln>
          <a:effectLst>
            <a:outerShdw blurRad="39000" dist="25400" dir="5400000" rotWithShape="0">
              <a:srgbClr val="000000">
                <a:alpha val="37999"/>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37" name="TextBox 11"/>
          <p:cNvSpPr txBox="1">
            <a:spLocks noChangeArrowheads="1"/>
          </p:cNvSpPr>
          <p:nvPr/>
        </p:nvSpPr>
        <p:spPr bwMode="auto">
          <a:xfrm>
            <a:off x="457200" y="5943600"/>
            <a:ext cx="815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sng"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Covariates</a:t>
            </a:r>
            <a:r>
              <a:rPr kumimoji="0" lang="en-US" altLang="en-US" sz="20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 Child’s age, Qnr version, Child’s sex, Total # of eye tracking trials completed and fixations detected</a:t>
            </a:r>
          </a:p>
        </p:txBody>
      </p:sp>
    </p:spTree>
    <p:extLst>
      <p:ext uri="{BB962C8B-B14F-4D97-AF65-F5344CB8AC3E}">
        <p14:creationId xmlns:p14="http://schemas.microsoft.com/office/powerpoint/2010/main" val="2064878392"/>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8"/>
          <p:cNvSpPr txBox="1">
            <a:spLocks noChangeArrowheads="1"/>
          </p:cNvSpPr>
          <p:nvPr/>
        </p:nvSpPr>
        <p:spPr bwMode="auto">
          <a:xfrm>
            <a:off x="381000" y="609600"/>
            <a:ext cx="8397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algn="ctr" eaLnBrk="0" fontAlgn="base" hangingPunct="0">
              <a:spcBef>
                <a:spcPct val="0"/>
              </a:spcBef>
              <a:spcAft>
                <a:spcPct val="0"/>
              </a:spcAft>
              <a:defRPr sz="1200">
                <a:solidFill>
                  <a:schemeClr val="tx1"/>
                </a:solidFill>
                <a:latin typeface="Arial" pitchFamily="34" charset="0"/>
              </a:defRPr>
            </a:lvl6pPr>
            <a:lvl7pPr marL="2971800" indent="-228600" algn="ctr" eaLnBrk="0" fontAlgn="base" hangingPunct="0">
              <a:spcBef>
                <a:spcPct val="0"/>
              </a:spcBef>
              <a:spcAft>
                <a:spcPct val="0"/>
              </a:spcAft>
              <a:defRPr sz="1200">
                <a:solidFill>
                  <a:schemeClr val="tx1"/>
                </a:solidFill>
                <a:latin typeface="Arial" pitchFamily="34" charset="0"/>
              </a:defRPr>
            </a:lvl7pPr>
            <a:lvl8pPr marL="3429000" indent="-228600" algn="ctr" eaLnBrk="0" fontAlgn="base" hangingPunct="0">
              <a:spcBef>
                <a:spcPct val="0"/>
              </a:spcBef>
              <a:spcAft>
                <a:spcPct val="0"/>
              </a:spcAft>
              <a:defRPr sz="1200">
                <a:solidFill>
                  <a:schemeClr val="tx1"/>
                </a:solidFill>
                <a:latin typeface="Arial" pitchFamily="34" charset="0"/>
              </a:defRPr>
            </a:lvl8pPr>
            <a:lvl9pPr marL="3886200" indent="-228600" algn="ctr" eaLnBrk="0" fontAlgn="base" hangingPunct="0">
              <a:spcBef>
                <a:spcPct val="0"/>
              </a:spcBef>
              <a:spcAft>
                <a:spcPct val="0"/>
              </a:spcAft>
              <a:defRPr sz="1200">
                <a:solidFill>
                  <a:schemeClr val="tx1"/>
                </a:solidFill>
                <a:latin typeface="Arial" pitchFamily="34" charset="0"/>
              </a:defRPr>
            </a:lvl9pPr>
          </a:lstStyle>
          <a:p>
            <a:pPr eaLnBrk="1" fontAlgn="base" hangingPunct="1">
              <a:spcBef>
                <a:spcPct val="0"/>
              </a:spcBef>
              <a:spcAft>
                <a:spcPct val="0"/>
              </a:spcAft>
            </a:pPr>
            <a:r>
              <a:rPr lang="en-US" altLang="en-US" sz="1800">
                <a:solidFill>
                  <a:srgbClr val="FFFFFF"/>
                </a:solidFill>
                <a:cs typeface="Arial" pitchFamily="34" charset="0"/>
              </a:rPr>
              <a:t>Example stimuli, visual scanpaths, regions-of-interest, and</a:t>
            </a:r>
          </a:p>
          <a:p>
            <a:pPr eaLnBrk="1" fontAlgn="base" hangingPunct="1">
              <a:spcBef>
                <a:spcPct val="0"/>
              </a:spcBef>
              <a:spcAft>
                <a:spcPct val="0"/>
              </a:spcAft>
            </a:pPr>
            <a:r>
              <a:rPr lang="en-US" altLang="en-US" sz="1800">
                <a:solidFill>
                  <a:srgbClr val="FFFFFF"/>
                </a:solidFill>
                <a:cs typeface="Arial" pitchFamily="34" charset="0"/>
              </a:rPr>
              <a:t>longitudinal eye-tracking data from 2 until 24 months of age.</a:t>
            </a:r>
          </a:p>
        </p:txBody>
      </p:sp>
      <p:pic>
        <p:nvPicPr>
          <p:cNvPr id="2052" name="Picture 31" descr="nature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6096000"/>
            <a:ext cx="1230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C:\Documents and Settings\Administrator\Desktop\New Folder\12715\completed\nature12715-f1.jpg"/>
          <p:cNvPicPr>
            <a:picLocks noChangeAspect="1" noChangeArrowheads="1"/>
          </p:cNvPicPr>
          <p:nvPr/>
        </p:nvPicPr>
        <p:blipFill rotWithShape="1">
          <a:blip r:embed="rId3">
            <a:extLst>
              <a:ext uri="{28A0092B-C50C-407E-A947-70E740481C1C}">
                <a14:useLocalDpi xmlns:a14="http://schemas.microsoft.com/office/drawing/2010/main" val="0"/>
              </a:ext>
            </a:extLst>
          </a:blip>
          <a:srcRect b="53571"/>
          <a:stretch/>
        </p:blipFill>
        <p:spPr bwMode="auto">
          <a:xfrm>
            <a:off x="1447800" y="1524000"/>
            <a:ext cx="5997656"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315913" y="5259324"/>
            <a:ext cx="8077200" cy="1673352"/>
          </a:xfrm>
        </p:spPr>
        <p:txBody>
          <a:bodyPr>
            <a:noAutofit/>
          </a:bodyPr>
          <a:lstStyle/>
          <a:p>
            <a:r>
              <a:rPr lang="en-US" sz="2400" dirty="0"/>
              <a:t>Attention to eyes is present but in decline in 2–6-month-old infants later diagnosed with autism.</a:t>
            </a:r>
            <a:r>
              <a:rPr lang="en-US" altLang="en-US" sz="2400" dirty="0">
                <a:solidFill>
                  <a:srgbClr val="FFFFFF"/>
                </a:solidFill>
                <a:cs typeface="Arial" pitchFamily="34" charset="0"/>
              </a:rPr>
              <a:t> W Jones &amp; A Klin</a:t>
            </a:r>
            <a:r>
              <a:rPr lang="en-GB" altLang="zh-CN" sz="2400" i="1" dirty="0">
                <a:solidFill>
                  <a:srgbClr val="FFFFFF"/>
                </a:solidFill>
                <a:ea typeface="SimSun" pitchFamily="2" charset="-122"/>
                <a:cs typeface="Arial" pitchFamily="34" charset="0"/>
              </a:rPr>
              <a:t> Nature </a:t>
            </a:r>
            <a:r>
              <a:rPr lang="en-GB" altLang="zh-CN" sz="2400" dirty="0">
                <a:solidFill>
                  <a:srgbClr val="FFFFFF"/>
                </a:solidFill>
                <a:ea typeface="SimSun" pitchFamily="2" charset="-122"/>
                <a:cs typeface="Arial" pitchFamily="34" charset="0"/>
              </a:rPr>
              <a:t>000, 1-5 (2013) doi:10.1038/nature12715</a:t>
            </a:r>
            <a:br>
              <a:rPr lang="en-US" sz="2400" dirty="0"/>
            </a:br>
            <a:endParaRPr lang="en-US" sz="2400" dirty="0"/>
          </a:p>
        </p:txBody>
      </p:sp>
    </p:spTree>
    <p:extLst>
      <p:ext uri="{BB962C8B-B14F-4D97-AF65-F5344CB8AC3E}">
        <p14:creationId xmlns:p14="http://schemas.microsoft.com/office/powerpoint/2010/main" val="2453513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3" name="Content Placeholder 2"/>
          <p:cNvSpPr>
            <a:spLocks noGrp="1"/>
          </p:cNvSpPr>
          <p:nvPr>
            <p:ph idx="1"/>
          </p:nvPr>
        </p:nvSpPr>
        <p:spPr>
          <a:xfrm>
            <a:off x="9601200" y="2597282"/>
            <a:ext cx="5257800" cy="4495799"/>
          </a:xfrm>
        </p:spPr>
        <p:txBody>
          <a:bodyPr>
            <a:normAutofit/>
          </a:bodyPr>
          <a:lstStyle/>
          <a:p>
            <a:r>
              <a:rPr lang="en-US" dirty="0"/>
              <a:t>Tracked eye gaze during naturalistic “caregiver interaction” videos</a:t>
            </a:r>
          </a:p>
          <a:p>
            <a:r>
              <a:rPr lang="en-US" dirty="0"/>
              <a:t>Measured percentage of visual fixation to eyes, mouth, body and objects in a naturalistic video</a:t>
            </a:r>
          </a:p>
          <a:p>
            <a:r>
              <a:rPr lang="en-US" dirty="0"/>
              <a:t>Tracked over time</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492983"/>
            <a:ext cx="3263019" cy="458810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9074" y="1489173"/>
            <a:ext cx="3190111" cy="451932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1520" y="2895600"/>
            <a:ext cx="1622452" cy="2200827"/>
          </a:xfrm>
          <a:prstGeom prst="rect">
            <a:avLst/>
          </a:prstGeom>
        </p:spPr>
      </p:pic>
    </p:spTree>
    <p:extLst>
      <p:ext uri="{BB962C8B-B14F-4D97-AF65-F5344CB8AC3E}">
        <p14:creationId xmlns:p14="http://schemas.microsoft.com/office/powerpoint/2010/main" val="1001182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TD vs ASD</a:t>
            </a:r>
          </a:p>
        </p:txBody>
      </p:sp>
      <p:sp>
        <p:nvSpPr>
          <p:cNvPr id="3" name="Content Placeholder 2"/>
          <p:cNvSpPr>
            <a:spLocks noGrp="1"/>
          </p:cNvSpPr>
          <p:nvPr>
            <p:ph idx="1"/>
          </p:nvPr>
        </p:nvSpPr>
        <p:spPr>
          <a:xfrm>
            <a:off x="457200" y="1524000"/>
            <a:ext cx="3429000" cy="4953000"/>
          </a:xfrm>
        </p:spPr>
        <p:txBody>
          <a:bodyPr>
            <a:normAutofit fontScale="92500" lnSpcReduction="20000"/>
          </a:bodyPr>
          <a:lstStyle/>
          <a:p>
            <a:pPr marL="0" indent="0" algn="ctr">
              <a:buNone/>
            </a:pPr>
            <a:r>
              <a:rPr lang="en-US" u="sng" dirty="0"/>
              <a:t>TD</a:t>
            </a:r>
          </a:p>
          <a:p>
            <a:r>
              <a:rPr lang="en-US" dirty="0"/>
              <a:t>Look more at eyes than anywhere else from 2 to 6 months</a:t>
            </a:r>
          </a:p>
          <a:p>
            <a:r>
              <a:rPr lang="en-US" dirty="0"/>
              <a:t>Mouth fixation increases during 1</a:t>
            </a:r>
            <a:r>
              <a:rPr lang="en-US" baseline="30000" dirty="0"/>
              <a:t>st</a:t>
            </a:r>
            <a:r>
              <a:rPr lang="en-US" dirty="0"/>
              <a:t> year, peaks at 18 months</a:t>
            </a:r>
          </a:p>
          <a:p>
            <a:r>
              <a:rPr lang="en-US" dirty="0"/>
              <a:t>Body and object fixation drops through first year</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399" y="1600199"/>
            <a:ext cx="4314729" cy="4800309"/>
          </a:xfrm>
          <a:prstGeom prst="rect">
            <a:avLst/>
          </a:prstGeom>
        </p:spPr>
      </p:pic>
      <p:sp>
        <p:nvSpPr>
          <p:cNvPr id="7" name="TextBox 6"/>
          <p:cNvSpPr txBox="1"/>
          <p:nvPr/>
        </p:nvSpPr>
        <p:spPr>
          <a:xfrm>
            <a:off x="4691743" y="1724185"/>
            <a:ext cx="4267200" cy="4708981"/>
          </a:xfrm>
          <a:prstGeom prst="rect">
            <a:avLst/>
          </a:prstGeom>
          <a:solidFill>
            <a:schemeClr val="bg1"/>
          </a:solidFill>
        </p:spPr>
        <p:txBody>
          <a:bodyPr wrap="square" rtlCol="0">
            <a:spAutoFit/>
          </a:bodyPr>
          <a:lstStyle/>
          <a:p>
            <a:pPr algn="ctr"/>
            <a:r>
              <a:rPr lang="en-US" sz="3000" u="sng" dirty="0"/>
              <a:t>ASD</a:t>
            </a:r>
          </a:p>
          <a:p>
            <a:pPr marL="457200" indent="-457200">
              <a:buFont typeface="Arial" panose="020B0604020202020204" pitchFamily="34" charset="0"/>
              <a:buChar char="•"/>
            </a:pPr>
            <a:r>
              <a:rPr lang="en-US" sz="3000" dirty="0"/>
              <a:t>Eye fixation declines from 2-24 months</a:t>
            </a:r>
          </a:p>
          <a:p>
            <a:pPr marL="457200" indent="-457200">
              <a:buFont typeface="Arial" panose="020B0604020202020204" pitchFamily="34" charset="0"/>
              <a:buChar char="•"/>
            </a:pPr>
            <a:r>
              <a:rPr lang="en-US" sz="3000" dirty="0"/>
              <a:t>Mouth fixation increases until 18m </a:t>
            </a:r>
          </a:p>
          <a:p>
            <a:pPr marL="457200" indent="-457200">
              <a:buFont typeface="Arial" panose="020B0604020202020204" pitchFamily="34" charset="0"/>
              <a:buChar char="•"/>
            </a:pPr>
            <a:r>
              <a:rPr lang="en-US" sz="3000" dirty="0"/>
              <a:t>Object and body fixation declines slowly in 1</a:t>
            </a:r>
            <a:r>
              <a:rPr lang="en-US" sz="3000" baseline="30000" dirty="0"/>
              <a:t>st</a:t>
            </a:r>
            <a:r>
              <a:rPr lang="en-US" sz="3000" dirty="0"/>
              <a:t> year</a:t>
            </a:r>
          </a:p>
          <a:p>
            <a:pPr marL="457200" indent="-457200">
              <a:buFont typeface="Arial" panose="020B0604020202020204" pitchFamily="34" charset="0"/>
              <a:buChar char="•"/>
            </a:pPr>
            <a:r>
              <a:rPr lang="en-US" sz="3000" dirty="0"/>
              <a:t>Object fixation rises in 2</a:t>
            </a:r>
            <a:r>
              <a:rPr lang="en-US" sz="3000" baseline="30000" dirty="0"/>
              <a:t>nd</a:t>
            </a:r>
            <a:r>
              <a:rPr lang="en-US" sz="3000" dirty="0"/>
              <a:t> year</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0" y="1600200"/>
            <a:ext cx="4345107" cy="4800309"/>
          </a:xfrm>
          <a:prstGeom prst="rect">
            <a:avLst/>
          </a:prstGeom>
        </p:spPr>
      </p:pic>
    </p:spTree>
    <p:extLst>
      <p:ext uri="{BB962C8B-B14F-4D97-AF65-F5344CB8AC3E}">
        <p14:creationId xmlns:p14="http://schemas.microsoft.com/office/powerpoint/2010/main" val="378612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Box 4"/>
          <p:cNvSpPr txBox="1">
            <a:spLocks noChangeArrowheads="1"/>
          </p:cNvSpPr>
          <p:nvPr/>
        </p:nvSpPr>
        <p:spPr bwMode="auto">
          <a:xfrm>
            <a:off x="762000" y="5791200"/>
            <a:ext cx="7620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a:spcBef>
                <a:spcPct val="20000"/>
              </a:spcBef>
              <a:buClr>
                <a:schemeClr va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3200">
                <a:solidFill>
                  <a:schemeClr val="tx1"/>
                </a:solidFill>
                <a:latin typeface="Times New Roman" panose="02020603050405020304" pitchFamily="18" charset="0"/>
                <a:ea typeface="MS PGothic" panose="020B0600070205080204" pitchFamily="34" charset="-128"/>
              </a:defRPr>
            </a:lvl1pPr>
            <a:lvl2pPr marL="742950" indent="-285750" defTabSz="828675">
              <a:spcBef>
                <a:spcPct val="20000"/>
              </a:spcBef>
              <a:buClr>
                <a:schemeClr val="tx2"/>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800">
                <a:solidFill>
                  <a:schemeClr val="tx1"/>
                </a:solidFill>
                <a:latin typeface="Times New Roman" panose="02020603050405020304" pitchFamily="18" charset="0"/>
                <a:ea typeface="MS PGothic" panose="020B0600070205080204" pitchFamily="34" charset="-128"/>
              </a:defRPr>
            </a:lvl2pPr>
            <a:lvl3pPr marL="1143000" indent="-228600" defTabSz="828675">
              <a:spcBef>
                <a:spcPct val="20000"/>
              </a:spcBef>
              <a:buClr>
                <a:schemeClr val="fo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Times New Roman" panose="02020603050405020304" pitchFamily="18" charset="0"/>
                <a:ea typeface="MS PGothic" panose="020B0600070205080204" pitchFamily="34" charset="-128"/>
              </a:defRPr>
            </a:lvl3pPr>
            <a:lvl4pPr marL="1600200" indent="-228600" defTabSz="828675">
              <a:spcBef>
                <a:spcPct val="20000"/>
              </a:spcBef>
              <a:buClr>
                <a:schemeClr val="tx1"/>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MS PGothic" panose="020B0600070205080204" pitchFamily="34" charset="-128"/>
              </a:defRPr>
            </a:lvl4pPr>
            <a:lvl5pPr marL="2057400" indent="-228600" defTabSz="828675">
              <a:spcBef>
                <a:spcPct val="20000"/>
              </a:spcBef>
              <a:buClr>
                <a:schemeClr va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MS PGothic" panose="020B0600070205080204" pitchFamily="34" charset="-128"/>
              </a:defRPr>
            </a:lvl5pPr>
            <a:lvl6pPr marL="2514600" indent="-228600" defTabSz="828675" eaLnBrk="0" fontAlgn="base" hangingPunct="0">
              <a:spcBef>
                <a:spcPct val="20000"/>
              </a:spcBef>
              <a:spcAft>
                <a:spcPct val="0"/>
              </a:spcAft>
              <a:buClr>
                <a:schemeClr va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MS PGothic" panose="020B0600070205080204" pitchFamily="34" charset="-128"/>
              </a:defRPr>
            </a:lvl6pPr>
            <a:lvl7pPr marL="2971800" indent="-228600" defTabSz="828675" eaLnBrk="0" fontAlgn="base" hangingPunct="0">
              <a:spcBef>
                <a:spcPct val="20000"/>
              </a:spcBef>
              <a:spcAft>
                <a:spcPct val="0"/>
              </a:spcAft>
              <a:buClr>
                <a:schemeClr va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MS PGothic" panose="020B0600070205080204" pitchFamily="34" charset="-128"/>
              </a:defRPr>
            </a:lvl7pPr>
            <a:lvl8pPr marL="3429000" indent="-228600" defTabSz="828675" eaLnBrk="0" fontAlgn="base" hangingPunct="0">
              <a:spcBef>
                <a:spcPct val="20000"/>
              </a:spcBef>
              <a:spcAft>
                <a:spcPct val="0"/>
              </a:spcAft>
              <a:buClr>
                <a:schemeClr va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MS PGothic" panose="020B0600070205080204" pitchFamily="34" charset="-128"/>
              </a:defRPr>
            </a:lvl8pPr>
            <a:lvl9pPr marL="3886200" indent="-228600" defTabSz="828675" eaLnBrk="0" fontAlgn="base" hangingPunct="0">
              <a:spcBef>
                <a:spcPct val="20000"/>
              </a:spcBef>
              <a:spcAft>
                <a:spcPct val="0"/>
              </a:spcAft>
              <a:buClr>
                <a:schemeClr va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ClrTx/>
              <a:buSzTx/>
              <a:buFontTx/>
              <a:buNone/>
            </a:pPr>
            <a:r>
              <a:rPr lang="en-US" altLang="en-US" sz="1200">
                <a:latin typeface="Arial" panose="020B0604020202020204" pitchFamily="34" charset="0"/>
              </a:rPr>
              <a:t>W Jones &amp; A Klin</a:t>
            </a:r>
            <a:r>
              <a:rPr lang="en-GB" altLang="zh-CN" sz="1200" i="1">
                <a:latin typeface="Arial" panose="020B0604020202020204" pitchFamily="34" charset="0"/>
                <a:ea typeface="SimSun" panose="02010600030101010101" pitchFamily="2" charset="-122"/>
              </a:rPr>
              <a:t> Nature </a:t>
            </a:r>
            <a:r>
              <a:rPr lang="en-GB" altLang="zh-CN" sz="1200" b="1">
                <a:latin typeface="Arial" panose="020B0604020202020204" pitchFamily="34" charset="0"/>
                <a:ea typeface="SimSun" panose="02010600030101010101" pitchFamily="2" charset="-122"/>
              </a:rPr>
              <a:t>000</a:t>
            </a:r>
            <a:r>
              <a:rPr lang="en-GB" altLang="zh-CN" sz="1200">
                <a:latin typeface="Arial" panose="020B0604020202020204" pitchFamily="34" charset="0"/>
                <a:ea typeface="SimSun" panose="02010600030101010101" pitchFamily="2" charset="-122"/>
              </a:rPr>
              <a:t>, 1-5 (2013) doi:10.1038/nature12715</a:t>
            </a:r>
          </a:p>
        </p:txBody>
      </p:sp>
      <p:sp>
        <p:nvSpPr>
          <p:cNvPr id="186371" name="Text Box 8"/>
          <p:cNvSpPr txBox="1">
            <a:spLocks noChangeArrowheads="1"/>
          </p:cNvSpPr>
          <p:nvPr/>
        </p:nvSpPr>
        <p:spPr bwMode="auto">
          <a:xfrm>
            <a:off x="381000" y="-762000"/>
            <a:ext cx="8397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ClrTx/>
              <a:buSzTx/>
              <a:buFontTx/>
              <a:buNone/>
            </a:pPr>
            <a:r>
              <a:rPr lang="en-US" altLang="en-US" sz="1800">
                <a:latin typeface="Arial" panose="020B0604020202020204" pitchFamily="34" charset="0"/>
              </a:rPr>
              <a:t>Growth charts of social visual engagement for typically</a:t>
            </a:r>
          </a:p>
          <a:p>
            <a:pPr eaLnBrk="1" hangingPunct="1">
              <a:spcBef>
                <a:spcPct val="0"/>
              </a:spcBef>
              <a:buClrTx/>
              <a:buSzTx/>
              <a:buFontTx/>
              <a:buNone/>
            </a:pPr>
            <a:r>
              <a:rPr lang="en-US" altLang="en-US" sz="1800">
                <a:latin typeface="Arial" panose="020B0604020202020204" pitchFamily="34" charset="0"/>
              </a:rPr>
              <a:t>developing children and children diagnosed with ASD.</a:t>
            </a:r>
          </a:p>
        </p:txBody>
      </p:sp>
      <p:pic>
        <p:nvPicPr>
          <p:cNvPr id="186372" name="Picture 31" descr="nature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6096000"/>
            <a:ext cx="1230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3" name="Picture 6" descr="C:\Documents and Settings\Administrator\Desktop\New Folder\12715\completed\nature12715-f2.jpg"/>
          <p:cNvPicPr>
            <a:picLocks noChangeAspect="1" noChangeArrowheads="1"/>
          </p:cNvPicPr>
          <p:nvPr/>
        </p:nvPicPr>
        <p:blipFill>
          <a:blip r:embed="rId3">
            <a:extLst>
              <a:ext uri="{28A0092B-C50C-407E-A947-70E740481C1C}">
                <a14:useLocalDpi xmlns:a14="http://schemas.microsoft.com/office/drawing/2010/main" val="0"/>
              </a:ext>
            </a:extLst>
          </a:blip>
          <a:srcRect b="55736"/>
          <a:stretch>
            <a:fillRect/>
          </a:stretch>
        </p:blipFill>
        <p:spPr bwMode="auto">
          <a:xfrm>
            <a:off x="990600" y="1676400"/>
            <a:ext cx="70262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33400" y="228600"/>
            <a:ext cx="8077200" cy="769938"/>
          </a:xfrm>
          <a:prstGeom prst="rect">
            <a:avLst/>
          </a:prstGeom>
        </p:spPr>
        <p:txBody>
          <a:bodyPr>
            <a:spAutoFit/>
          </a:bodyPr>
          <a:lstStyle/>
          <a:p>
            <a:pPr>
              <a:defRPr/>
            </a:pPr>
            <a:r>
              <a:rPr lang="en-US" altLang="en-US" sz="4400" b="1" kern="0" dirty="0">
                <a:solidFill>
                  <a:srgbClr val="FEEC94"/>
                </a:solidFill>
                <a:effectLst>
                  <a:outerShdw blurRad="38100" dist="38100" dir="2700000" algn="tl">
                    <a:srgbClr val="000000"/>
                  </a:outerShdw>
                </a:effectLst>
                <a:latin typeface="Times New Roman"/>
                <a:ea typeface="MS PGothic" pitchFamily="34" charset="-128"/>
              </a:rPr>
              <a:t>Early decrease in gazing at eyes</a:t>
            </a:r>
            <a:endParaRPr lang="en-US" dirty="0"/>
          </a:p>
        </p:txBody>
      </p:sp>
    </p:spTree>
    <p:extLst>
      <p:ext uri="{BB962C8B-B14F-4D97-AF65-F5344CB8AC3E}">
        <p14:creationId xmlns:p14="http://schemas.microsoft.com/office/powerpoint/2010/main" val="3478264460"/>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4"/>
          <p:cNvSpPr txBox="1">
            <a:spLocks noChangeArrowheads="1"/>
          </p:cNvSpPr>
          <p:nvPr/>
        </p:nvSpPr>
        <p:spPr bwMode="auto">
          <a:xfrm>
            <a:off x="762000" y="5791200"/>
            <a:ext cx="7620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a:spcBef>
                <a:spcPct val="20000"/>
              </a:spcBef>
              <a:buClr>
                <a:schemeClr va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3200">
                <a:solidFill>
                  <a:schemeClr val="tx1"/>
                </a:solidFill>
                <a:latin typeface="Times New Roman" panose="02020603050405020304" pitchFamily="18" charset="0"/>
                <a:ea typeface="MS PGothic" panose="020B0600070205080204" pitchFamily="34" charset="-128"/>
              </a:defRPr>
            </a:lvl1pPr>
            <a:lvl2pPr marL="742950" indent="-285750" defTabSz="828675">
              <a:spcBef>
                <a:spcPct val="20000"/>
              </a:spcBef>
              <a:buClr>
                <a:schemeClr val="tx2"/>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800">
                <a:solidFill>
                  <a:schemeClr val="tx1"/>
                </a:solidFill>
                <a:latin typeface="Times New Roman" panose="02020603050405020304" pitchFamily="18" charset="0"/>
                <a:ea typeface="MS PGothic" panose="020B0600070205080204" pitchFamily="34" charset="-128"/>
              </a:defRPr>
            </a:lvl2pPr>
            <a:lvl3pPr marL="1143000" indent="-228600" defTabSz="828675">
              <a:spcBef>
                <a:spcPct val="20000"/>
              </a:spcBef>
              <a:buClr>
                <a:schemeClr val="fo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Times New Roman" panose="02020603050405020304" pitchFamily="18" charset="0"/>
                <a:ea typeface="MS PGothic" panose="020B0600070205080204" pitchFamily="34" charset="-128"/>
              </a:defRPr>
            </a:lvl3pPr>
            <a:lvl4pPr marL="1600200" indent="-228600" defTabSz="828675">
              <a:spcBef>
                <a:spcPct val="20000"/>
              </a:spcBef>
              <a:buClr>
                <a:schemeClr val="tx1"/>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MS PGothic" panose="020B0600070205080204" pitchFamily="34" charset="-128"/>
              </a:defRPr>
            </a:lvl4pPr>
            <a:lvl5pPr marL="2057400" indent="-228600" defTabSz="828675">
              <a:spcBef>
                <a:spcPct val="20000"/>
              </a:spcBef>
              <a:buClr>
                <a:schemeClr va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MS PGothic" panose="020B0600070205080204" pitchFamily="34" charset="-128"/>
              </a:defRPr>
            </a:lvl5pPr>
            <a:lvl6pPr marL="2514600" indent="-228600" defTabSz="828675" eaLnBrk="0" fontAlgn="base" hangingPunct="0">
              <a:spcBef>
                <a:spcPct val="20000"/>
              </a:spcBef>
              <a:spcAft>
                <a:spcPct val="0"/>
              </a:spcAft>
              <a:buClr>
                <a:schemeClr va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MS PGothic" panose="020B0600070205080204" pitchFamily="34" charset="-128"/>
              </a:defRPr>
            </a:lvl6pPr>
            <a:lvl7pPr marL="2971800" indent="-228600" defTabSz="828675" eaLnBrk="0" fontAlgn="base" hangingPunct="0">
              <a:spcBef>
                <a:spcPct val="20000"/>
              </a:spcBef>
              <a:spcAft>
                <a:spcPct val="0"/>
              </a:spcAft>
              <a:buClr>
                <a:schemeClr va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MS PGothic" panose="020B0600070205080204" pitchFamily="34" charset="-128"/>
              </a:defRPr>
            </a:lvl7pPr>
            <a:lvl8pPr marL="3429000" indent="-228600" defTabSz="828675" eaLnBrk="0" fontAlgn="base" hangingPunct="0">
              <a:spcBef>
                <a:spcPct val="20000"/>
              </a:spcBef>
              <a:spcAft>
                <a:spcPct val="0"/>
              </a:spcAft>
              <a:buClr>
                <a:schemeClr va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MS PGothic" panose="020B0600070205080204" pitchFamily="34" charset="-128"/>
              </a:defRPr>
            </a:lvl8pPr>
            <a:lvl9pPr marL="3886200" indent="-228600" defTabSz="828675" eaLnBrk="0" fontAlgn="base" hangingPunct="0">
              <a:spcBef>
                <a:spcPct val="20000"/>
              </a:spcBef>
              <a:spcAft>
                <a:spcPct val="0"/>
              </a:spcAft>
              <a:buClr>
                <a:schemeClr val="hlink"/>
              </a:buClr>
              <a:buSzPct val="60000"/>
              <a:buFont typeface="Wingdings" panose="05000000000000000000" pitchFamily="2" charset="2"/>
              <a:buChar char="n"/>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ClrTx/>
              <a:buSzTx/>
              <a:buFontTx/>
              <a:buNone/>
            </a:pPr>
            <a:r>
              <a:rPr lang="en-US" altLang="en-US" sz="1200">
                <a:latin typeface="Arial" panose="020B0604020202020204" pitchFamily="34" charset="0"/>
              </a:rPr>
              <a:t>W Jones &amp; A Klin</a:t>
            </a:r>
            <a:r>
              <a:rPr lang="en-GB" altLang="zh-CN" sz="1200" i="1">
                <a:latin typeface="Arial" panose="020B0604020202020204" pitchFamily="34" charset="0"/>
                <a:ea typeface="SimSun" panose="02010600030101010101" pitchFamily="2" charset="-122"/>
              </a:rPr>
              <a:t> Nature </a:t>
            </a:r>
            <a:r>
              <a:rPr lang="en-GB" altLang="zh-CN" sz="1200" b="1">
                <a:latin typeface="Arial" panose="020B0604020202020204" pitchFamily="34" charset="0"/>
                <a:ea typeface="SimSun" panose="02010600030101010101" pitchFamily="2" charset="-122"/>
              </a:rPr>
              <a:t>000</a:t>
            </a:r>
            <a:r>
              <a:rPr lang="en-GB" altLang="zh-CN" sz="1200">
                <a:latin typeface="Arial" panose="020B0604020202020204" pitchFamily="34" charset="0"/>
                <a:ea typeface="SimSun" panose="02010600030101010101" pitchFamily="2" charset="-122"/>
              </a:rPr>
              <a:t>, 1-5 (2013) doi:10.1038/nature12715</a:t>
            </a:r>
          </a:p>
        </p:txBody>
      </p:sp>
      <p:sp>
        <p:nvSpPr>
          <p:cNvPr id="187395" name="Text Box 8"/>
          <p:cNvSpPr txBox="1">
            <a:spLocks noChangeArrowheads="1"/>
          </p:cNvSpPr>
          <p:nvPr/>
        </p:nvSpPr>
        <p:spPr bwMode="auto">
          <a:xfrm>
            <a:off x="381000" y="424716"/>
            <a:ext cx="83978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ClrTx/>
              <a:buSzTx/>
              <a:buFontTx/>
              <a:buNone/>
            </a:pPr>
            <a:r>
              <a:rPr lang="en-US" altLang="en-US" sz="2400" dirty="0">
                <a:solidFill>
                  <a:schemeClr val="accent1"/>
                </a:solidFill>
                <a:latin typeface="Arial" panose="020B0604020202020204" pitchFamily="34" charset="0"/>
              </a:rPr>
              <a:t>Visual fixation between 2 and 6 months of age relative to diagnosis at year 3</a:t>
            </a:r>
          </a:p>
        </p:txBody>
      </p:sp>
      <p:pic>
        <p:nvPicPr>
          <p:cNvPr id="187396" name="Picture 31" descr="nature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6096000"/>
            <a:ext cx="1230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7" name="Picture 6" descr="C:\Documents and Settings\Administrator\Desktop\New Folder\12715\completed\nature12715-f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8" y="1255713"/>
            <a:ext cx="8643937"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477000" y="28184"/>
            <a:ext cx="2005677" cy="369332"/>
          </a:xfrm>
          <a:prstGeom prst="rect">
            <a:avLst/>
          </a:prstGeom>
        </p:spPr>
        <p:txBody>
          <a:bodyPr wrap="none">
            <a:spAutoFit/>
          </a:bodyPr>
          <a:lstStyle/>
          <a:p>
            <a:pPr>
              <a:defRPr/>
            </a:pPr>
            <a:r>
              <a:rPr lang="en-US" altLang="en-US" b="1" kern="0" dirty="0">
                <a:solidFill>
                  <a:srgbClr val="FEEC94"/>
                </a:solidFill>
                <a:effectLst>
                  <a:outerShdw blurRad="38100" dist="38100" dir="2700000" algn="tl">
                    <a:srgbClr val="000000"/>
                  </a:outerShdw>
                </a:effectLst>
                <a:latin typeface="Times New Roman"/>
                <a:ea typeface="MS PGothic" pitchFamily="34" charset="-128"/>
              </a:rPr>
              <a:t>Male ASD marker</a:t>
            </a:r>
            <a:endParaRPr lang="en-US" sz="900" dirty="0">
              <a:solidFill>
                <a:srgbClr val="FFFFFF"/>
              </a:solidFill>
            </a:endParaRPr>
          </a:p>
        </p:txBody>
      </p:sp>
    </p:spTree>
    <p:extLst>
      <p:ext uri="{BB962C8B-B14F-4D97-AF65-F5344CB8AC3E}">
        <p14:creationId xmlns:p14="http://schemas.microsoft.com/office/powerpoint/2010/main" val="3246524969"/>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914400"/>
            <a:ext cx="5189024" cy="4972340"/>
          </a:xfrm>
          <a:prstGeom prst="rect">
            <a:avLst/>
          </a:prstGeom>
        </p:spPr>
      </p:pic>
    </p:spTree>
    <p:extLst>
      <p:ext uri="{BB962C8B-B14F-4D97-AF65-F5344CB8AC3E}">
        <p14:creationId xmlns:p14="http://schemas.microsoft.com/office/powerpoint/2010/main" val="954852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332732" y="1143000"/>
            <a:ext cx="8735068" cy="5181601"/>
          </a:xfrm>
          <a:prstGeom prst="rect">
            <a:avLst/>
          </a:prstGeom>
        </p:spPr>
      </p:pic>
      <p:sp>
        <p:nvSpPr>
          <p:cNvPr id="4" name="Slide Number Placeholder 3"/>
          <p:cNvSpPr>
            <a:spLocks noGrp="1"/>
          </p:cNvSpPr>
          <p:nvPr>
            <p:ph type="sldNum" sz="quarter" idx="12"/>
          </p:nvPr>
        </p:nvSpPr>
        <p:spPr/>
        <p:txBody>
          <a:bodyPr/>
          <a:lstStyle/>
          <a:p>
            <a:pPr>
              <a:defRPr/>
            </a:pPr>
            <a:fld id="{1CB018EC-DBEA-4896-B7C0-8A0B549F7F71}" type="slidenum">
              <a:rPr lang="en-US" smtClean="0"/>
              <a:pPr>
                <a:defRPr/>
              </a:pPr>
              <a:t>56</a:t>
            </a:fld>
            <a:endParaRPr lang="en-US"/>
          </a:p>
        </p:txBody>
      </p:sp>
    </p:spTree>
    <p:extLst>
      <p:ext uri="{BB962C8B-B14F-4D97-AF65-F5344CB8AC3E}">
        <p14:creationId xmlns:p14="http://schemas.microsoft.com/office/powerpoint/2010/main" val="34442229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ea typeface="ＭＳ Ｐゴシック" pitchFamily="34" charset="-128"/>
              </a:rPr>
              <a:t>ADOS (Severity Scales)</a:t>
            </a:r>
          </a:p>
        </p:txBody>
      </p:sp>
      <p:sp>
        <p:nvSpPr>
          <p:cNvPr id="2" name="Rectangle 1"/>
          <p:cNvSpPr/>
          <p:nvPr/>
        </p:nvSpPr>
        <p:spPr>
          <a:xfrm>
            <a:off x="9829800" y="-61913"/>
            <a:ext cx="2286000" cy="1447801"/>
          </a:xfrm>
          <a:prstGeom prst="rect">
            <a:avLst/>
          </a:prstGeom>
        </p:spPr>
        <p:txBody>
          <a:bodyPr>
            <a:spAutoFit/>
          </a:bodyPr>
          <a:lstStyle/>
          <a:p>
            <a:pPr eaLnBrk="1" hangingPunct="1">
              <a:defRPr/>
            </a:pPr>
            <a:r>
              <a:rPr lang="en-US" sz="4400" b="1" kern="0" dirty="0">
                <a:solidFill>
                  <a:srgbClr val="FEEC94"/>
                </a:solidFill>
                <a:effectLst>
                  <a:outerShdw blurRad="38100" dist="38100" dir="2700000" algn="tl">
                    <a:srgbClr val="000000"/>
                  </a:outerShdw>
                </a:effectLst>
                <a:latin typeface="Times New Roman"/>
                <a:ea typeface="ＭＳ Ｐゴシック" pitchFamily="34" charset="-128"/>
              </a:rPr>
              <a:t>30 Month </a:t>
            </a:r>
            <a:endParaRPr lang="en-US" dirty="0"/>
          </a:p>
        </p:txBody>
      </p:sp>
      <p:pic>
        <p:nvPicPr>
          <p:cNvPr id="7" name="114220-1143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bwMode="auto">
          <a:xfrm>
            <a:off x="1219200" y="1420813"/>
            <a:ext cx="68580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90339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Title 3"/>
          <p:cNvSpPr>
            <a:spLocks noGrp="1"/>
          </p:cNvSpPr>
          <p:nvPr>
            <p:ph type="title"/>
          </p:nvPr>
        </p:nvSpPr>
        <p:spPr/>
        <p:txBody>
          <a:bodyPr/>
          <a:lstStyle/>
          <a:p>
            <a:pPr>
              <a:defRPr/>
            </a:pPr>
            <a:r>
              <a:rPr lang="en-US" sz="2800" dirty="0"/>
              <a:t>Attention, Joint Attention, and Social Cognition. </a:t>
            </a:r>
            <a:r>
              <a:rPr lang="en-US" sz="1800" dirty="0"/>
              <a:t>Mundy and Newell, 2007</a:t>
            </a:r>
            <a:endParaRPr lang="en-US" sz="2400" dirty="0"/>
          </a:p>
        </p:txBody>
      </p:sp>
      <p:sp>
        <p:nvSpPr>
          <p:cNvPr id="5" name="Content Placeholder 4"/>
          <p:cNvSpPr>
            <a:spLocks noGrp="1"/>
          </p:cNvSpPr>
          <p:nvPr>
            <p:ph idx="1"/>
          </p:nvPr>
        </p:nvSpPr>
        <p:spPr>
          <a:xfrm>
            <a:off x="609600" y="1600200"/>
            <a:ext cx="8229600" cy="4953000"/>
          </a:xfrm>
        </p:spPr>
        <p:txBody>
          <a:bodyPr>
            <a:normAutofit/>
          </a:bodyPr>
          <a:lstStyle/>
          <a:p>
            <a:pPr>
              <a:buFont typeface="Monotype Sorts" pitchFamily="2" charset="2"/>
              <a:buChar char="n"/>
              <a:defRPr/>
            </a:pPr>
            <a:endParaRPr lang="en-US" sz="2600" dirty="0"/>
          </a:p>
          <a:p>
            <a:pPr>
              <a:buFont typeface="Monotype Sorts" pitchFamily="2" charset="2"/>
              <a:buChar char="n"/>
              <a:defRPr/>
            </a:pPr>
            <a:endParaRPr lang="en-US" sz="2600" dirty="0"/>
          </a:p>
          <a:p>
            <a:pPr>
              <a:buFont typeface="Monotype Sorts" pitchFamily="2" charset="2"/>
              <a:buChar char="n"/>
              <a:defRPr/>
            </a:pPr>
            <a:r>
              <a:rPr lang="en-US" sz="2600" dirty="0"/>
              <a:t>Joint attention behaviors</a:t>
            </a:r>
          </a:p>
          <a:p>
            <a:pPr>
              <a:buFont typeface="Monotype Sorts" pitchFamily="2" charset="2"/>
              <a:buNone/>
              <a:defRPr/>
            </a:pPr>
            <a:r>
              <a:rPr lang="en-US" sz="2600" b="1" dirty="0"/>
              <a:t>	</a:t>
            </a:r>
            <a:r>
              <a:rPr lang="en-US" sz="2600" dirty="0"/>
              <a:t>-</a:t>
            </a:r>
            <a:r>
              <a:rPr lang="en-US" sz="2600" b="1" dirty="0"/>
              <a:t> </a:t>
            </a:r>
            <a:r>
              <a:rPr lang="en-US" sz="2300" dirty="0"/>
              <a:t>Responding to joint attention (RJA)</a:t>
            </a:r>
          </a:p>
          <a:p>
            <a:pPr>
              <a:buFont typeface="Monotype Sorts" pitchFamily="2" charset="2"/>
              <a:buNone/>
              <a:defRPr/>
            </a:pPr>
            <a:r>
              <a:rPr lang="en-US" sz="1800" dirty="0"/>
              <a:t>		&gt; </a:t>
            </a:r>
            <a:r>
              <a:rPr lang="en-US" sz="2300" dirty="0"/>
              <a:t>following gazes/gestures of others</a:t>
            </a:r>
          </a:p>
          <a:p>
            <a:pPr>
              <a:buFont typeface="Monotype Sorts" pitchFamily="2" charset="2"/>
              <a:buNone/>
              <a:defRPr/>
            </a:pPr>
            <a:r>
              <a:rPr lang="en-US" sz="1600" dirty="0"/>
              <a:t>	-  </a:t>
            </a:r>
            <a:r>
              <a:rPr lang="en-US" sz="2300" dirty="0"/>
              <a:t>Initiating joint attention (IJA</a:t>
            </a:r>
            <a:r>
              <a:rPr lang="en-US" sz="2200" dirty="0"/>
              <a:t>)</a:t>
            </a:r>
          </a:p>
          <a:p>
            <a:pPr>
              <a:buFont typeface="Monotype Sorts" pitchFamily="2" charset="2"/>
              <a:buNone/>
              <a:defRPr/>
            </a:pPr>
            <a:r>
              <a:rPr lang="en-US" sz="2000" dirty="0"/>
              <a:t>		&gt; </a:t>
            </a:r>
            <a:r>
              <a:rPr lang="en-US" sz="2300" dirty="0"/>
              <a:t>use of gaze/gestures to direct attention of others</a:t>
            </a:r>
          </a:p>
          <a:p>
            <a:pPr>
              <a:defRPr/>
            </a:pPr>
            <a:r>
              <a:rPr lang="en-US" sz="2200" dirty="0"/>
              <a:t>Associated with </a:t>
            </a:r>
            <a:r>
              <a:rPr lang="en-US" sz="2100" dirty="0"/>
              <a:t>&gt; Depth of information processing, &gt; IQ, &gt; Social competence, &gt; Self regulation</a:t>
            </a:r>
          </a:p>
          <a:p>
            <a:pPr>
              <a:buFont typeface="Monotype Sorts" pitchFamily="2" charset="2"/>
              <a:buChar char="n"/>
              <a:defRPr/>
            </a:pPr>
            <a:r>
              <a:rPr lang="en-US" sz="2700" dirty="0"/>
              <a:t>Which comes first: joint attention or social cognition?</a:t>
            </a:r>
          </a:p>
          <a:p>
            <a:pPr lvl="2">
              <a:buFont typeface="Monotype Sorts" pitchFamily="2" charset="2"/>
              <a:buNone/>
              <a:defRPr/>
            </a:pPr>
            <a:endParaRPr lang="en-US" sz="1800" dirty="0"/>
          </a:p>
          <a:p>
            <a:pPr lvl="2">
              <a:buFont typeface="Wingdings"/>
              <a:buChar char="Ø"/>
              <a:defRPr/>
            </a:pPr>
            <a:endParaRPr lang="en-US" sz="1800" dirty="0"/>
          </a:p>
          <a:p>
            <a:pPr lvl="2">
              <a:buFont typeface="Wingdings"/>
              <a:buChar char="Ø"/>
              <a:defRPr/>
            </a:pPr>
            <a:endParaRPr lang="en-US" sz="1800" dirty="0"/>
          </a:p>
          <a:p>
            <a:pPr lvl="2">
              <a:buFont typeface="Wingdings"/>
              <a:buChar char="Ø"/>
              <a:defRPr/>
            </a:pPr>
            <a:endParaRPr lang="en-US" sz="1800" dirty="0"/>
          </a:p>
          <a:p>
            <a:pPr lvl="2">
              <a:buFont typeface="Wingdings"/>
              <a:buChar char="Ø"/>
              <a:defRPr/>
            </a:pPr>
            <a:endParaRPr lang="en-US" sz="1800" dirty="0"/>
          </a:p>
          <a:p>
            <a:pPr lvl="2">
              <a:buFont typeface="Wingdings"/>
              <a:buChar char="Ø"/>
              <a:defRPr/>
            </a:pPr>
            <a:endParaRPr lang="en-US" sz="1800" dirty="0"/>
          </a:p>
          <a:p>
            <a:pPr lvl="2">
              <a:buFont typeface="Wingdings"/>
              <a:buChar char="Ø"/>
              <a:defRPr/>
            </a:pPr>
            <a:endParaRPr lang="en-US" sz="1800" dirty="0"/>
          </a:p>
          <a:p>
            <a:pPr lvl="2">
              <a:buFont typeface="Monotype Sorts" pitchFamily="2" charset="2"/>
              <a:buNone/>
              <a:defRPr/>
            </a:pPr>
            <a:endParaRPr lang="en-US" sz="1800" dirty="0"/>
          </a:p>
        </p:txBody>
      </p:sp>
      <p:pic>
        <p:nvPicPr>
          <p:cNvPr id="63492" name="Picture 6" descr="Hecke1.jpg"/>
          <p:cNvPicPr>
            <a:picLocks noChangeAspect="1"/>
          </p:cNvPicPr>
          <p:nvPr/>
        </p:nvPicPr>
        <p:blipFill>
          <a:blip r:embed="rId3" cstate="print"/>
          <a:srcRect/>
          <a:stretch>
            <a:fillRect/>
          </a:stretch>
        </p:blipFill>
        <p:spPr bwMode="auto">
          <a:xfrm>
            <a:off x="11582400" y="1600200"/>
            <a:ext cx="2212975" cy="1828800"/>
          </a:xfrm>
          <a:prstGeom prst="rect">
            <a:avLst/>
          </a:prstGeom>
          <a:noFill/>
          <a:ln w="9525">
            <a:noFill/>
            <a:miter lim="800000"/>
            <a:headEnd/>
            <a:tailEnd/>
          </a:ln>
        </p:spPr>
      </p:pic>
      <p:sp>
        <p:nvSpPr>
          <p:cNvPr id="63493" name="Footer Placeholder 5"/>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en-US"/>
              <a:t>Nayfeld</a:t>
            </a:r>
          </a:p>
        </p:txBody>
      </p:sp>
      <p:sp>
        <p:nvSpPr>
          <p:cNvPr id="2" name="Rectangle 1"/>
          <p:cNvSpPr/>
          <p:nvPr/>
        </p:nvSpPr>
        <p:spPr>
          <a:xfrm>
            <a:off x="9982200" y="2895600"/>
            <a:ext cx="4572000" cy="1569660"/>
          </a:xfrm>
          <a:prstGeom prst="rect">
            <a:avLst/>
          </a:prstGeom>
        </p:spPr>
        <p:txBody>
          <a:bodyPr>
            <a:spAutoFit/>
          </a:bodyPr>
          <a:lstStyle/>
          <a:p>
            <a:pPr>
              <a:buFont typeface="Monotype Sorts" pitchFamily="2" charset="2"/>
              <a:buChar char="n"/>
              <a:defRPr/>
            </a:pPr>
            <a:r>
              <a:rPr lang="en-US" dirty="0"/>
              <a:t>Autism characterized by pronounced impairments in IJA</a:t>
            </a:r>
          </a:p>
        </p:txBody>
      </p:sp>
      <p:pic>
        <p:nvPicPr>
          <p:cNvPr id="3" name="Picture 2"/>
          <p:cNvPicPr>
            <a:picLocks noChangeAspect="1"/>
          </p:cNvPicPr>
          <p:nvPr/>
        </p:nvPicPr>
        <p:blipFill>
          <a:blip r:embed="rId4"/>
          <a:stretch>
            <a:fillRect/>
          </a:stretch>
        </p:blipFill>
        <p:spPr>
          <a:xfrm>
            <a:off x="6477000" y="1475581"/>
            <a:ext cx="1893358" cy="2840037"/>
          </a:xfrm>
          <a:prstGeom prst="rect">
            <a:avLst/>
          </a:prstGeom>
        </p:spPr>
      </p:pic>
      <p:sp>
        <p:nvSpPr>
          <p:cNvPr id="4" name="Rectangle 3"/>
          <p:cNvSpPr/>
          <p:nvPr/>
        </p:nvSpPr>
        <p:spPr>
          <a:xfrm>
            <a:off x="1725613" y="-3493105"/>
            <a:ext cx="4572000" cy="1569660"/>
          </a:xfrm>
          <a:prstGeom prst="rect">
            <a:avLst/>
          </a:prstGeom>
        </p:spPr>
        <p:txBody>
          <a:bodyPr>
            <a:spAutoFit/>
          </a:bodyPr>
          <a:lstStyle/>
          <a:p>
            <a:pPr>
              <a:defRPr/>
            </a:pPr>
            <a:r>
              <a:rPr lang="en-US" dirty="0"/>
              <a:t>Facilitates</a:t>
            </a:r>
            <a:r>
              <a:rPr lang="en-US" sz="2000" dirty="0"/>
              <a:t> </a:t>
            </a:r>
            <a:r>
              <a:rPr lang="en-US" dirty="0"/>
              <a:t>&gt; social learning, language acquisition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a:stretch>
            <a:fillRect/>
          </a:stretch>
        </p:blipFill>
        <p:spPr bwMode="auto">
          <a:xfrm>
            <a:off x="0" y="-91440"/>
            <a:ext cx="9082564" cy="6529388"/>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EFDB04-99A8-FD4F-AD5A-5DB2070EFA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03" t="3052" r="676" b="9183"/>
          <a:stretch/>
        </p:blipFill>
        <p:spPr>
          <a:xfrm>
            <a:off x="766120" y="2877579"/>
            <a:ext cx="8377880" cy="2520779"/>
          </a:xfrm>
          <a:prstGeom prst="rect">
            <a:avLst/>
          </a:prstGeom>
        </p:spPr>
      </p:pic>
    </p:spTree>
    <p:extLst>
      <p:ext uri="{BB962C8B-B14F-4D97-AF65-F5344CB8AC3E}">
        <p14:creationId xmlns:p14="http://schemas.microsoft.com/office/powerpoint/2010/main" val="414782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defRPr/>
            </a:pPr>
            <a:r>
              <a:rPr lang="en-US" dirty="0">
                <a:ea typeface="ＭＳ Ｐゴシック" pitchFamily="28" charset="-128"/>
              </a:rPr>
              <a:t>Initiating Joint Attention (IJA)</a:t>
            </a:r>
          </a:p>
        </p:txBody>
      </p:sp>
      <p:sp>
        <p:nvSpPr>
          <p:cNvPr id="144387" name="Rectangle 6"/>
          <p:cNvSpPr>
            <a:spLocks noChangeArrowheads="1"/>
          </p:cNvSpPr>
          <p:nvPr/>
        </p:nvSpPr>
        <p:spPr bwMode="auto">
          <a:xfrm>
            <a:off x="817563" y="5942013"/>
            <a:ext cx="8085137"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algn="ctr" eaLnBrk="1" hangingPunct="1">
              <a:lnSpc>
                <a:spcPct val="90000"/>
              </a:lnSpc>
              <a:spcBef>
                <a:spcPct val="0"/>
              </a:spcBef>
              <a:buClrTx/>
              <a:buSzTx/>
              <a:buFontTx/>
              <a:buNone/>
            </a:pPr>
            <a:r>
              <a:rPr lang="en-US" altLang="en-US"/>
              <a:t>Shares experience or interest in object or event  </a:t>
            </a:r>
          </a:p>
        </p:txBody>
      </p:sp>
      <p:pic>
        <p:nvPicPr>
          <p:cNvPr id="5" name="105_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524000" y="13716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836337"/>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tx2">
                    <a:satMod val="200000"/>
                  </a:schemeClr>
                </a:solidFill>
              </a:rPr>
              <a:t>RJA Example</a:t>
            </a:r>
          </a:p>
        </p:txBody>
      </p:sp>
      <p:sp>
        <p:nvSpPr>
          <p:cNvPr id="98307"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CF903022-5C15-4166-87F0-FEB3B56AB4DB}" type="slidenum">
              <a:rPr lang="en-US" smtClean="0"/>
              <a:pPr/>
              <a:t>61</a:t>
            </a:fld>
            <a:endParaRPr lang="en-US"/>
          </a:p>
        </p:txBody>
      </p:sp>
      <p:pic>
        <p:nvPicPr>
          <p:cNvPr id="5" name="RJA look trials.mpg">
            <a:hlinkClick r:id="" action="ppaction://media"/>
          </p:cNvPr>
          <p:cNvPicPr>
            <a:picLocks noGrp="1" noRot="1" noChangeAspect="1"/>
          </p:cNvPicPr>
          <p:nvPr>
            <p:ph idx="1"/>
            <a:videoFile r:link="rId1"/>
          </p:nvPr>
        </p:nvPicPr>
        <p:blipFill>
          <a:blip r:embed="rId4" cstate="print"/>
          <a:srcRect/>
          <a:stretch>
            <a:fillRect/>
          </a:stretch>
        </p:blipFill>
        <p:spPr>
          <a:xfrm>
            <a:off x="762000" y="1600200"/>
            <a:ext cx="2794000" cy="1905000"/>
          </a:xfrm>
        </p:spPr>
      </p:pic>
      <p:sp>
        <p:nvSpPr>
          <p:cNvPr id="6" name="Rectangle 4"/>
          <p:cNvSpPr txBox="1">
            <a:spLocks noChangeArrowheads="1"/>
          </p:cNvSpPr>
          <p:nvPr/>
        </p:nvSpPr>
        <p:spPr>
          <a:xfrm>
            <a:off x="4029075" y="2417763"/>
            <a:ext cx="4558366" cy="433493"/>
          </a:xfrm>
          <a:prstGeom prst="rect">
            <a:avLst/>
          </a:prstGeom>
        </p:spPr>
        <p:txBody>
          <a:bodyPr vert="horz"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100" normalizeH="0" baseline="0" noProof="0">
                <a:ln>
                  <a:noFill/>
                </a:ln>
                <a:solidFill>
                  <a:schemeClr val="tx2">
                    <a:satMod val="200000"/>
                  </a:schemeClr>
                </a:solidFill>
                <a:effectLst/>
                <a:uLnTx/>
                <a:uFillTx/>
                <a:latin typeface="+mj-lt"/>
                <a:ea typeface="+mj-ea"/>
                <a:cs typeface="+mj-cs"/>
              </a:rPr>
              <a:t>How RJA predicts</a:t>
            </a:r>
          </a:p>
        </p:txBody>
      </p:sp>
      <p:pic>
        <p:nvPicPr>
          <p:cNvPr id="7" name="Picture 5"/>
          <p:cNvPicPr>
            <a:picLocks noChangeAspect="1" noChangeArrowheads="1"/>
          </p:cNvPicPr>
          <p:nvPr/>
        </p:nvPicPr>
        <p:blipFill>
          <a:blip r:embed="rId5" cstate="print"/>
          <a:srcRect/>
          <a:stretch>
            <a:fillRect/>
          </a:stretch>
        </p:blipFill>
        <p:spPr bwMode="auto">
          <a:xfrm>
            <a:off x="4876800" y="3013384"/>
            <a:ext cx="3495675" cy="3283711"/>
          </a:xfrm>
          <a:prstGeom prst="rect">
            <a:avLst/>
          </a:prstGeom>
          <a:noFill/>
          <a:ln w="9525">
            <a:noFill/>
            <a:miter lim="800000"/>
            <a:headEnd/>
            <a:tailEnd/>
          </a:ln>
        </p:spPr>
      </p:pic>
    </p:spTree>
    <p:extLst>
      <p:ext uri="{BB962C8B-B14F-4D97-AF65-F5344CB8AC3E}">
        <p14:creationId xmlns:p14="http://schemas.microsoft.com/office/powerpoint/2010/main" val="2230926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a:defRPr/>
            </a:pPr>
            <a:r>
              <a:rPr lang="en-US">
                <a:ea typeface="ＭＳ Ｐゴシック" pitchFamily="28" charset="-128"/>
              </a:rPr>
              <a:t>Sensitive Structuring</a:t>
            </a:r>
          </a:p>
        </p:txBody>
      </p:sp>
      <p:pic>
        <p:nvPicPr>
          <p:cNvPr id="4" name="Structuring clip.wmv">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524000" y="16002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8072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000" cap="none" dirty="0">
                <a:solidFill>
                  <a:schemeClr val="accent4"/>
                </a:solidFill>
              </a:rPr>
              <a:t>An Expanded View of Joint Attention: Skill, Engagement, and Language in Typical Development and Autism</a:t>
            </a:r>
          </a:p>
        </p:txBody>
      </p:sp>
      <p:sp>
        <p:nvSpPr>
          <p:cNvPr id="3" name="Subtitle 2"/>
          <p:cNvSpPr>
            <a:spLocks noGrp="1"/>
          </p:cNvSpPr>
          <p:nvPr>
            <p:ph type="subTitle" idx="1"/>
          </p:nvPr>
        </p:nvSpPr>
        <p:spPr/>
        <p:txBody>
          <a:bodyPr>
            <a:normAutofit/>
          </a:bodyPr>
          <a:lstStyle/>
          <a:p>
            <a:r>
              <a:rPr lang="en-US" sz="1500" cap="none" dirty="0"/>
              <a:t>Adamson, </a:t>
            </a:r>
            <a:r>
              <a:rPr lang="en-US" sz="1500" cap="none" dirty="0" err="1"/>
              <a:t>Bakeman</a:t>
            </a:r>
            <a:r>
              <a:rPr lang="en-US" sz="1500" cap="none" dirty="0"/>
              <a:t>, Suma, &amp; Robins, 2017</a:t>
            </a:r>
          </a:p>
        </p:txBody>
      </p:sp>
      <p:sp>
        <p:nvSpPr>
          <p:cNvPr id="4" name="TextBox 3"/>
          <p:cNvSpPr txBox="1"/>
          <p:nvPr/>
        </p:nvSpPr>
        <p:spPr>
          <a:xfrm>
            <a:off x="8568876" y="5723751"/>
            <a:ext cx="575124" cy="507831"/>
          </a:xfrm>
          <a:prstGeom prst="rect">
            <a:avLst/>
          </a:prstGeom>
          <a:noFill/>
        </p:spPr>
        <p:txBody>
          <a:bodyPr wrap="square" rtlCol="0">
            <a:spAutoFit/>
          </a:bodyPr>
          <a:lstStyle/>
          <a:p>
            <a:pPr defTabSz="342900" fontAlgn="auto">
              <a:spcBef>
                <a:spcPts val="0"/>
              </a:spcBef>
              <a:spcAft>
                <a:spcPts val="0"/>
              </a:spcAft>
            </a:pPr>
            <a:r>
              <a:rPr lang="en-US" sz="1350" dirty="0">
                <a:solidFill>
                  <a:srgbClr val="000000"/>
                </a:solidFill>
                <a:latin typeface="Gill Sans MT" panose="020B0502020104020203"/>
              </a:rPr>
              <a:t>Leung</a:t>
            </a:r>
          </a:p>
        </p:txBody>
      </p:sp>
    </p:spTree>
    <p:extLst>
      <p:ext uri="{BB962C8B-B14F-4D97-AF65-F5344CB8AC3E}">
        <p14:creationId xmlns:p14="http://schemas.microsoft.com/office/powerpoint/2010/main" val="1272933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Child-Related Components of Parent-Child Interactions</a:t>
            </a:r>
          </a:p>
        </p:txBody>
      </p:sp>
      <p:sp>
        <p:nvSpPr>
          <p:cNvPr id="3" name="Content Placeholder 2"/>
          <p:cNvSpPr>
            <a:spLocks noGrp="1"/>
          </p:cNvSpPr>
          <p:nvPr>
            <p:ph idx="1"/>
          </p:nvPr>
        </p:nvSpPr>
        <p:spPr>
          <a:xfrm>
            <a:off x="435895" y="2492622"/>
            <a:ext cx="5206611" cy="3231129"/>
          </a:xfrm>
        </p:spPr>
        <p:txBody>
          <a:bodyPr>
            <a:normAutofit/>
          </a:bodyPr>
          <a:lstStyle/>
          <a:p>
            <a:r>
              <a:rPr lang="en-US" sz="1650" b="1" dirty="0"/>
              <a:t>Supported joint engagement</a:t>
            </a:r>
            <a:r>
              <a:rPr lang="en-US" sz="1650" dirty="0"/>
              <a:t>: child and caregiver are involved with the same object or event</a:t>
            </a:r>
          </a:p>
          <a:p>
            <a:endParaRPr lang="en-US" sz="1650" dirty="0"/>
          </a:p>
          <a:p>
            <a:r>
              <a:rPr lang="en-US" sz="1650" b="1" dirty="0"/>
              <a:t>Coordinated joint engagement</a:t>
            </a:r>
            <a:r>
              <a:rPr lang="en-US" sz="1650" dirty="0"/>
              <a:t>: child and caregiver are involved with the same object or event + child acknowledges the caregiver’s participation</a:t>
            </a:r>
          </a:p>
          <a:p>
            <a:endParaRPr lang="en-US" sz="1650" dirty="0"/>
          </a:p>
          <a:p>
            <a:r>
              <a:rPr lang="en-US" sz="1650" b="1" dirty="0"/>
              <a:t>Symbol-infused joint engagement</a:t>
            </a:r>
            <a:r>
              <a:rPr lang="en-US" sz="1650" dirty="0"/>
              <a:t>: the child is in joint engagement while also using words, gestures, or signs</a:t>
            </a:r>
          </a:p>
          <a:p>
            <a:endParaRPr lang="en-US" sz="1650" dirty="0"/>
          </a:p>
        </p:txBody>
      </p:sp>
      <p:sp>
        <p:nvSpPr>
          <p:cNvPr id="4" name="TextBox 3"/>
          <p:cNvSpPr txBox="1"/>
          <p:nvPr/>
        </p:nvSpPr>
        <p:spPr>
          <a:xfrm>
            <a:off x="8568876" y="5723751"/>
            <a:ext cx="575124" cy="507831"/>
          </a:xfrm>
          <a:prstGeom prst="rect">
            <a:avLst/>
          </a:prstGeom>
          <a:noFill/>
        </p:spPr>
        <p:txBody>
          <a:bodyPr wrap="square" rtlCol="0">
            <a:spAutoFit/>
          </a:bodyPr>
          <a:lstStyle/>
          <a:p>
            <a:pPr defTabSz="342900" fontAlgn="auto">
              <a:spcBef>
                <a:spcPts val="0"/>
              </a:spcBef>
              <a:spcAft>
                <a:spcPts val="0"/>
              </a:spcAft>
            </a:pPr>
            <a:r>
              <a:rPr lang="en-US" sz="1350" dirty="0">
                <a:solidFill>
                  <a:srgbClr val="000000"/>
                </a:solidFill>
                <a:latin typeface="Gill Sans MT" panose="020B0502020104020203"/>
              </a:rPr>
              <a:t>Leung</a:t>
            </a:r>
          </a:p>
        </p:txBody>
      </p:sp>
      <p:pic>
        <p:nvPicPr>
          <p:cNvPr id="1030" name="Picture 6" descr="hy Joint Attention is Everything - The Expat Speech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9225" y="3040367"/>
            <a:ext cx="3197213" cy="2135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4470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Parent-Related and Interaction-Related Components</a:t>
            </a:r>
            <a:endParaRPr lang="en-US" dirty="0"/>
          </a:p>
        </p:txBody>
      </p:sp>
      <p:sp>
        <p:nvSpPr>
          <p:cNvPr id="3" name="Content Placeholder 2"/>
          <p:cNvSpPr>
            <a:spLocks noGrp="1"/>
          </p:cNvSpPr>
          <p:nvPr>
            <p:ph idx="1"/>
          </p:nvPr>
        </p:nvSpPr>
        <p:spPr/>
        <p:txBody>
          <a:bodyPr>
            <a:normAutofit/>
          </a:bodyPr>
          <a:lstStyle/>
          <a:p>
            <a:r>
              <a:rPr lang="en-US" sz="1650" b="1" dirty="0"/>
              <a:t>Scaffolding</a:t>
            </a:r>
            <a:r>
              <a:rPr lang="en-US" sz="1650" dirty="0"/>
              <a:t>: the caregiver supports the child’s activities and opportunities for learning</a:t>
            </a:r>
          </a:p>
          <a:p>
            <a:endParaRPr lang="en-US" sz="1650" dirty="0"/>
          </a:p>
          <a:p>
            <a:r>
              <a:rPr lang="en-US" sz="1650" b="1" dirty="0"/>
              <a:t>Following-in (on child’s focus)</a:t>
            </a:r>
            <a:r>
              <a:rPr lang="en-US" sz="1650" dirty="0"/>
              <a:t>: the caregiver’s actions are based on the child’s interest</a:t>
            </a:r>
          </a:p>
          <a:p>
            <a:endParaRPr lang="en-US" sz="1650" dirty="0"/>
          </a:p>
          <a:p>
            <a:r>
              <a:rPr lang="en-US" sz="1650" b="1" dirty="0"/>
              <a:t>Fluency and connectedness</a:t>
            </a:r>
            <a:r>
              <a:rPr lang="en-US" sz="1650" dirty="0"/>
              <a:t>: the flow and cohesion of the interaction</a:t>
            </a:r>
          </a:p>
          <a:p>
            <a:endParaRPr lang="en-US" sz="1650" dirty="0"/>
          </a:p>
        </p:txBody>
      </p:sp>
      <p:sp>
        <p:nvSpPr>
          <p:cNvPr id="5" name="TextBox 4"/>
          <p:cNvSpPr txBox="1"/>
          <p:nvPr/>
        </p:nvSpPr>
        <p:spPr>
          <a:xfrm>
            <a:off x="8568876" y="5723751"/>
            <a:ext cx="575124" cy="507831"/>
          </a:xfrm>
          <a:prstGeom prst="rect">
            <a:avLst/>
          </a:prstGeom>
          <a:noFill/>
        </p:spPr>
        <p:txBody>
          <a:bodyPr wrap="square" rtlCol="0">
            <a:spAutoFit/>
          </a:bodyPr>
          <a:lstStyle/>
          <a:p>
            <a:pPr defTabSz="342900" fontAlgn="auto">
              <a:spcBef>
                <a:spcPts val="0"/>
              </a:spcBef>
              <a:spcAft>
                <a:spcPts val="0"/>
              </a:spcAft>
            </a:pPr>
            <a:r>
              <a:rPr lang="en-US" sz="1350" dirty="0">
                <a:solidFill>
                  <a:srgbClr val="000000"/>
                </a:solidFill>
                <a:latin typeface="Gill Sans MT" panose="020B0502020104020203"/>
              </a:rPr>
              <a:t>Leung</a:t>
            </a:r>
          </a:p>
        </p:txBody>
      </p:sp>
    </p:spTree>
    <p:extLst>
      <p:ext uri="{BB962C8B-B14F-4D97-AF65-F5344CB8AC3E}">
        <p14:creationId xmlns:p14="http://schemas.microsoft.com/office/powerpoint/2010/main" val="36274651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Joint Attention and Joint Engagement</a:t>
            </a:r>
          </a:p>
        </p:txBody>
      </p:sp>
      <p:sp>
        <p:nvSpPr>
          <p:cNvPr id="3" name="Content Placeholder 2"/>
          <p:cNvSpPr>
            <a:spLocks noGrp="1"/>
          </p:cNvSpPr>
          <p:nvPr>
            <p:ph idx="1"/>
          </p:nvPr>
        </p:nvSpPr>
        <p:spPr>
          <a:xfrm>
            <a:off x="435895" y="2492622"/>
            <a:ext cx="8272211" cy="1900204"/>
          </a:xfrm>
        </p:spPr>
        <p:txBody>
          <a:bodyPr>
            <a:normAutofit/>
          </a:bodyPr>
          <a:lstStyle/>
          <a:p>
            <a:r>
              <a:rPr lang="en-US" sz="1650" dirty="0"/>
              <a:t>By the second year, toddlers typically have a substantial expressive vocabulary.</a:t>
            </a:r>
          </a:p>
          <a:p>
            <a:r>
              <a:rPr lang="en-US" sz="1650" dirty="0"/>
              <a:t>Joint </a:t>
            </a:r>
            <a:r>
              <a:rPr lang="en-US" sz="1650" i="1" dirty="0"/>
              <a:t>attention</a:t>
            </a:r>
            <a:r>
              <a:rPr lang="en-US" sz="1650" dirty="0"/>
              <a:t> skills facilitate communication during parent-child interactions.</a:t>
            </a:r>
          </a:p>
          <a:p>
            <a:pPr lvl="1"/>
            <a:r>
              <a:rPr lang="en-US" sz="1650" dirty="0"/>
              <a:t>Responding to Joint Attention (RJA) versus Initiating Joint Attention (IJA)</a:t>
            </a:r>
          </a:p>
          <a:p>
            <a:r>
              <a:rPr lang="en-US" sz="1650" dirty="0"/>
              <a:t>Joint </a:t>
            </a:r>
            <a:r>
              <a:rPr lang="en-US" sz="1650" i="1" dirty="0"/>
              <a:t>engagement</a:t>
            </a:r>
            <a:r>
              <a:rPr lang="en-US" sz="1650" dirty="0"/>
              <a:t> allows for a child to attend to their parent and their shared activity.</a:t>
            </a:r>
          </a:p>
        </p:txBody>
      </p:sp>
      <p:sp>
        <p:nvSpPr>
          <p:cNvPr id="4" name="TextBox 3"/>
          <p:cNvSpPr txBox="1"/>
          <p:nvPr/>
        </p:nvSpPr>
        <p:spPr>
          <a:xfrm>
            <a:off x="8568876" y="5723751"/>
            <a:ext cx="575124" cy="507831"/>
          </a:xfrm>
          <a:prstGeom prst="rect">
            <a:avLst/>
          </a:prstGeom>
          <a:noFill/>
        </p:spPr>
        <p:txBody>
          <a:bodyPr wrap="square" rtlCol="0">
            <a:spAutoFit/>
          </a:bodyPr>
          <a:lstStyle/>
          <a:p>
            <a:pPr defTabSz="342900" fontAlgn="auto">
              <a:spcBef>
                <a:spcPts val="0"/>
              </a:spcBef>
              <a:spcAft>
                <a:spcPts val="0"/>
              </a:spcAft>
            </a:pPr>
            <a:r>
              <a:rPr lang="en-US" sz="1350" dirty="0">
                <a:solidFill>
                  <a:srgbClr val="000000"/>
                </a:solidFill>
                <a:latin typeface="Gill Sans MT" panose="020B0502020104020203"/>
              </a:rPr>
              <a:t>Leung</a:t>
            </a:r>
          </a:p>
        </p:txBody>
      </p:sp>
      <p:grpSp>
        <p:nvGrpSpPr>
          <p:cNvPr id="6" name="Group 5"/>
          <p:cNvGrpSpPr/>
          <p:nvPr/>
        </p:nvGrpSpPr>
        <p:grpSpPr>
          <a:xfrm>
            <a:off x="236763" y="4364456"/>
            <a:ext cx="3665765" cy="1296907"/>
            <a:chOff x="190500" y="4759459"/>
            <a:chExt cx="4887686" cy="1729209"/>
          </a:xfrm>
        </p:grpSpPr>
        <p:pic>
          <p:nvPicPr>
            <p:cNvPr id="5" name="Picture 4"/>
            <p:cNvPicPr>
              <a:picLocks noChangeAspect="1"/>
            </p:cNvPicPr>
            <p:nvPr/>
          </p:nvPicPr>
          <p:blipFill rotWithShape="1">
            <a:blip r:embed="rId3"/>
            <a:srcRect b="21912"/>
            <a:stretch/>
          </p:blipFill>
          <p:spPr>
            <a:xfrm>
              <a:off x="190500" y="4759459"/>
              <a:ext cx="4887686" cy="1729209"/>
            </a:xfrm>
            <a:prstGeom prst="rect">
              <a:avLst/>
            </a:prstGeom>
          </p:spPr>
        </p:pic>
        <p:pic>
          <p:nvPicPr>
            <p:cNvPr id="2052" name="Picture 4" descr="llustrations of two expressions of joint attention development:... |  Dow"/>
            <p:cNvPicPr>
              <a:picLocks noChangeAspect="1" noChangeArrowheads="1"/>
            </p:cNvPicPr>
            <p:nvPr/>
          </p:nvPicPr>
          <p:blipFill rotWithShape="1">
            <a:blip r:embed="rId4">
              <a:extLst>
                <a:ext uri="{28A0092B-C50C-407E-A947-70E740481C1C}">
                  <a14:useLocalDpi xmlns:a14="http://schemas.microsoft.com/office/drawing/2010/main" val="0"/>
                </a:ext>
              </a:extLst>
            </a:blip>
            <a:srcRect r="18833" b="56468"/>
            <a:stretch/>
          </p:blipFill>
          <p:spPr bwMode="auto">
            <a:xfrm>
              <a:off x="378373" y="4893230"/>
              <a:ext cx="4511939" cy="14163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4220936" y="4392826"/>
            <a:ext cx="4686300" cy="1196577"/>
            <a:chOff x="5627915" y="4714101"/>
            <a:chExt cx="6248400" cy="1595436"/>
          </a:xfrm>
        </p:grpSpPr>
        <p:pic>
          <p:nvPicPr>
            <p:cNvPr id="9" name="Picture 8"/>
            <p:cNvPicPr>
              <a:picLocks noChangeAspect="1"/>
            </p:cNvPicPr>
            <p:nvPr/>
          </p:nvPicPr>
          <p:blipFill>
            <a:blip r:embed="rId3"/>
            <a:stretch>
              <a:fillRect/>
            </a:stretch>
          </p:blipFill>
          <p:spPr>
            <a:xfrm>
              <a:off x="5627915" y="4714101"/>
              <a:ext cx="6248400" cy="1595436"/>
            </a:xfrm>
            <a:prstGeom prst="rect">
              <a:avLst/>
            </a:prstGeom>
          </p:spPr>
        </p:pic>
        <p:pic>
          <p:nvPicPr>
            <p:cNvPr id="7" name="Picture 4" descr="llustrations of two expressions of joint attention development:... |  Dow"/>
            <p:cNvPicPr>
              <a:picLocks noChangeAspect="1" noChangeArrowheads="1"/>
            </p:cNvPicPr>
            <p:nvPr/>
          </p:nvPicPr>
          <p:blipFill rotWithShape="1">
            <a:blip r:embed="rId4">
              <a:extLst>
                <a:ext uri="{28A0092B-C50C-407E-A947-70E740481C1C}">
                  <a14:useLocalDpi xmlns:a14="http://schemas.microsoft.com/office/drawing/2010/main" val="0"/>
                </a:ext>
              </a:extLst>
            </a:blip>
            <a:srcRect l="1117" t="56908" r="580" b="7083"/>
            <a:stretch/>
          </p:blipFill>
          <p:spPr bwMode="auto">
            <a:xfrm>
              <a:off x="5731329" y="4893230"/>
              <a:ext cx="6041572" cy="12952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210684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Study Aims</a:t>
            </a:r>
            <a:endParaRPr lang="en-US" dirty="0"/>
          </a:p>
        </p:txBody>
      </p:sp>
      <p:sp>
        <p:nvSpPr>
          <p:cNvPr id="3" name="Content Placeholder 2"/>
          <p:cNvSpPr>
            <a:spLocks noGrp="1"/>
          </p:cNvSpPr>
          <p:nvPr>
            <p:ph sz="half" idx="1"/>
          </p:nvPr>
        </p:nvSpPr>
        <p:spPr/>
        <p:txBody>
          <a:bodyPr>
            <a:normAutofit/>
          </a:bodyPr>
          <a:lstStyle/>
          <a:p>
            <a:r>
              <a:rPr lang="en-US" sz="1950" dirty="0"/>
              <a:t>Aim 1a: document children’s joint engagement and parents’ support for shared activities</a:t>
            </a:r>
          </a:p>
          <a:p>
            <a:endParaRPr lang="en-US" sz="1950" dirty="0"/>
          </a:p>
          <a:p>
            <a:r>
              <a:rPr lang="en-US" sz="1950" dirty="0"/>
              <a:t>Aim 1b: look at the relationship between joint attention skills and joint engagement</a:t>
            </a:r>
          </a:p>
        </p:txBody>
      </p:sp>
      <p:sp>
        <p:nvSpPr>
          <p:cNvPr id="4" name="Content Placeholder 3"/>
          <p:cNvSpPr>
            <a:spLocks noGrp="1"/>
          </p:cNvSpPr>
          <p:nvPr>
            <p:ph sz="half" idx="2"/>
          </p:nvPr>
        </p:nvSpPr>
        <p:spPr/>
        <p:txBody>
          <a:bodyPr>
            <a:normAutofit/>
          </a:bodyPr>
          <a:lstStyle/>
          <a:p>
            <a:r>
              <a:rPr lang="en-US" sz="1950" dirty="0"/>
              <a:t>Aim 2a: test how variations in joint attention skills and joint engagement predict expressive vocabulary</a:t>
            </a:r>
          </a:p>
          <a:p>
            <a:endParaRPr lang="en-US" sz="1950" dirty="0"/>
          </a:p>
          <a:p>
            <a:r>
              <a:rPr lang="en-US" sz="1950" dirty="0"/>
              <a:t>Aim 2b: ask how joint engagement may vary as a function of the child’s language use</a:t>
            </a:r>
          </a:p>
        </p:txBody>
      </p:sp>
      <p:sp>
        <p:nvSpPr>
          <p:cNvPr id="5" name="TextBox 4"/>
          <p:cNvSpPr txBox="1"/>
          <p:nvPr/>
        </p:nvSpPr>
        <p:spPr>
          <a:xfrm>
            <a:off x="8568876" y="5723751"/>
            <a:ext cx="575124" cy="507831"/>
          </a:xfrm>
          <a:prstGeom prst="rect">
            <a:avLst/>
          </a:prstGeom>
          <a:noFill/>
        </p:spPr>
        <p:txBody>
          <a:bodyPr wrap="square" rtlCol="0">
            <a:spAutoFit/>
          </a:bodyPr>
          <a:lstStyle/>
          <a:p>
            <a:pPr defTabSz="342900" fontAlgn="auto">
              <a:spcBef>
                <a:spcPts val="0"/>
              </a:spcBef>
              <a:spcAft>
                <a:spcPts val="0"/>
              </a:spcAft>
            </a:pPr>
            <a:r>
              <a:rPr lang="en-US" sz="1350" dirty="0">
                <a:solidFill>
                  <a:srgbClr val="000000"/>
                </a:solidFill>
                <a:latin typeface="Gill Sans MT" panose="020B0502020104020203"/>
              </a:rPr>
              <a:t>Leung</a:t>
            </a:r>
          </a:p>
        </p:txBody>
      </p:sp>
    </p:spTree>
    <p:extLst>
      <p:ext uri="{BB962C8B-B14F-4D97-AF65-F5344CB8AC3E}">
        <p14:creationId xmlns:p14="http://schemas.microsoft.com/office/powerpoint/2010/main" val="30349048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Methods</a:t>
            </a:r>
          </a:p>
        </p:txBody>
      </p:sp>
      <p:sp>
        <p:nvSpPr>
          <p:cNvPr id="3" name="Content Placeholder 2"/>
          <p:cNvSpPr>
            <a:spLocks noGrp="1"/>
          </p:cNvSpPr>
          <p:nvPr>
            <p:ph idx="1"/>
          </p:nvPr>
        </p:nvSpPr>
        <p:spPr>
          <a:xfrm>
            <a:off x="435895" y="2492622"/>
            <a:ext cx="8272211" cy="3231129"/>
          </a:xfrm>
        </p:spPr>
        <p:txBody>
          <a:bodyPr>
            <a:noAutofit/>
          </a:bodyPr>
          <a:lstStyle/>
          <a:p>
            <a:r>
              <a:rPr lang="en-US" sz="1650" dirty="0"/>
              <a:t>144 toddlers (40 typically developing (TD), 58 Autism Spectrum Disorder (ASD), 46 developmental delay (DD)) participated at 24 months of age and 31 months of age</a:t>
            </a:r>
          </a:p>
          <a:p>
            <a:endParaRPr lang="en-US" sz="1650" dirty="0"/>
          </a:p>
          <a:p>
            <a:r>
              <a:rPr lang="en-US" sz="1650" dirty="0"/>
              <a:t>Parent-Child Interactions: 6 scenes that each lasted 5 minutes</a:t>
            </a:r>
          </a:p>
          <a:p>
            <a:endParaRPr lang="en-US" sz="1650" dirty="0"/>
          </a:p>
          <a:p>
            <a:r>
              <a:rPr lang="en-US" sz="1650" dirty="0"/>
              <a:t>Early Social Communication Scale (ESCS): RJA and IJA</a:t>
            </a:r>
          </a:p>
          <a:p>
            <a:endParaRPr lang="en-US" sz="1650" dirty="0"/>
          </a:p>
          <a:p>
            <a:r>
              <a:rPr lang="en-US" sz="1650" dirty="0"/>
              <a:t>MacArthur Communicative Development Inventory:  Words and Sentences: expressive language outcome</a:t>
            </a:r>
          </a:p>
        </p:txBody>
      </p:sp>
      <p:sp>
        <p:nvSpPr>
          <p:cNvPr id="4" name="TextBox 3"/>
          <p:cNvSpPr txBox="1"/>
          <p:nvPr/>
        </p:nvSpPr>
        <p:spPr>
          <a:xfrm>
            <a:off x="8305800" y="5723751"/>
            <a:ext cx="838200" cy="300082"/>
          </a:xfrm>
          <a:prstGeom prst="rect">
            <a:avLst/>
          </a:prstGeom>
          <a:noFill/>
        </p:spPr>
        <p:txBody>
          <a:bodyPr wrap="square" rtlCol="0">
            <a:spAutoFit/>
          </a:bodyPr>
          <a:lstStyle/>
          <a:p>
            <a:pPr defTabSz="342900" fontAlgn="auto">
              <a:spcBef>
                <a:spcPts val="0"/>
              </a:spcBef>
              <a:spcAft>
                <a:spcPts val="0"/>
              </a:spcAft>
            </a:pPr>
            <a:r>
              <a:rPr lang="en-US" sz="1350" dirty="0">
                <a:solidFill>
                  <a:srgbClr val="000000"/>
                </a:solidFill>
                <a:latin typeface="Gill Sans MT" panose="020B0502020104020203"/>
              </a:rPr>
              <a:t>Leung</a:t>
            </a:r>
          </a:p>
        </p:txBody>
      </p:sp>
    </p:spTree>
    <p:extLst>
      <p:ext uri="{BB962C8B-B14F-4D97-AF65-F5344CB8AC3E}">
        <p14:creationId xmlns:p14="http://schemas.microsoft.com/office/powerpoint/2010/main" val="35407627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cap="none" dirty="0"/>
              <a:t>Joint Engagement and </a:t>
            </a:r>
            <a:r>
              <a:rPr lang="en-US" sz="2800" cap="none" dirty="0" err="1"/>
              <a:t>fluency&amp;connectedness</a:t>
            </a:r>
            <a:r>
              <a:rPr lang="en-US" sz="2800" cap="none" dirty="0"/>
              <a:t> depend on responding to joint attention for ASD/DD toddlers </a:t>
            </a:r>
            <a:endParaRPr lang="en-US" sz="2800" dirty="0"/>
          </a:p>
        </p:txBody>
      </p:sp>
      <p:pic>
        <p:nvPicPr>
          <p:cNvPr id="5" name="Content Placeholder 4"/>
          <p:cNvPicPr>
            <a:picLocks noGrp="1" noChangeAspect="1"/>
          </p:cNvPicPr>
          <p:nvPr>
            <p:ph sz="half" idx="1"/>
          </p:nvPr>
        </p:nvPicPr>
        <p:blipFill rotWithShape="1">
          <a:blip r:embed="rId3"/>
          <a:srcRect l="11952" r="11202" b="11257"/>
          <a:stretch/>
        </p:blipFill>
        <p:spPr>
          <a:xfrm>
            <a:off x="-9996" y="2391681"/>
            <a:ext cx="5351649" cy="3140088"/>
          </a:xfrm>
          <a:prstGeom prst="rect">
            <a:avLst/>
          </a:prstGeom>
        </p:spPr>
      </p:pic>
      <p:pic>
        <p:nvPicPr>
          <p:cNvPr id="6" name="Content Placeholder 5"/>
          <p:cNvPicPr>
            <a:picLocks noGrp="1" noChangeAspect="1"/>
          </p:cNvPicPr>
          <p:nvPr>
            <p:ph sz="half" idx="2"/>
          </p:nvPr>
        </p:nvPicPr>
        <p:blipFill>
          <a:blip r:embed="rId4"/>
          <a:stretch>
            <a:fillRect/>
          </a:stretch>
        </p:blipFill>
        <p:spPr>
          <a:xfrm>
            <a:off x="5366641" y="2391681"/>
            <a:ext cx="3341466" cy="3253822"/>
          </a:xfrm>
          <a:prstGeom prst="rect">
            <a:avLst/>
          </a:prstGeom>
        </p:spPr>
      </p:pic>
      <p:grpSp>
        <p:nvGrpSpPr>
          <p:cNvPr id="11" name="Group 10"/>
          <p:cNvGrpSpPr/>
          <p:nvPr/>
        </p:nvGrpSpPr>
        <p:grpSpPr>
          <a:xfrm>
            <a:off x="5381490" y="3743105"/>
            <a:ext cx="3808694" cy="1788664"/>
            <a:chOff x="7195927" y="4030685"/>
            <a:chExt cx="5078258" cy="2384884"/>
          </a:xfrm>
        </p:grpSpPr>
        <p:sp>
          <p:nvSpPr>
            <p:cNvPr id="7" name="TextBox 6"/>
            <p:cNvSpPr txBox="1"/>
            <p:nvPr/>
          </p:nvSpPr>
          <p:spPr>
            <a:xfrm>
              <a:off x="7195927" y="4030685"/>
              <a:ext cx="3551790" cy="400109"/>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pPr defTabSz="342900" fontAlgn="auto">
                <a:spcBef>
                  <a:spcPts val="0"/>
                </a:spcBef>
                <a:spcAft>
                  <a:spcPts val="0"/>
                </a:spcAft>
              </a:pPr>
              <a:endParaRPr lang="en-US" sz="1350">
                <a:solidFill>
                  <a:srgbClr val="000000"/>
                </a:solidFill>
                <a:latin typeface="Gill Sans MT" panose="020B0502020104020203"/>
              </a:endParaRPr>
            </a:p>
          </p:txBody>
        </p:sp>
        <p:sp>
          <p:nvSpPr>
            <p:cNvPr id="8" name="TextBox 7"/>
            <p:cNvSpPr txBox="1"/>
            <p:nvPr/>
          </p:nvSpPr>
          <p:spPr>
            <a:xfrm>
              <a:off x="7195927" y="4838635"/>
              <a:ext cx="3571993" cy="400109"/>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pPr defTabSz="342900" fontAlgn="auto">
                <a:spcBef>
                  <a:spcPts val="0"/>
                </a:spcBef>
                <a:spcAft>
                  <a:spcPts val="0"/>
                </a:spcAft>
              </a:pPr>
              <a:endParaRPr lang="en-US" sz="1350">
                <a:solidFill>
                  <a:srgbClr val="000000"/>
                </a:solidFill>
                <a:latin typeface="Gill Sans MT" panose="020B0502020104020203"/>
              </a:endParaRPr>
            </a:p>
          </p:txBody>
        </p:sp>
        <p:sp>
          <p:nvSpPr>
            <p:cNvPr id="9" name="TextBox 8"/>
            <p:cNvSpPr txBox="1"/>
            <p:nvPr/>
          </p:nvSpPr>
          <p:spPr>
            <a:xfrm>
              <a:off x="7195927" y="6015460"/>
              <a:ext cx="3551790" cy="400109"/>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pPr defTabSz="342900" fontAlgn="auto">
                <a:spcBef>
                  <a:spcPts val="0"/>
                </a:spcBef>
                <a:spcAft>
                  <a:spcPts val="0"/>
                </a:spcAft>
              </a:pPr>
              <a:endParaRPr lang="en-US" sz="1350">
                <a:solidFill>
                  <a:srgbClr val="000000"/>
                </a:solidFill>
                <a:latin typeface="Gill Sans MT" panose="020B0502020104020203"/>
              </a:endParaRPr>
            </a:p>
          </p:txBody>
        </p:sp>
        <p:sp>
          <p:nvSpPr>
            <p:cNvPr id="10" name="TextBox 9"/>
            <p:cNvSpPr txBox="1"/>
            <p:nvPr/>
          </p:nvSpPr>
          <p:spPr>
            <a:xfrm>
              <a:off x="12027877" y="4797083"/>
              <a:ext cx="246308" cy="400109"/>
            </a:xfrm>
            <a:prstGeom prst="rect">
              <a:avLst/>
            </a:prstGeom>
            <a:noFill/>
          </p:spPr>
          <p:txBody>
            <a:bodyPr wrap="none" rtlCol="0">
              <a:spAutoFit/>
            </a:bodyPr>
            <a:lstStyle/>
            <a:p>
              <a:pPr defTabSz="342900" fontAlgn="auto">
                <a:spcBef>
                  <a:spcPts val="0"/>
                </a:spcBef>
                <a:spcAft>
                  <a:spcPts val="0"/>
                </a:spcAft>
              </a:pPr>
              <a:endParaRPr lang="en-US" sz="1350" dirty="0">
                <a:solidFill>
                  <a:srgbClr val="000000"/>
                </a:solidFill>
                <a:latin typeface="Gill Sans MT" panose="020B0502020104020203"/>
              </a:endParaRPr>
            </a:p>
          </p:txBody>
        </p:sp>
      </p:grpSp>
      <p:sp>
        <p:nvSpPr>
          <p:cNvPr id="12" name="TextBox 11"/>
          <p:cNvSpPr txBox="1"/>
          <p:nvPr/>
        </p:nvSpPr>
        <p:spPr>
          <a:xfrm>
            <a:off x="8458200" y="6319194"/>
            <a:ext cx="685800" cy="300082"/>
          </a:xfrm>
          <a:prstGeom prst="rect">
            <a:avLst/>
          </a:prstGeom>
          <a:noFill/>
        </p:spPr>
        <p:txBody>
          <a:bodyPr wrap="square" rtlCol="0">
            <a:spAutoFit/>
          </a:bodyPr>
          <a:lstStyle/>
          <a:p>
            <a:pPr defTabSz="342900" fontAlgn="auto">
              <a:spcBef>
                <a:spcPts val="0"/>
              </a:spcBef>
              <a:spcAft>
                <a:spcPts val="0"/>
              </a:spcAft>
            </a:pPr>
            <a:r>
              <a:rPr lang="en-US" sz="1350" dirty="0">
                <a:solidFill>
                  <a:srgbClr val="000000"/>
                </a:solidFill>
                <a:latin typeface="Gill Sans MT" panose="020B0502020104020203"/>
              </a:rPr>
              <a:t>Leung</a:t>
            </a:r>
          </a:p>
        </p:txBody>
      </p:sp>
    </p:spTree>
    <p:extLst>
      <p:ext uri="{BB962C8B-B14F-4D97-AF65-F5344CB8AC3E}">
        <p14:creationId xmlns:p14="http://schemas.microsoft.com/office/powerpoint/2010/main" val="30817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4B154-4F0D-3F4E-8056-3AEE426FDB19}"/>
              </a:ext>
            </a:extLst>
          </p:cNvPr>
          <p:cNvSpPr>
            <a:spLocks noGrp="1"/>
          </p:cNvSpPr>
          <p:nvPr>
            <p:ph type="title"/>
          </p:nvPr>
        </p:nvSpPr>
        <p:spPr>
          <a:xfrm>
            <a:off x="656144" y="1147187"/>
            <a:ext cx="7520940" cy="551153"/>
          </a:xfrm>
        </p:spPr>
        <p:txBody>
          <a:bodyPr/>
          <a:lstStyle/>
          <a:p>
            <a:r>
              <a:rPr lang="en-US" sz="2700" dirty="0"/>
              <a:t>What is Sustained Attention (SA)?</a:t>
            </a:r>
          </a:p>
        </p:txBody>
      </p:sp>
      <p:sp>
        <p:nvSpPr>
          <p:cNvPr id="10" name="Content Placeholder 9">
            <a:extLst>
              <a:ext uri="{FF2B5EF4-FFF2-40B4-BE49-F238E27FC236}">
                <a16:creationId xmlns:a16="http://schemas.microsoft.com/office/drawing/2014/main" id="{9F53E247-9F15-0044-8AA7-007D610FBA71}"/>
              </a:ext>
            </a:extLst>
          </p:cNvPr>
          <p:cNvSpPr>
            <a:spLocks noGrp="1"/>
          </p:cNvSpPr>
          <p:nvPr>
            <p:ph idx="1"/>
          </p:nvPr>
        </p:nvSpPr>
        <p:spPr>
          <a:xfrm>
            <a:off x="481914" y="1858148"/>
            <a:ext cx="3799703" cy="2854411"/>
          </a:xfrm>
        </p:spPr>
        <p:txBody>
          <a:bodyPr>
            <a:noAutofit/>
          </a:bodyPr>
          <a:lstStyle/>
          <a:p>
            <a:pPr>
              <a:buFont typeface="Arial" panose="020B0604020202020204" pitchFamily="34" charset="0"/>
              <a:buChar char="•"/>
            </a:pPr>
            <a:r>
              <a:rPr lang="en-US" sz="2025" dirty="0"/>
              <a:t>Ability to voluntarily control one’s attention</a:t>
            </a:r>
          </a:p>
          <a:p>
            <a:pPr>
              <a:buFont typeface="Arial" panose="020B0604020202020204" pitchFamily="34" charset="0"/>
              <a:buChar char="•"/>
            </a:pPr>
            <a:r>
              <a:rPr lang="en-US" sz="2025" dirty="0"/>
              <a:t>Before the emergence of SA, young infants’ attention is often characterized by fleeting interest in novelty and distractions</a:t>
            </a:r>
          </a:p>
        </p:txBody>
      </p:sp>
      <p:pic>
        <p:nvPicPr>
          <p:cNvPr id="12" name="Picture 11">
            <a:extLst>
              <a:ext uri="{FF2B5EF4-FFF2-40B4-BE49-F238E27FC236}">
                <a16:creationId xmlns:a16="http://schemas.microsoft.com/office/drawing/2014/main" id="{55E1AE65-0D58-9A4A-90D4-5E0E8B180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3430" y="2300763"/>
            <a:ext cx="4220889" cy="2945243"/>
          </a:xfrm>
          <a:prstGeom prst="rect">
            <a:avLst/>
          </a:prstGeom>
        </p:spPr>
      </p:pic>
    </p:spTree>
    <p:extLst>
      <p:ext uri="{BB962C8B-B14F-4D97-AF65-F5344CB8AC3E}">
        <p14:creationId xmlns:p14="http://schemas.microsoft.com/office/powerpoint/2010/main" val="33473759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cap="none" dirty="0"/>
              <a:t>RJA and </a:t>
            </a:r>
            <a:r>
              <a:rPr lang="en-US" sz="3600" cap="none" dirty="0" err="1"/>
              <a:t>Fluency&amp;Connectedness</a:t>
            </a:r>
            <a:r>
              <a:rPr lang="en-US" sz="3600" cap="none" dirty="0"/>
              <a:t> </a:t>
            </a:r>
            <a:r>
              <a:rPr lang="en-US" sz="3200" cap="none" dirty="0"/>
              <a:t>Predict Expressive Language in ASD/DD Toddlers</a:t>
            </a:r>
            <a:endParaRPr lang="en-US" sz="3200" dirty="0">
              <a:solidFill>
                <a:srgbClr val="FFFFFF"/>
              </a:solidFill>
            </a:endParaRPr>
          </a:p>
        </p:txBody>
      </p:sp>
      <p:sp>
        <p:nvSpPr>
          <p:cNvPr id="3" name="Content Placeholder 2"/>
          <p:cNvSpPr>
            <a:spLocks noGrp="1"/>
          </p:cNvSpPr>
          <p:nvPr>
            <p:ph idx="1"/>
          </p:nvPr>
        </p:nvSpPr>
        <p:spPr>
          <a:xfrm>
            <a:off x="4558051" y="2133601"/>
            <a:ext cx="4150055" cy="3725200"/>
          </a:xfrm>
        </p:spPr>
        <p:txBody>
          <a:bodyPr>
            <a:normAutofit/>
          </a:bodyPr>
          <a:lstStyle/>
          <a:p>
            <a:pPr>
              <a:lnSpc>
                <a:spcPct val="90000"/>
              </a:lnSpc>
            </a:pPr>
            <a:r>
              <a:rPr lang="en-US" sz="1650" dirty="0"/>
              <a:t>Fluency and connectedness correlated strongly with RJA, IJA, and CDI</a:t>
            </a:r>
          </a:p>
          <a:p>
            <a:pPr>
              <a:lnSpc>
                <a:spcPct val="90000"/>
              </a:lnSpc>
            </a:pPr>
            <a:endParaRPr lang="en-US" sz="1650" dirty="0"/>
          </a:p>
          <a:p>
            <a:pPr>
              <a:lnSpc>
                <a:spcPct val="90000"/>
              </a:lnSpc>
            </a:pPr>
            <a:r>
              <a:rPr lang="en-US" sz="1650" dirty="0"/>
              <a:t>At-risk group: fluency and connectedness accounted for 33% of the variance</a:t>
            </a:r>
          </a:p>
          <a:p>
            <a:pPr>
              <a:lnSpc>
                <a:spcPct val="90000"/>
              </a:lnSpc>
            </a:pPr>
            <a:endParaRPr lang="en-US" sz="1650" dirty="0"/>
          </a:p>
          <a:p>
            <a:pPr>
              <a:lnSpc>
                <a:spcPct val="90000"/>
              </a:lnSpc>
            </a:pPr>
            <a:r>
              <a:rPr lang="en-US" sz="1650" dirty="0"/>
              <a:t>Typically developing group: fluency and connectedness accounted for 9.8% of the variance</a:t>
            </a:r>
          </a:p>
        </p:txBody>
      </p:sp>
      <p:sp>
        <p:nvSpPr>
          <p:cNvPr id="4" name="AutoShape 2" descr="nknown.png"/>
          <p:cNvSpPr>
            <a:spLocks noChangeAspect="1" noChangeArrowheads="1"/>
          </p:cNvSpPr>
          <p:nvPr/>
        </p:nvSpPr>
        <p:spPr bwMode="auto">
          <a:xfrm>
            <a:off x="0" y="8572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fontAlgn="auto">
              <a:spcBef>
                <a:spcPts val="0"/>
              </a:spcBef>
              <a:spcAft>
                <a:spcPts val="0"/>
              </a:spcAft>
            </a:pPr>
            <a:endParaRPr lang="en-US" sz="1350">
              <a:solidFill>
                <a:srgbClr val="000000"/>
              </a:solidFill>
              <a:latin typeface="Gill Sans MT" panose="020B0502020104020203"/>
            </a:endParaRPr>
          </a:p>
        </p:txBody>
      </p:sp>
      <p:sp>
        <p:nvSpPr>
          <p:cNvPr id="5" name="AutoShape 4" descr="nknown.png"/>
          <p:cNvSpPr>
            <a:spLocks noChangeAspect="1" noChangeArrowheads="1"/>
          </p:cNvSpPr>
          <p:nvPr/>
        </p:nvSpPr>
        <p:spPr bwMode="auto">
          <a:xfrm>
            <a:off x="114300" y="9715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fontAlgn="auto">
              <a:spcBef>
                <a:spcPts val="0"/>
              </a:spcBef>
              <a:spcAft>
                <a:spcPts val="0"/>
              </a:spcAft>
            </a:pPr>
            <a:endParaRPr lang="en-US" sz="1350">
              <a:solidFill>
                <a:srgbClr val="000000"/>
              </a:solidFill>
              <a:latin typeface="Gill Sans MT" panose="020B0502020104020203"/>
            </a:endParaRPr>
          </a:p>
        </p:txBody>
      </p:sp>
      <p:grpSp>
        <p:nvGrpSpPr>
          <p:cNvPr id="10" name="Group 9"/>
          <p:cNvGrpSpPr/>
          <p:nvPr/>
        </p:nvGrpSpPr>
        <p:grpSpPr>
          <a:xfrm>
            <a:off x="342900" y="2711162"/>
            <a:ext cx="4100513" cy="2597182"/>
            <a:chOff x="657224" y="2727922"/>
            <a:chExt cx="4962526" cy="2915483"/>
          </a:xfrm>
        </p:grpSpPr>
        <p:pic>
          <p:nvPicPr>
            <p:cNvPr id="7" name="Picture 6"/>
            <p:cNvPicPr>
              <a:picLocks noChangeAspect="1"/>
            </p:cNvPicPr>
            <p:nvPr/>
          </p:nvPicPr>
          <p:blipFill rotWithShape="1">
            <a:blip r:embed="rId3"/>
            <a:srcRect r="35382"/>
            <a:stretch/>
          </p:blipFill>
          <p:spPr>
            <a:xfrm>
              <a:off x="657224" y="2727922"/>
              <a:ext cx="4962526" cy="2915483"/>
            </a:xfrm>
            <a:prstGeom prst="rect">
              <a:avLst/>
            </a:prstGeom>
          </p:spPr>
        </p:pic>
        <p:pic>
          <p:nvPicPr>
            <p:cNvPr id="8" name="Picture 7"/>
            <p:cNvPicPr>
              <a:picLocks noChangeAspect="1"/>
            </p:cNvPicPr>
            <p:nvPr/>
          </p:nvPicPr>
          <p:blipFill>
            <a:blip r:embed="rId4"/>
            <a:stretch>
              <a:fillRect/>
            </a:stretch>
          </p:blipFill>
          <p:spPr>
            <a:xfrm>
              <a:off x="750714" y="2879423"/>
              <a:ext cx="4775546" cy="2647827"/>
            </a:xfrm>
            <a:prstGeom prst="rect">
              <a:avLst/>
            </a:prstGeom>
          </p:spPr>
        </p:pic>
      </p:grpSp>
      <p:sp>
        <p:nvSpPr>
          <p:cNvPr id="12" name="TextBox 11"/>
          <p:cNvSpPr txBox="1"/>
          <p:nvPr/>
        </p:nvSpPr>
        <p:spPr>
          <a:xfrm rot="5400000">
            <a:off x="2179468" y="4486900"/>
            <a:ext cx="619265" cy="507831"/>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pPr defTabSz="342900" fontAlgn="auto">
              <a:spcBef>
                <a:spcPts val="0"/>
              </a:spcBef>
              <a:spcAft>
                <a:spcPts val="0"/>
              </a:spcAft>
            </a:pPr>
            <a:r>
              <a:rPr lang="en-US" sz="1350">
                <a:solidFill>
                  <a:srgbClr val="000000"/>
                </a:solidFill>
                <a:latin typeface="Gill Sans MT" panose="020B0502020104020203"/>
              </a:rPr>
              <a:t>                    </a:t>
            </a:r>
          </a:p>
          <a:p>
            <a:pPr defTabSz="342900" fontAlgn="auto">
              <a:spcBef>
                <a:spcPts val="0"/>
              </a:spcBef>
              <a:spcAft>
                <a:spcPts val="0"/>
              </a:spcAft>
            </a:pPr>
            <a:endParaRPr lang="en-US" sz="1350" dirty="0">
              <a:solidFill>
                <a:srgbClr val="000000"/>
              </a:solidFill>
              <a:latin typeface="Gill Sans MT" panose="020B0502020104020203"/>
            </a:endParaRPr>
          </a:p>
        </p:txBody>
      </p:sp>
      <p:sp>
        <p:nvSpPr>
          <p:cNvPr id="13" name="TextBox 12"/>
          <p:cNvSpPr txBox="1"/>
          <p:nvPr/>
        </p:nvSpPr>
        <p:spPr>
          <a:xfrm rot="5400000">
            <a:off x="3532871" y="4798915"/>
            <a:ext cx="207032" cy="300082"/>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pPr defTabSz="342900" fontAlgn="auto">
              <a:spcBef>
                <a:spcPts val="0"/>
              </a:spcBef>
              <a:spcAft>
                <a:spcPts val="0"/>
              </a:spcAft>
            </a:pPr>
            <a:endParaRPr lang="en-US" sz="1350">
              <a:solidFill>
                <a:srgbClr val="000000"/>
              </a:solidFill>
              <a:latin typeface="Gill Sans MT" panose="020B0502020104020203"/>
            </a:endParaRPr>
          </a:p>
        </p:txBody>
      </p:sp>
      <p:sp>
        <p:nvSpPr>
          <p:cNvPr id="15" name="TextBox 14"/>
          <p:cNvSpPr txBox="1"/>
          <p:nvPr/>
        </p:nvSpPr>
        <p:spPr>
          <a:xfrm>
            <a:off x="8382000" y="5723751"/>
            <a:ext cx="762000" cy="300082"/>
          </a:xfrm>
          <a:prstGeom prst="rect">
            <a:avLst/>
          </a:prstGeom>
          <a:noFill/>
        </p:spPr>
        <p:txBody>
          <a:bodyPr wrap="square" rtlCol="0">
            <a:spAutoFit/>
          </a:bodyPr>
          <a:lstStyle/>
          <a:p>
            <a:pPr defTabSz="342900" fontAlgn="auto">
              <a:spcBef>
                <a:spcPts val="0"/>
              </a:spcBef>
              <a:spcAft>
                <a:spcPts val="0"/>
              </a:spcAft>
            </a:pPr>
            <a:r>
              <a:rPr lang="en-US" sz="1350" dirty="0">
                <a:solidFill>
                  <a:srgbClr val="000000"/>
                </a:solidFill>
                <a:latin typeface="Gill Sans MT" panose="020B0502020104020203"/>
              </a:rPr>
              <a:t>Leung</a:t>
            </a:r>
          </a:p>
        </p:txBody>
      </p:sp>
    </p:spTree>
    <p:extLst>
      <p:ext uri="{BB962C8B-B14F-4D97-AF65-F5344CB8AC3E}">
        <p14:creationId xmlns:p14="http://schemas.microsoft.com/office/powerpoint/2010/main" val="36928148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cap="none" dirty="0" err="1"/>
              <a:t>Talking</a:t>
            </a:r>
            <a:r>
              <a:rPr lang="en-US" sz="2800" cap="none" dirty="0" err="1">
                <a:sym typeface="Wingdings" panose="05000000000000000000" pitchFamily="2" charset="2"/>
              </a:rPr>
              <a:t></a:t>
            </a:r>
            <a:r>
              <a:rPr lang="en-US" sz="2800" cap="none" dirty="0" err="1"/>
              <a:t>Not</a:t>
            </a:r>
            <a:r>
              <a:rPr lang="en-US" sz="2800" cap="none" dirty="0"/>
              <a:t> Talking During Interaction – higher levels of scaffolding, supported joint engagement</a:t>
            </a:r>
            <a:endParaRPr lang="en-US" sz="2800" dirty="0"/>
          </a:p>
        </p:txBody>
      </p:sp>
      <p:pic>
        <p:nvPicPr>
          <p:cNvPr id="4" name="Content Placeholder 3"/>
          <p:cNvPicPr>
            <a:picLocks noGrp="1" noChangeAspect="1"/>
          </p:cNvPicPr>
          <p:nvPr>
            <p:ph idx="1"/>
          </p:nvPr>
        </p:nvPicPr>
        <p:blipFill>
          <a:blip r:embed="rId3"/>
          <a:stretch>
            <a:fillRect/>
          </a:stretch>
        </p:blipFill>
        <p:spPr>
          <a:xfrm>
            <a:off x="192285" y="2317617"/>
            <a:ext cx="7156468" cy="3683134"/>
          </a:xfrm>
          <a:prstGeom prst="rect">
            <a:avLst/>
          </a:prstGeom>
        </p:spPr>
      </p:pic>
      <p:sp>
        <p:nvSpPr>
          <p:cNvPr id="6" name="TextBox 5"/>
          <p:cNvSpPr txBox="1"/>
          <p:nvPr/>
        </p:nvSpPr>
        <p:spPr>
          <a:xfrm>
            <a:off x="7348753" y="2400473"/>
            <a:ext cx="1702253" cy="4039567"/>
          </a:xfrm>
          <a:prstGeom prst="rect">
            <a:avLst/>
          </a:prstGeom>
          <a:noFill/>
        </p:spPr>
        <p:txBody>
          <a:bodyPr wrap="square" rtlCol="0">
            <a:spAutoFit/>
          </a:bodyPr>
          <a:lstStyle/>
          <a:p>
            <a:pPr defTabSz="342900" fontAlgn="auto">
              <a:spcBef>
                <a:spcPts val="0"/>
              </a:spcBef>
              <a:spcAft>
                <a:spcPts val="0"/>
              </a:spcAft>
            </a:pPr>
            <a:r>
              <a:rPr lang="en-US" sz="1425" b="1" dirty="0">
                <a:solidFill>
                  <a:srgbClr val="5B5B5B"/>
                </a:solidFill>
                <a:latin typeface="Gill Sans MT" panose="020B0502020104020203"/>
              </a:rPr>
              <a:t>SJE=supported joint engagement</a:t>
            </a:r>
          </a:p>
          <a:p>
            <a:pPr defTabSz="342900" fontAlgn="auto">
              <a:spcBef>
                <a:spcPts val="0"/>
              </a:spcBef>
              <a:spcAft>
                <a:spcPts val="0"/>
              </a:spcAft>
            </a:pPr>
            <a:endParaRPr lang="en-US" sz="1425" dirty="0">
              <a:solidFill>
                <a:srgbClr val="5B5B5B"/>
              </a:solidFill>
              <a:latin typeface="Gill Sans MT" panose="020B0502020104020203"/>
            </a:endParaRPr>
          </a:p>
          <a:p>
            <a:pPr defTabSz="342900" fontAlgn="auto">
              <a:spcBef>
                <a:spcPts val="0"/>
              </a:spcBef>
              <a:spcAft>
                <a:spcPts val="0"/>
              </a:spcAft>
            </a:pPr>
            <a:r>
              <a:rPr lang="en-US" sz="1425" dirty="0">
                <a:solidFill>
                  <a:srgbClr val="5B5B5B"/>
                </a:solidFill>
                <a:latin typeface="Gill Sans MT" panose="020B0502020104020203"/>
              </a:rPr>
              <a:t>CJE=coordinated joint engagement</a:t>
            </a:r>
          </a:p>
          <a:p>
            <a:pPr defTabSz="342900" fontAlgn="auto">
              <a:spcBef>
                <a:spcPts val="0"/>
              </a:spcBef>
              <a:spcAft>
                <a:spcPts val="0"/>
              </a:spcAft>
            </a:pPr>
            <a:endParaRPr lang="en-US" sz="1425" dirty="0">
              <a:solidFill>
                <a:srgbClr val="5B5B5B"/>
              </a:solidFill>
              <a:latin typeface="Gill Sans MT" panose="020B0502020104020203"/>
            </a:endParaRPr>
          </a:p>
          <a:p>
            <a:pPr defTabSz="342900" fontAlgn="auto">
              <a:spcBef>
                <a:spcPts val="0"/>
              </a:spcBef>
              <a:spcAft>
                <a:spcPts val="0"/>
              </a:spcAft>
            </a:pPr>
            <a:r>
              <a:rPr lang="en-US" sz="1425" dirty="0">
                <a:solidFill>
                  <a:srgbClr val="5B5B5B"/>
                </a:solidFill>
                <a:latin typeface="Gill Sans MT" panose="020B0502020104020203"/>
              </a:rPr>
              <a:t>SIJE=symbol-infused joint engagement</a:t>
            </a:r>
          </a:p>
          <a:p>
            <a:pPr defTabSz="342900" fontAlgn="auto">
              <a:spcBef>
                <a:spcPts val="0"/>
              </a:spcBef>
              <a:spcAft>
                <a:spcPts val="0"/>
              </a:spcAft>
            </a:pPr>
            <a:endParaRPr lang="en-US" sz="1425" dirty="0">
              <a:solidFill>
                <a:srgbClr val="5B5B5B"/>
              </a:solidFill>
              <a:latin typeface="Gill Sans MT" panose="020B0502020104020203"/>
            </a:endParaRPr>
          </a:p>
          <a:p>
            <a:pPr defTabSz="342900" fontAlgn="auto">
              <a:spcBef>
                <a:spcPts val="0"/>
              </a:spcBef>
              <a:spcAft>
                <a:spcPts val="0"/>
              </a:spcAft>
            </a:pPr>
            <a:r>
              <a:rPr lang="en-US" sz="1425" b="1" dirty="0" err="1">
                <a:solidFill>
                  <a:srgbClr val="5B5B5B"/>
                </a:solidFill>
                <a:latin typeface="Gill Sans MT" panose="020B0502020104020203"/>
              </a:rPr>
              <a:t>PSc</a:t>
            </a:r>
            <a:r>
              <a:rPr lang="en-US" sz="1425" b="1" dirty="0">
                <a:solidFill>
                  <a:srgbClr val="5B5B5B"/>
                </a:solidFill>
                <a:latin typeface="Gill Sans MT" panose="020B0502020104020203"/>
              </a:rPr>
              <a:t>=scaffolding</a:t>
            </a:r>
          </a:p>
          <a:p>
            <a:pPr defTabSz="342900" fontAlgn="auto">
              <a:spcBef>
                <a:spcPts val="0"/>
              </a:spcBef>
              <a:spcAft>
                <a:spcPts val="0"/>
              </a:spcAft>
            </a:pPr>
            <a:endParaRPr lang="en-US" sz="1425" b="1" dirty="0">
              <a:solidFill>
                <a:srgbClr val="5B5B5B"/>
              </a:solidFill>
              <a:latin typeface="Gill Sans MT" panose="020B0502020104020203"/>
            </a:endParaRPr>
          </a:p>
          <a:p>
            <a:pPr defTabSz="342900" fontAlgn="auto">
              <a:spcBef>
                <a:spcPts val="0"/>
              </a:spcBef>
              <a:spcAft>
                <a:spcPts val="0"/>
              </a:spcAft>
            </a:pPr>
            <a:r>
              <a:rPr lang="en-US" sz="1425" b="1" dirty="0" err="1">
                <a:solidFill>
                  <a:srgbClr val="5B5B5B"/>
                </a:solidFill>
                <a:latin typeface="Gill Sans MT" panose="020B0502020104020203"/>
              </a:rPr>
              <a:t>PFIn</a:t>
            </a:r>
            <a:r>
              <a:rPr lang="en-US" sz="1425" b="1" dirty="0">
                <a:solidFill>
                  <a:srgbClr val="5B5B5B"/>
                </a:solidFill>
                <a:latin typeface="Gill Sans MT" panose="020B0502020104020203"/>
              </a:rPr>
              <a:t>=following-in</a:t>
            </a:r>
          </a:p>
          <a:p>
            <a:pPr defTabSz="342900" fontAlgn="auto">
              <a:spcBef>
                <a:spcPts val="0"/>
              </a:spcBef>
              <a:spcAft>
                <a:spcPts val="0"/>
              </a:spcAft>
            </a:pPr>
            <a:endParaRPr lang="en-US" sz="1425" b="1" dirty="0">
              <a:solidFill>
                <a:srgbClr val="5B5B5B"/>
              </a:solidFill>
              <a:latin typeface="Gill Sans MT" panose="020B0502020104020203"/>
            </a:endParaRPr>
          </a:p>
          <a:p>
            <a:pPr defTabSz="342900" fontAlgn="auto">
              <a:spcBef>
                <a:spcPts val="0"/>
              </a:spcBef>
              <a:spcAft>
                <a:spcPts val="0"/>
              </a:spcAft>
            </a:pPr>
            <a:r>
              <a:rPr lang="en-US" sz="1425" b="1" dirty="0">
                <a:solidFill>
                  <a:srgbClr val="5B5B5B"/>
                </a:solidFill>
                <a:latin typeface="Gill Sans MT" panose="020B0502020104020203"/>
              </a:rPr>
              <a:t>F&amp;C=fluency and connectedness</a:t>
            </a:r>
          </a:p>
          <a:p>
            <a:pPr defTabSz="342900" fontAlgn="auto">
              <a:spcBef>
                <a:spcPts val="0"/>
              </a:spcBef>
              <a:spcAft>
                <a:spcPts val="0"/>
              </a:spcAft>
            </a:pPr>
            <a:endParaRPr lang="en-US" sz="1425" dirty="0">
              <a:solidFill>
                <a:srgbClr val="5B5B5B"/>
              </a:solidFill>
              <a:latin typeface="Gill Sans MT" panose="020B0502020104020203"/>
            </a:endParaRPr>
          </a:p>
          <a:p>
            <a:pPr defTabSz="342900" fontAlgn="auto">
              <a:spcBef>
                <a:spcPts val="0"/>
              </a:spcBef>
              <a:spcAft>
                <a:spcPts val="0"/>
              </a:spcAft>
            </a:pPr>
            <a:endParaRPr lang="en-US" sz="1425" dirty="0">
              <a:solidFill>
                <a:srgbClr val="5B5B5B"/>
              </a:solidFill>
              <a:latin typeface="Gill Sans MT" panose="020B0502020104020203"/>
            </a:endParaRPr>
          </a:p>
          <a:p>
            <a:pPr defTabSz="342900" fontAlgn="auto">
              <a:spcBef>
                <a:spcPts val="0"/>
              </a:spcBef>
              <a:spcAft>
                <a:spcPts val="0"/>
              </a:spcAft>
            </a:pPr>
            <a:endParaRPr lang="en-US" sz="1425" dirty="0">
              <a:solidFill>
                <a:srgbClr val="5B5B5B"/>
              </a:solidFill>
              <a:latin typeface="Gill Sans MT" panose="020B0502020104020203"/>
            </a:endParaRPr>
          </a:p>
        </p:txBody>
      </p:sp>
      <p:sp>
        <p:nvSpPr>
          <p:cNvPr id="7" name="TextBox 6"/>
          <p:cNvSpPr txBox="1"/>
          <p:nvPr/>
        </p:nvSpPr>
        <p:spPr>
          <a:xfrm rot="5400000">
            <a:off x="2246418" y="4007622"/>
            <a:ext cx="2265587" cy="300082"/>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pPr defTabSz="342900" fontAlgn="auto">
              <a:spcBef>
                <a:spcPts val="0"/>
              </a:spcBef>
              <a:spcAft>
                <a:spcPts val="0"/>
              </a:spcAft>
            </a:pPr>
            <a:endParaRPr lang="en-US" sz="1350">
              <a:solidFill>
                <a:srgbClr val="000000"/>
              </a:solidFill>
              <a:latin typeface="Gill Sans MT" panose="020B0502020104020203"/>
            </a:endParaRPr>
          </a:p>
        </p:txBody>
      </p:sp>
      <p:sp>
        <p:nvSpPr>
          <p:cNvPr id="8" name="TextBox 7"/>
          <p:cNvSpPr txBox="1"/>
          <p:nvPr/>
        </p:nvSpPr>
        <p:spPr>
          <a:xfrm rot="5400000">
            <a:off x="3690256" y="3947050"/>
            <a:ext cx="1763486" cy="923330"/>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pPr defTabSz="342900" fontAlgn="auto">
              <a:spcBef>
                <a:spcPts val="0"/>
              </a:spcBef>
              <a:spcAft>
                <a:spcPts val="0"/>
              </a:spcAft>
            </a:pPr>
            <a:endParaRPr lang="en-US" sz="1350" dirty="0">
              <a:solidFill>
                <a:srgbClr val="000000"/>
              </a:solidFill>
              <a:latin typeface="Gill Sans MT" panose="020B0502020104020203"/>
            </a:endParaRPr>
          </a:p>
          <a:p>
            <a:pPr defTabSz="342900" fontAlgn="auto">
              <a:spcBef>
                <a:spcPts val="0"/>
              </a:spcBef>
              <a:spcAft>
                <a:spcPts val="0"/>
              </a:spcAft>
            </a:pPr>
            <a:endParaRPr lang="en-US" sz="1350" dirty="0">
              <a:solidFill>
                <a:srgbClr val="000000"/>
              </a:solidFill>
              <a:latin typeface="Gill Sans MT" panose="020B0502020104020203"/>
            </a:endParaRPr>
          </a:p>
          <a:p>
            <a:pPr defTabSz="342900" fontAlgn="auto">
              <a:spcBef>
                <a:spcPts val="0"/>
              </a:spcBef>
              <a:spcAft>
                <a:spcPts val="0"/>
              </a:spcAft>
            </a:pPr>
            <a:endParaRPr lang="en-US" sz="1350" dirty="0">
              <a:solidFill>
                <a:srgbClr val="000000"/>
              </a:solidFill>
              <a:latin typeface="Gill Sans MT" panose="020B0502020104020203"/>
            </a:endParaRPr>
          </a:p>
          <a:p>
            <a:pPr defTabSz="342900" fontAlgn="auto">
              <a:spcBef>
                <a:spcPts val="0"/>
              </a:spcBef>
              <a:spcAft>
                <a:spcPts val="0"/>
              </a:spcAft>
            </a:pPr>
            <a:endParaRPr lang="en-US" sz="1350" dirty="0">
              <a:solidFill>
                <a:srgbClr val="000000"/>
              </a:solidFill>
              <a:latin typeface="Gill Sans MT" panose="020B0502020104020203"/>
            </a:endParaRPr>
          </a:p>
        </p:txBody>
      </p:sp>
      <p:sp>
        <p:nvSpPr>
          <p:cNvPr id="9" name="TextBox 8"/>
          <p:cNvSpPr txBox="1"/>
          <p:nvPr/>
        </p:nvSpPr>
        <p:spPr>
          <a:xfrm>
            <a:off x="8198224" y="6440040"/>
            <a:ext cx="914400" cy="300082"/>
          </a:xfrm>
          <a:prstGeom prst="rect">
            <a:avLst/>
          </a:prstGeom>
          <a:noFill/>
        </p:spPr>
        <p:txBody>
          <a:bodyPr wrap="square" rtlCol="0">
            <a:spAutoFit/>
          </a:bodyPr>
          <a:lstStyle/>
          <a:p>
            <a:pPr defTabSz="342900" fontAlgn="auto">
              <a:spcBef>
                <a:spcPts val="0"/>
              </a:spcBef>
              <a:spcAft>
                <a:spcPts val="0"/>
              </a:spcAft>
            </a:pPr>
            <a:r>
              <a:rPr lang="en-US" sz="1350" dirty="0">
                <a:solidFill>
                  <a:srgbClr val="000000"/>
                </a:solidFill>
                <a:latin typeface="Gill Sans MT" panose="020B0502020104020203"/>
              </a:rPr>
              <a:t>Leung</a:t>
            </a:r>
          </a:p>
        </p:txBody>
      </p:sp>
    </p:spTree>
    <p:extLst>
      <p:ext uri="{BB962C8B-B14F-4D97-AF65-F5344CB8AC3E}">
        <p14:creationId xmlns:p14="http://schemas.microsoft.com/office/powerpoint/2010/main" val="17185034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cap="none" dirty="0"/>
              <a:t>Take-aways</a:t>
            </a:r>
          </a:p>
        </p:txBody>
      </p:sp>
      <p:sp>
        <p:nvSpPr>
          <p:cNvPr id="3" name="Content Placeholder 2"/>
          <p:cNvSpPr>
            <a:spLocks noGrp="1"/>
          </p:cNvSpPr>
          <p:nvPr>
            <p:ph idx="1"/>
          </p:nvPr>
        </p:nvSpPr>
        <p:spPr>
          <a:xfrm>
            <a:off x="435895" y="2492622"/>
            <a:ext cx="8272211" cy="3231129"/>
          </a:xfrm>
        </p:spPr>
        <p:txBody>
          <a:bodyPr>
            <a:normAutofit/>
          </a:bodyPr>
          <a:lstStyle/>
          <a:p>
            <a:r>
              <a:rPr lang="en-US" sz="1650" dirty="0"/>
              <a:t>Joint engagement is a strong predictor of expressive vocabulary in children with ASD and DD</a:t>
            </a:r>
          </a:p>
          <a:p>
            <a:pPr lvl="1"/>
            <a:r>
              <a:rPr lang="en-US" sz="1650" dirty="0"/>
              <a:t>The association was not as strong in TD children</a:t>
            </a:r>
          </a:p>
          <a:p>
            <a:endParaRPr lang="en-US" sz="1650" dirty="0"/>
          </a:p>
          <a:p>
            <a:r>
              <a:rPr lang="en-US" sz="1650" dirty="0"/>
              <a:t>Early development of expressive vocabulary is facilitated by events that occur during periods of joint engagement (even if joint attention skills are impaired)</a:t>
            </a:r>
          </a:p>
        </p:txBody>
      </p:sp>
      <p:sp>
        <p:nvSpPr>
          <p:cNvPr id="4" name="TextBox 3"/>
          <p:cNvSpPr txBox="1"/>
          <p:nvPr/>
        </p:nvSpPr>
        <p:spPr>
          <a:xfrm>
            <a:off x="8382000" y="5723751"/>
            <a:ext cx="762000" cy="300082"/>
          </a:xfrm>
          <a:prstGeom prst="rect">
            <a:avLst/>
          </a:prstGeom>
          <a:noFill/>
        </p:spPr>
        <p:txBody>
          <a:bodyPr wrap="square" rtlCol="0">
            <a:spAutoFit/>
          </a:bodyPr>
          <a:lstStyle/>
          <a:p>
            <a:pPr defTabSz="342900" fontAlgn="auto">
              <a:spcBef>
                <a:spcPts val="0"/>
              </a:spcBef>
              <a:spcAft>
                <a:spcPts val="0"/>
              </a:spcAft>
            </a:pPr>
            <a:r>
              <a:rPr lang="en-US" sz="1350" dirty="0">
                <a:solidFill>
                  <a:srgbClr val="000000"/>
                </a:solidFill>
                <a:latin typeface="Gill Sans MT" panose="020B0502020104020203"/>
              </a:rPr>
              <a:t>Leung</a:t>
            </a:r>
          </a:p>
        </p:txBody>
      </p:sp>
    </p:spTree>
    <p:extLst>
      <p:ext uri="{BB962C8B-B14F-4D97-AF65-F5344CB8AC3E}">
        <p14:creationId xmlns:p14="http://schemas.microsoft.com/office/powerpoint/2010/main" val="15370962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6609E-B402-0465-D9FA-FA7AA0B5106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E5320B1-6757-B6BC-5A4C-BF7AE8BCAA4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595CE80-B066-407E-8E3D-BFE613F7AD08}"/>
              </a:ext>
            </a:extLst>
          </p:cNvPr>
          <p:cNvPicPr>
            <a:picLocks noChangeAspect="1"/>
          </p:cNvPicPr>
          <p:nvPr/>
        </p:nvPicPr>
        <p:blipFill>
          <a:blip r:embed="rId2"/>
          <a:stretch>
            <a:fillRect/>
          </a:stretch>
        </p:blipFill>
        <p:spPr>
          <a:xfrm>
            <a:off x="300037" y="95250"/>
            <a:ext cx="8543925" cy="6667500"/>
          </a:xfrm>
          <a:prstGeom prst="rect">
            <a:avLst/>
          </a:prstGeom>
        </p:spPr>
      </p:pic>
    </p:spTree>
    <p:extLst>
      <p:ext uri="{BB962C8B-B14F-4D97-AF65-F5344CB8AC3E}">
        <p14:creationId xmlns:p14="http://schemas.microsoft.com/office/powerpoint/2010/main" val="17213453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0D778-2A3D-2E0E-0748-21B6DC3A6C42}"/>
              </a:ext>
            </a:extLst>
          </p:cNvPr>
          <p:cNvSpPr>
            <a:spLocks noGrp="1"/>
          </p:cNvSpPr>
          <p:nvPr>
            <p:ph type="title"/>
          </p:nvPr>
        </p:nvSpPr>
        <p:spPr/>
        <p:txBody>
          <a:bodyPr/>
          <a:lstStyle/>
          <a:p>
            <a:r>
              <a:rPr lang="en-US" dirty="0"/>
              <a:t>Methods…. </a:t>
            </a:r>
          </a:p>
        </p:txBody>
      </p:sp>
      <p:sp>
        <p:nvSpPr>
          <p:cNvPr id="3" name="Content Placeholder 2">
            <a:extLst>
              <a:ext uri="{FF2B5EF4-FFF2-40B4-BE49-F238E27FC236}">
                <a16:creationId xmlns:a16="http://schemas.microsoft.com/office/drawing/2014/main" id="{0DB24398-8ADA-9DF9-9666-E6FF8CF3358C}"/>
              </a:ext>
            </a:extLst>
          </p:cNvPr>
          <p:cNvSpPr>
            <a:spLocks noGrp="1"/>
          </p:cNvSpPr>
          <p:nvPr>
            <p:ph idx="1"/>
          </p:nvPr>
        </p:nvSpPr>
        <p:spPr/>
        <p:txBody>
          <a:bodyPr/>
          <a:lstStyle/>
          <a:p>
            <a:r>
              <a:rPr lang="en-US" dirty="0"/>
              <a:t>14 children with ASD and 15 TD children contributed head-mounted eye-tracking data for the current study. </a:t>
            </a:r>
          </a:p>
          <a:p>
            <a:r>
              <a:rPr lang="en-US" dirty="0"/>
              <a:t>5 children with ASD and 5 TD children were excluded from analyses for having </a:t>
            </a:r>
            <a:r>
              <a:rPr lang="en-US" dirty="0" err="1"/>
              <a:t>insufcient</a:t>
            </a:r>
            <a:r>
              <a:rPr lang="en-US" dirty="0"/>
              <a:t> data (&lt; 3 min of usable data). </a:t>
            </a:r>
          </a:p>
          <a:p>
            <a:r>
              <a:rPr lang="en-US" dirty="0"/>
              <a:t>28 children with ASD and 2 TD children were less tolerant of wearing eye tracker or allowing personnel to make adjustments</a:t>
            </a:r>
          </a:p>
        </p:txBody>
      </p:sp>
    </p:spTree>
    <p:extLst>
      <p:ext uri="{BB962C8B-B14F-4D97-AF65-F5344CB8AC3E}">
        <p14:creationId xmlns:p14="http://schemas.microsoft.com/office/powerpoint/2010/main" val="1954446096"/>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FF54E-6CA7-E397-041A-2DBEFD892084}"/>
              </a:ext>
            </a:extLst>
          </p:cNvPr>
          <p:cNvSpPr>
            <a:spLocks noGrp="1"/>
          </p:cNvSpPr>
          <p:nvPr>
            <p:ph type="title"/>
          </p:nvPr>
        </p:nvSpPr>
        <p:spPr/>
        <p:txBody>
          <a:bodyPr/>
          <a:lstStyle/>
          <a:p>
            <a:r>
              <a:rPr lang="en-US" dirty="0"/>
              <a:t>Supplementary Table S 1. Characterization of ASD Participants with and without Successful Eye Tracking</a:t>
            </a:r>
          </a:p>
        </p:txBody>
      </p:sp>
      <p:sp>
        <p:nvSpPr>
          <p:cNvPr id="3" name="Content Placeholder 2">
            <a:extLst>
              <a:ext uri="{FF2B5EF4-FFF2-40B4-BE49-F238E27FC236}">
                <a16:creationId xmlns:a16="http://schemas.microsoft.com/office/drawing/2014/main" id="{41E7FC2E-5B15-C59A-C6EA-61F29C7B011D}"/>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F411106-B41C-B497-4CAE-C1995CA53AE9}"/>
              </a:ext>
            </a:extLst>
          </p:cNvPr>
          <p:cNvSpPr>
            <a:spLocks noGrp="1"/>
          </p:cNvSpPr>
          <p:nvPr>
            <p:ph type="sldNum" sz="quarter" idx="12"/>
          </p:nvPr>
        </p:nvSpPr>
        <p:spPr/>
        <p:txBody>
          <a:bodyPr/>
          <a:lstStyle/>
          <a:p>
            <a:pPr>
              <a:defRPr/>
            </a:pPr>
            <a:fld id="{1CB018EC-DBEA-4896-B7C0-8A0B549F7F71}" type="slidenum">
              <a:rPr lang="en-US" smtClean="0"/>
              <a:pPr>
                <a:defRPr/>
              </a:pPr>
              <a:t>75</a:t>
            </a:fld>
            <a:endParaRPr lang="en-US"/>
          </a:p>
        </p:txBody>
      </p:sp>
      <p:pic>
        <p:nvPicPr>
          <p:cNvPr id="6" name="Picture 5">
            <a:extLst>
              <a:ext uri="{FF2B5EF4-FFF2-40B4-BE49-F238E27FC236}">
                <a16:creationId xmlns:a16="http://schemas.microsoft.com/office/drawing/2014/main" id="{4331EEB0-5BD6-5DB9-6941-94B8E152ECC6}"/>
              </a:ext>
            </a:extLst>
          </p:cNvPr>
          <p:cNvPicPr>
            <a:picLocks noChangeAspect="1"/>
          </p:cNvPicPr>
          <p:nvPr/>
        </p:nvPicPr>
        <p:blipFill rotWithShape="1">
          <a:blip r:embed="rId2"/>
          <a:srcRect b="23913"/>
          <a:stretch/>
        </p:blipFill>
        <p:spPr>
          <a:xfrm>
            <a:off x="490537" y="2552700"/>
            <a:ext cx="8162925" cy="1333500"/>
          </a:xfrm>
          <a:prstGeom prst="rect">
            <a:avLst/>
          </a:prstGeom>
        </p:spPr>
      </p:pic>
    </p:spTree>
    <p:extLst>
      <p:ext uri="{BB962C8B-B14F-4D97-AF65-F5344CB8AC3E}">
        <p14:creationId xmlns:p14="http://schemas.microsoft.com/office/powerpoint/2010/main" val="6359534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40B2-58DE-1E6F-8AAC-07DE2F1B59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EFE8C07-F4E0-B1C9-F5CC-84B9CAB8080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BCDE35D-05C4-87A2-66C9-54A2EE21B4F3}"/>
              </a:ext>
            </a:extLst>
          </p:cNvPr>
          <p:cNvPicPr>
            <a:picLocks noChangeAspect="1"/>
          </p:cNvPicPr>
          <p:nvPr/>
        </p:nvPicPr>
        <p:blipFill>
          <a:blip r:embed="rId3"/>
          <a:stretch>
            <a:fillRect/>
          </a:stretch>
        </p:blipFill>
        <p:spPr>
          <a:xfrm>
            <a:off x="1326386" y="381000"/>
            <a:ext cx="6491227" cy="6190414"/>
          </a:xfrm>
          <a:prstGeom prst="rect">
            <a:avLst/>
          </a:prstGeom>
        </p:spPr>
      </p:pic>
    </p:spTree>
    <p:extLst>
      <p:ext uri="{BB962C8B-B14F-4D97-AF65-F5344CB8AC3E}">
        <p14:creationId xmlns:p14="http://schemas.microsoft.com/office/powerpoint/2010/main" val="3341883011"/>
      </p:ext>
    </p:extLst>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112FA-07D6-FEC6-67CA-B9F57ADEB2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F73C3C3-C5B2-39A4-79E1-8BBB05FA525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3C9C9DE-9C4B-67CC-7524-E79B1E626BB5}"/>
              </a:ext>
            </a:extLst>
          </p:cNvPr>
          <p:cNvPicPr>
            <a:picLocks noChangeAspect="1"/>
          </p:cNvPicPr>
          <p:nvPr/>
        </p:nvPicPr>
        <p:blipFill>
          <a:blip r:embed="rId3"/>
          <a:stretch>
            <a:fillRect/>
          </a:stretch>
        </p:blipFill>
        <p:spPr>
          <a:xfrm>
            <a:off x="1005368" y="0"/>
            <a:ext cx="7133264" cy="6858000"/>
          </a:xfrm>
          <a:prstGeom prst="rect">
            <a:avLst/>
          </a:prstGeom>
        </p:spPr>
      </p:pic>
    </p:spTree>
    <p:extLst>
      <p:ext uri="{BB962C8B-B14F-4D97-AF65-F5344CB8AC3E}">
        <p14:creationId xmlns:p14="http://schemas.microsoft.com/office/powerpoint/2010/main" val="4021205287"/>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0A731-64CF-8F58-7225-70CEE6E20E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8D98B3C-8E3B-F531-A4A8-85195B3EB2ED}"/>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09BE80F-4A75-3348-BF19-721CD1474BFB}"/>
              </a:ext>
            </a:extLst>
          </p:cNvPr>
          <p:cNvSpPr>
            <a:spLocks noGrp="1"/>
          </p:cNvSpPr>
          <p:nvPr>
            <p:ph type="sldNum" sz="quarter" idx="12"/>
          </p:nvPr>
        </p:nvSpPr>
        <p:spPr/>
        <p:txBody>
          <a:bodyPr/>
          <a:lstStyle/>
          <a:p>
            <a:pPr>
              <a:defRPr/>
            </a:pPr>
            <a:fld id="{1CB018EC-DBEA-4896-B7C0-8A0B549F7F71}" type="slidenum">
              <a:rPr lang="en-US" smtClean="0"/>
              <a:pPr>
                <a:defRPr/>
              </a:pPr>
              <a:t>78</a:t>
            </a:fld>
            <a:endParaRPr lang="en-US"/>
          </a:p>
        </p:txBody>
      </p:sp>
      <p:pic>
        <p:nvPicPr>
          <p:cNvPr id="6" name="Picture 5">
            <a:extLst>
              <a:ext uri="{FF2B5EF4-FFF2-40B4-BE49-F238E27FC236}">
                <a16:creationId xmlns:a16="http://schemas.microsoft.com/office/drawing/2014/main" id="{2F7F684E-6773-458A-97BF-AB404AF3521F}"/>
              </a:ext>
            </a:extLst>
          </p:cNvPr>
          <p:cNvPicPr>
            <a:picLocks noChangeAspect="1"/>
          </p:cNvPicPr>
          <p:nvPr/>
        </p:nvPicPr>
        <p:blipFill>
          <a:blip r:embed="rId2"/>
          <a:stretch>
            <a:fillRect/>
          </a:stretch>
        </p:blipFill>
        <p:spPr>
          <a:xfrm>
            <a:off x="868188" y="0"/>
            <a:ext cx="7407624" cy="6858000"/>
          </a:xfrm>
          <a:prstGeom prst="rect">
            <a:avLst/>
          </a:prstGeom>
        </p:spPr>
      </p:pic>
    </p:spTree>
    <p:extLst>
      <p:ext uri="{BB962C8B-B14F-4D97-AF65-F5344CB8AC3E}">
        <p14:creationId xmlns:p14="http://schemas.microsoft.com/office/powerpoint/2010/main" val="27737362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F2664-6A5A-2021-2837-280C1CCBE60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9A1C4B-8739-9D49-73EF-2CA4AE69744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0FB752A-EB8F-3780-7F68-D141C662FA22}"/>
              </a:ext>
            </a:extLst>
          </p:cNvPr>
          <p:cNvSpPr>
            <a:spLocks noGrp="1"/>
          </p:cNvSpPr>
          <p:nvPr>
            <p:ph type="sldNum" sz="quarter" idx="12"/>
          </p:nvPr>
        </p:nvSpPr>
        <p:spPr/>
        <p:txBody>
          <a:bodyPr/>
          <a:lstStyle/>
          <a:p>
            <a:pPr>
              <a:defRPr/>
            </a:pPr>
            <a:fld id="{1CB018EC-DBEA-4896-B7C0-8A0B549F7F71}" type="slidenum">
              <a:rPr lang="en-US" smtClean="0"/>
              <a:pPr>
                <a:defRPr/>
              </a:pPr>
              <a:t>79</a:t>
            </a:fld>
            <a:endParaRPr lang="en-US"/>
          </a:p>
        </p:txBody>
      </p:sp>
      <p:pic>
        <p:nvPicPr>
          <p:cNvPr id="6" name="Picture 5">
            <a:extLst>
              <a:ext uri="{FF2B5EF4-FFF2-40B4-BE49-F238E27FC236}">
                <a16:creationId xmlns:a16="http://schemas.microsoft.com/office/drawing/2014/main" id="{5E5C898D-82CD-6AD2-B810-40AF0D30B19B}"/>
              </a:ext>
            </a:extLst>
          </p:cNvPr>
          <p:cNvPicPr>
            <a:picLocks noChangeAspect="1"/>
          </p:cNvPicPr>
          <p:nvPr/>
        </p:nvPicPr>
        <p:blipFill>
          <a:blip r:embed="rId2"/>
          <a:stretch>
            <a:fillRect/>
          </a:stretch>
        </p:blipFill>
        <p:spPr>
          <a:xfrm>
            <a:off x="14287" y="466725"/>
            <a:ext cx="9115425" cy="5924550"/>
          </a:xfrm>
          <a:prstGeom prst="rect">
            <a:avLst/>
          </a:prstGeom>
        </p:spPr>
      </p:pic>
    </p:spTree>
    <p:extLst>
      <p:ext uri="{BB962C8B-B14F-4D97-AF65-F5344CB8AC3E}">
        <p14:creationId xmlns:p14="http://schemas.microsoft.com/office/powerpoint/2010/main" val="1019705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4B154-4F0D-3F4E-8056-3AEE426FDB19}"/>
              </a:ext>
            </a:extLst>
          </p:cNvPr>
          <p:cNvSpPr>
            <a:spLocks noGrp="1"/>
          </p:cNvSpPr>
          <p:nvPr>
            <p:ph type="title"/>
          </p:nvPr>
        </p:nvSpPr>
        <p:spPr>
          <a:xfrm>
            <a:off x="526395" y="1131570"/>
            <a:ext cx="7520940" cy="411480"/>
          </a:xfrm>
        </p:spPr>
        <p:txBody>
          <a:bodyPr/>
          <a:lstStyle/>
          <a:p>
            <a:r>
              <a:rPr lang="en-US" sz="2400" dirty="0"/>
              <a:t>Why do we care about </a:t>
            </a:r>
            <a:r>
              <a:rPr lang="en-US" sz="2400" dirty="0" err="1"/>
              <a:t>sa</a:t>
            </a:r>
            <a:r>
              <a:rPr lang="en-US" sz="2400" dirty="0"/>
              <a:t>?</a:t>
            </a:r>
          </a:p>
        </p:txBody>
      </p:sp>
      <p:sp>
        <p:nvSpPr>
          <p:cNvPr id="3" name="Content Placeholder 2">
            <a:extLst>
              <a:ext uri="{FF2B5EF4-FFF2-40B4-BE49-F238E27FC236}">
                <a16:creationId xmlns:a16="http://schemas.microsoft.com/office/drawing/2014/main" id="{AF1394A4-4403-9A46-A413-C2E32C4DECD6}"/>
              </a:ext>
            </a:extLst>
          </p:cNvPr>
          <p:cNvSpPr>
            <a:spLocks noGrp="1"/>
          </p:cNvSpPr>
          <p:nvPr>
            <p:ph idx="1"/>
          </p:nvPr>
        </p:nvSpPr>
        <p:spPr>
          <a:xfrm>
            <a:off x="822960" y="1682722"/>
            <a:ext cx="7520940" cy="2992766"/>
          </a:xfrm>
        </p:spPr>
        <p:txBody>
          <a:bodyPr>
            <a:normAutofit/>
          </a:bodyPr>
          <a:lstStyle/>
          <a:p>
            <a:pPr>
              <a:buFont typeface="Wingdings" pitchFamily="2" charset="2"/>
              <a:buChar char="§"/>
            </a:pPr>
            <a:r>
              <a:rPr lang="en-US" sz="1725" dirty="0"/>
              <a:t>Emerges around 10 – 12 months</a:t>
            </a:r>
          </a:p>
          <a:p>
            <a:pPr lvl="3"/>
            <a:r>
              <a:rPr lang="en-US" sz="1650" dirty="0"/>
              <a:t>Growing steadily through early childhood</a:t>
            </a:r>
          </a:p>
          <a:p>
            <a:pPr>
              <a:buFont typeface="Wingdings" pitchFamily="2" charset="2"/>
              <a:buChar char="§"/>
            </a:pPr>
            <a:r>
              <a:rPr lang="en-US" sz="1725" dirty="0"/>
              <a:t>Attributed internal, individual factors</a:t>
            </a:r>
          </a:p>
          <a:p>
            <a:pPr lvl="3"/>
            <a:r>
              <a:rPr lang="en-US" sz="1650" dirty="0"/>
              <a:t>i.e. temperament, self-regulation, </a:t>
            </a:r>
            <a:br>
              <a:rPr lang="en-US" sz="1650" dirty="0"/>
            </a:br>
            <a:r>
              <a:rPr lang="en-US" sz="1650" dirty="0"/>
              <a:t>EF, cognitive control</a:t>
            </a:r>
          </a:p>
          <a:p>
            <a:pPr>
              <a:buFont typeface="Wingdings" pitchFamily="2" charset="2"/>
              <a:buChar char="§"/>
            </a:pPr>
            <a:r>
              <a:rPr lang="en-US" sz="1725" dirty="0"/>
              <a:t>Relates to language, exploration,</a:t>
            </a:r>
            <a:br>
              <a:rPr lang="en-US" sz="1725" dirty="0"/>
            </a:br>
            <a:r>
              <a:rPr lang="en-US" sz="1725" dirty="0"/>
              <a:t> problem solving, and school readiness</a:t>
            </a:r>
          </a:p>
          <a:p>
            <a:pPr lvl="3"/>
            <a:r>
              <a:rPr lang="en-US" sz="1650" dirty="0"/>
              <a:t>Predicts development outcomes and </a:t>
            </a:r>
            <a:br>
              <a:rPr lang="en-US" sz="1650" dirty="0"/>
            </a:br>
            <a:r>
              <a:rPr lang="en-US" sz="1650" dirty="0"/>
              <a:t>diagnosis for attentional disorders</a:t>
            </a:r>
          </a:p>
        </p:txBody>
      </p:sp>
      <p:pic>
        <p:nvPicPr>
          <p:cNvPr id="4" name="Picture 3">
            <a:extLst>
              <a:ext uri="{FF2B5EF4-FFF2-40B4-BE49-F238E27FC236}">
                <a16:creationId xmlns:a16="http://schemas.microsoft.com/office/drawing/2014/main" id="{F26977D2-C4BB-BC4F-8315-9ED1032BDC33}"/>
              </a:ext>
            </a:extLst>
          </p:cNvPr>
          <p:cNvPicPr>
            <a:picLocks noChangeAspect="1"/>
          </p:cNvPicPr>
          <p:nvPr/>
        </p:nvPicPr>
        <p:blipFill>
          <a:blip r:embed="rId3"/>
          <a:stretch>
            <a:fillRect/>
          </a:stretch>
        </p:blipFill>
        <p:spPr>
          <a:xfrm>
            <a:off x="5710805" y="857251"/>
            <a:ext cx="3453513" cy="5166456"/>
          </a:xfrm>
          <a:prstGeom prst="rect">
            <a:avLst/>
          </a:prstGeom>
        </p:spPr>
      </p:pic>
    </p:spTree>
    <p:extLst>
      <p:ext uri="{BB962C8B-B14F-4D97-AF65-F5344CB8AC3E}">
        <p14:creationId xmlns:p14="http://schemas.microsoft.com/office/powerpoint/2010/main" val="32625867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D5B90-847B-A49F-2578-6F3F9CE3072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2CF0E2-77F7-971A-399E-112F149BA95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86A5E2B-1FBD-CC87-72D7-5D1007731238}"/>
              </a:ext>
            </a:extLst>
          </p:cNvPr>
          <p:cNvPicPr>
            <a:picLocks noChangeAspect="1"/>
          </p:cNvPicPr>
          <p:nvPr/>
        </p:nvPicPr>
        <p:blipFill>
          <a:blip r:embed="rId2"/>
          <a:stretch>
            <a:fillRect/>
          </a:stretch>
        </p:blipFill>
        <p:spPr>
          <a:xfrm>
            <a:off x="290512" y="23812"/>
            <a:ext cx="8562975" cy="6810375"/>
          </a:xfrm>
          <a:prstGeom prst="rect">
            <a:avLst/>
          </a:prstGeom>
        </p:spPr>
      </p:pic>
    </p:spTree>
    <p:extLst>
      <p:ext uri="{BB962C8B-B14F-4D97-AF65-F5344CB8AC3E}">
        <p14:creationId xmlns:p14="http://schemas.microsoft.com/office/powerpoint/2010/main" val="6177773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5310-E83C-3015-E112-EE778F70350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40DDB4-2DDE-FCA5-38FB-C1FD921E6076}"/>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3526E904-51C8-9ECB-3A5A-061C6D8C05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8613"/>
            <a:ext cx="9144000" cy="620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9334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6C06E-2304-3ED5-C5A4-4BD9B41155D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600849-698D-E8AA-F488-F31555FE5ED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C3EB5E3-B4A1-F841-1F03-AA8196D27847}"/>
              </a:ext>
            </a:extLst>
          </p:cNvPr>
          <p:cNvPicPr>
            <a:picLocks noChangeAspect="1"/>
          </p:cNvPicPr>
          <p:nvPr/>
        </p:nvPicPr>
        <p:blipFill>
          <a:blip r:embed="rId2"/>
          <a:stretch>
            <a:fillRect/>
          </a:stretch>
        </p:blipFill>
        <p:spPr>
          <a:xfrm>
            <a:off x="357187" y="52387"/>
            <a:ext cx="8429625" cy="6753225"/>
          </a:xfrm>
          <a:prstGeom prst="rect">
            <a:avLst/>
          </a:prstGeom>
        </p:spPr>
      </p:pic>
    </p:spTree>
    <p:extLst>
      <p:ext uri="{BB962C8B-B14F-4D97-AF65-F5344CB8AC3E}">
        <p14:creationId xmlns:p14="http://schemas.microsoft.com/office/powerpoint/2010/main" val="19919764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A57BF-EF74-95B1-CAA0-02EA2F0368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940B6F-FBB5-B4D0-B7E9-BC49B0EC0AB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5E1F65D-78CA-4CDE-A6AD-5CC734BCB51F}"/>
              </a:ext>
            </a:extLst>
          </p:cNvPr>
          <p:cNvPicPr>
            <a:picLocks noChangeAspect="1"/>
          </p:cNvPicPr>
          <p:nvPr/>
        </p:nvPicPr>
        <p:blipFill>
          <a:blip r:embed="rId2"/>
          <a:stretch>
            <a:fillRect/>
          </a:stretch>
        </p:blipFill>
        <p:spPr>
          <a:xfrm>
            <a:off x="261937" y="190500"/>
            <a:ext cx="8620125" cy="6477000"/>
          </a:xfrm>
          <a:prstGeom prst="rect">
            <a:avLst/>
          </a:prstGeom>
        </p:spPr>
      </p:pic>
    </p:spTree>
    <p:extLst>
      <p:ext uri="{BB962C8B-B14F-4D97-AF65-F5344CB8AC3E}">
        <p14:creationId xmlns:p14="http://schemas.microsoft.com/office/powerpoint/2010/main" val="2491605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E70A6-76D9-6F52-A8FF-4A072D8F335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BF28795-B013-B7E2-0A29-7209A108EE2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DB5B8AE-CECE-D3CE-1F42-6C2AA1391C0E}"/>
              </a:ext>
            </a:extLst>
          </p:cNvPr>
          <p:cNvPicPr>
            <a:picLocks noChangeAspect="1"/>
          </p:cNvPicPr>
          <p:nvPr/>
        </p:nvPicPr>
        <p:blipFill>
          <a:blip r:embed="rId2"/>
          <a:stretch>
            <a:fillRect/>
          </a:stretch>
        </p:blipFill>
        <p:spPr>
          <a:xfrm>
            <a:off x="200025" y="723900"/>
            <a:ext cx="8743950" cy="5410200"/>
          </a:xfrm>
          <a:prstGeom prst="rect">
            <a:avLst/>
          </a:prstGeom>
        </p:spPr>
      </p:pic>
    </p:spTree>
    <p:extLst>
      <p:ext uri="{BB962C8B-B14F-4D97-AF65-F5344CB8AC3E}">
        <p14:creationId xmlns:p14="http://schemas.microsoft.com/office/powerpoint/2010/main" val="12736026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C2F3D-CE0A-3A02-4346-09E9ED3C187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7C9474-41A6-6FAA-833F-D01D575F400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D099637-F91B-E221-DEDC-FA5DC5C47D83}"/>
              </a:ext>
            </a:extLst>
          </p:cNvPr>
          <p:cNvSpPr>
            <a:spLocks noGrp="1"/>
          </p:cNvSpPr>
          <p:nvPr>
            <p:ph type="sldNum" sz="quarter" idx="12"/>
          </p:nvPr>
        </p:nvSpPr>
        <p:spPr/>
        <p:txBody>
          <a:bodyPr/>
          <a:lstStyle/>
          <a:p>
            <a:pPr>
              <a:defRPr/>
            </a:pPr>
            <a:fld id="{1CB018EC-DBEA-4896-B7C0-8A0B549F7F71}" type="slidenum">
              <a:rPr lang="en-US" smtClean="0"/>
              <a:pPr>
                <a:defRPr/>
              </a:pPr>
              <a:t>85</a:t>
            </a:fld>
            <a:endParaRPr lang="en-US"/>
          </a:p>
        </p:txBody>
      </p:sp>
      <p:pic>
        <p:nvPicPr>
          <p:cNvPr id="6" name="Picture 5">
            <a:extLst>
              <a:ext uri="{FF2B5EF4-FFF2-40B4-BE49-F238E27FC236}">
                <a16:creationId xmlns:a16="http://schemas.microsoft.com/office/drawing/2014/main" id="{7B725DE3-DB60-E9D6-1490-5343161BAED8}"/>
              </a:ext>
            </a:extLst>
          </p:cNvPr>
          <p:cNvPicPr>
            <a:picLocks noChangeAspect="1"/>
          </p:cNvPicPr>
          <p:nvPr/>
        </p:nvPicPr>
        <p:blipFill>
          <a:blip r:embed="rId2"/>
          <a:stretch>
            <a:fillRect/>
          </a:stretch>
        </p:blipFill>
        <p:spPr>
          <a:xfrm>
            <a:off x="319087" y="1457325"/>
            <a:ext cx="8505825" cy="3943350"/>
          </a:xfrm>
          <a:prstGeom prst="rect">
            <a:avLst/>
          </a:prstGeom>
        </p:spPr>
      </p:pic>
    </p:spTree>
    <p:extLst>
      <p:ext uri="{BB962C8B-B14F-4D97-AF65-F5344CB8AC3E}">
        <p14:creationId xmlns:p14="http://schemas.microsoft.com/office/powerpoint/2010/main" val="32857117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533400" y="512763"/>
            <a:ext cx="8229600" cy="914400"/>
          </a:xfrm>
        </p:spPr>
        <p:txBody>
          <a:bodyPr/>
          <a:lstStyle/>
          <a:p>
            <a:pPr>
              <a:defRPr/>
            </a:pPr>
            <a:r>
              <a:rPr lang="en-US" sz="2800" dirty="0"/>
              <a:t>Two interacting attention-regulation systems whose integration yields joint attention</a:t>
            </a:r>
          </a:p>
        </p:txBody>
      </p:sp>
      <p:sp>
        <p:nvSpPr>
          <p:cNvPr id="3" name="Content Placeholder 2"/>
          <p:cNvSpPr>
            <a:spLocks noGrp="1"/>
          </p:cNvSpPr>
          <p:nvPr>
            <p:ph idx="1"/>
          </p:nvPr>
        </p:nvSpPr>
        <p:spPr>
          <a:xfrm>
            <a:off x="457200" y="1905000"/>
            <a:ext cx="8229600" cy="4800600"/>
          </a:xfrm>
        </p:spPr>
        <p:txBody>
          <a:bodyPr>
            <a:normAutofit/>
          </a:bodyPr>
          <a:lstStyle/>
          <a:p>
            <a:pPr>
              <a:buFontTx/>
              <a:buNone/>
              <a:defRPr/>
            </a:pPr>
            <a:r>
              <a:rPr lang="en-US" sz="2000" dirty="0"/>
              <a:t>	- </a:t>
            </a:r>
            <a:r>
              <a:rPr lang="en-US" sz="2400" dirty="0"/>
              <a:t>Posterior orienting / perceptual attention system</a:t>
            </a:r>
            <a:r>
              <a:rPr lang="en-US" dirty="0"/>
              <a:t> </a:t>
            </a:r>
          </a:p>
          <a:p>
            <a:pPr lvl="1">
              <a:buFontTx/>
              <a:buChar char="-"/>
              <a:defRPr/>
            </a:pPr>
            <a:r>
              <a:rPr lang="en-US" sz="1900" dirty="0"/>
              <a:t>RJA development </a:t>
            </a:r>
          </a:p>
          <a:p>
            <a:pPr lvl="1">
              <a:buFontTx/>
              <a:buChar char="-"/>
              <a:defRPr/>
            </a:pPr>
            <a:r>
              <a:rPr lang="en-US" sz="1900" dirty="0"/>
              <a:t>Develops in first few months of life</a:t>
            </a:r>
          </a:p>
          <a:p>
            <a:pPr lvl="1">
              <a:buFontTx/>
              <a:buChar char="-"/>
              <a:defRPr/>
            </a:pPr>
            <a:r>
              <a:rPr lang="en-US" sz="1900" dirty="0"/>
              <a:t>Orientation towards biologically meaningful stimuli</a:t>
            </a:r>
          </a:p>
          <a:p>
            <a:pPr lvl="1">
              <a:buFontTx/>
              <a:buChar char="-"/>
              <a:defRPr/>
            </a:pPr>
            <a:r>
              <a:rPr lang="en-US" sz="1900" dirty="0"/>
              <a:t>“ where others’ eyes go, their behavior follows</a:t>
            </a:r>
            <a:r>
              <a:rPr lang="en-US" sz="1400" dirty="0"/>
              <a:t>”</a:t>
            </a:r>
          </a:p>
          <a:p>
            <a:pPr>
              <a:buFontTx/>
              <a:buChar char="-"/>
              <a:defRPr/>
            </a:pPr>
            <a:r>
              <a:rPr lang="en-US" sz="2400" dirty="0"/>
              <a:t>- Anterior attention system</a:t>
            </a:r>
          </a:p>
          <a:p>
            <a:pPr lvl="1">
              <a:buFontTx/>
              <a:buChar char="-"/>
              <a:defRPr/>
            </a:pPr>
            <a:r>
              <a:rPr lang="en-US" sz="1900" dirty="0"/>
              <a:t>IJA development</a:t>
            </a:r>
          </a:p>
          <a:p>
            <a:pPr lvl="1">
              <a:buFontTx/>
              <a:buChar char="-"/>
              <a:defRPr/>
            </a:pPr>
            <a:r>
              <a:rPr lang="en-US" sz="1900" dirty="0"/>
              <a:t>Develops later than posterior system</a:t>
            </a:r>
          </a:p>
          <a:p>
            <a:pPr lvl="1">
              <a:buFontTx/>
              <a:buChar char="-"/>
              <a:defRPr/>
            </a:pPr>
            <a:r>
              <a:rPr lang="en-US" sz="1900" dirty="0"/>
              <a:t>Volitional, goal-directed attention controlled by reward-related self-appraisal of behavior</a:t>
            </a:r>
          </a:p>
          <a:p>
            <a:pPr lvl="1">
              <a:buFontTx/>
              <a:buChar char="-"/>
              <a:defRPr/>
            </a:pPr>
            <a:r>
              <a:rPr lang="en-US" sz="1900" dirty="0"/>
              <a:t>“where </a:t>
            </a:r>
            <a:r>
              <a:rPr lang="en-US" sz="1900" i="1" dirty="0"/>
              <a:t>my</a:t>
            </a:r>
            <a:r>
              <a:rPr lang="en-US" sz="1900" dirty="0"/>
              <a:t> eyes go, </a:t>
            </a:r>
            <a:r>
              <a:rPr lang="en-US" sz="1900" i="1" dirty="0"/>
              <a:t>my </a:t>
            </a:r>
            <a:r>
              <a:rPr lang="en-US" sz="1900" dirty="0"/>
              <a:t>behaviors follow</a:t>
            </a:r>
            <a:r>
              <a:rPr lang="en-US" sz="1800" dirty="0"/>
              <a:t>”</a:t>
            </a:r>
            <a:endParaRPr lang="en-US" sz="1200" dirty="0"/>
          </a:p>
          <a:p>
            <a:pPr lvl="2">
              <a:buFont typeface="Monotype Sorts" pitchFamily="2" charset="2"/>
              <a:buNone/>
              <a:defRPr/>
            </a:pPr>
            <a:endParaRPr lang="en-US" sz="1200" dirty="0"/>
          </a:p>
        </p:txBody>
      </p:sp>
      <p:sp>
        <p:nvSpPr>
          <p:cNvPr id="66564" name="Footer Placeholder 3"/>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en-US"/>
              <a:t>Nayfeld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9ED50953-7F86-4508-808F-593F08CBD0C2}" type="slidenum">
              <a:rPr lang="en-US" smtClean="0"/>
              <a:pPr/>
              <a:t>87</a:t>
            </a:fld>
            <a:endParaRPr lang="en-US"/>
          </a:p>
        </p:txBody>
      </p:sp>
      <p:sp>
        <p:nvSpPr>
          <p:cNvPr id="64515" name="Rectangle 4"/>
          <p:cNvSpPr>
            <a:spLocks noGrp="1" noChangeArrowheads="1"/>
          </p:cNvSpPr>
          <p:nvPr>
            <p:ph type="title"/>
          </p:nvPr>
        </p:nvSpPr>
        <p:spPr>
          <a:xfrm>
            <a:off x="381000" y="512763"/>
            <a:ext cx="8686800" cy="914400"/>
          </a:xfrm>
        </p:spPr>
        <p:txBody>
          <a:bodyPr/>
          <a:lstStyle/>
          <a:p>
            <a:pPr>
              <a:defRPr/>
            </a:pPr>
            <a:r>
              <a:rPr lang="en-US" dirty="0"/>
              <a:t>Initiating </a:t>
            </a:r>
            <a:r>
              <a:rPr lang="en-US" i="1" dirty="0"/>
              <a:t>&amp; </a:t>
            </a:r>
            <a:r>
              <a:rPr lang="en-US" dirty="0"/>
              <a:t>responding to JA: Different but linked processes</a:t>
            </a:r>
          </a:p>
        </p:txBody>
      </p:sp>
      <p:pic>
        <p:nvPicPr>
          <p:cNvPr id="67588" name="Picture 6"/>
          <p:cNvPicPr>
            <a:picLocks noChangeAspect="1" noChangeArrowheads="1"/>
          </p:cNvPicPr>
          <p:nvPr/>
        </p:nvPicPr>
        <p:blipFill rotWithShape="1">
          <a:blip r:embed="rId3" cstate="print"/>
          <a:srcRect b="53216"/>
          <a:stretch/>
        </p:blipFill>
        <p:spPr bwMode="auto">
          <a:xfrm>
            <a:off x="838200" y="1676401"/>
            <a:ext cx="7620000" cy="2286000"/>
          </a:xfrm>
          <a:prstGeom prst="rect">
            <a:avLst/>
          </a:prstGeom>
          <a:noFill/>
          <a:ln w="9525">
            <a:noFill/>
            <a:miter lim="800000"/>
            <a:headEnd/>
            <a:tailEnd/>
          </a:ln>
        </p:spPr>
      </p:pic>
      <p:sp>
        <p:nvSpPr>
          <p:cNvPr id="2" name="Rectangle 1"/>
          <p:cNvSpPr/>
          <p:nvPr/>
        </p:nvSpPr>
        <p:spPr>
          <a:xfrm>
            <a:off x="381000" y="4572000"/>
            <a:ext cx="8305800" cy="1692771"/>
          </a:xfrm>
          <a:prstGeom prst="rect">
            <a:avLst/>
          </a:prstGeom>
        </p:spPr>
        <p:txBody>
          <a:bodyPr wrap="square">
            <a:spAutoFit/>
          </a:bodyPr>
          <a:lstStyle/>
          <a:p>
            <a:pPr>
              <a:buFont typeface="Monotype Sorts" pitchFamily="2" charset="2"/>
              <a:buChar char="n"/>
              <a:defRPr/>
            </a:pPr>
            <a:r>
              <a:rPr lang="en-US" sz="2400" dirty="0"/>
              <a:t>Integration of IJA and RJA furthers cognitive development:</a:t>
            </a:r>
          </a:p>
          <a:p>
            <a:pPr lvl="1">
              <a:buFontTx/>
              <a:buNone/>
              <a:defRPr/>
            </a:pPr>
            <a:r>
              <a:rPr lang="en-US" sz="2000" dirty="0"/>
              <a:t>- enhancing differentiation of self-agency versus others’ agency</a:t>
            </a:r>
          </a:p>
          <a:p>
            <a:pPr lvl="1">
              <a:buFontTx/>
              <a:buNone/>
              <a:defRPr/>
            </a:pPr>
            <a:r>
              <a:rPr lang="en-US" sz="2000" dirty="0"/>
              <a:t>- enables monitoring of internal representations about self and others</a:t>
            </a:r>
          </a:p>
          <a:p>
            <a:pPr lvl="1">
              <a:buFontTx/>
              <a:buNone/>
              <a:defRPr/>
            </a:pPr>
            <a:r>
              <a:rPr lang="en-US" sz="2000" dirty="0"/>
              <a:t>- leads to understanding that own intentions lead to goal oriented behavior,</a:t>
            </a:r>
          </a:p>
          <a:p>
            <a:pPr marL="800100" lvl="1" indent="-342900">
              <a:buFont typeface="Arial" panose="020B0604020202020204" pitchFamily="34" charset="0"/>
              <a:buChar char="•"/>
              <a:defRPr/>
            </a:pPr>
            <a:r>
              <a:rPr lang="en-US" sz="2000" dirty="0"/>
              <a:t>goal oriented behavior of others is caused by their own intentions.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z="3200" dirty="0"/>
              <a:t>Social cognition necessary for development of functional joint attention?</a:t>
            </a:r>
          </a:p>
        </p:txBody>
      </p:sp>
      <p:sp>
        <p:nvSpPr>
          <p:cNvPr id="64515" name="Content Placeholder 2"/>
          <p:cNvSpPr>
            <a:spLocks noGrp="1"/>
          </p:cNvSpPr>
          <p:nvPr>
            <p:ph idx="1"/>
          </p:nvPr>
        </p:nvSpPr>
        <p:spPr>
          <a:xfrm>
            <a:off x="762000" y="2438400"/>
            <a:ext cx="7772400" cy="4572000"/>
          </a:xfrm>
        </p:spPr>
        <p:txBody>
          <a:bodyPr/>
          <a:lstStyle/>
          <a:p>
            <a:pPr>
              <a:buFontTx/>
              <a:buChar char="-"/>
            </a:pPr>
            <a:r>
              <a:rPr lang="en-US" sz="1800" dirty="0"/>
              <a:t>social cognition develops at about 9 to 12 months</a:t>
            </a:r>
          </a:p>
          <a:p>
            <a:pPr>
              <a:buFontTx/>
              <a:buChar char="-"/>
            </a:pPr>
            <a:r>
              <a:rPr lang="en-US" sz="1800" dirty="0"/>
              <a:t>infants come to understand that own intentions lead to goal oriented behavior…</a:t>
            </a:r>
          </a:p>
          <a:p>
            <a:r>
              <a:rPr lang="en-US" sz="1800" dirty="0"/>
              <a:t>therefore goal oriented behavior of others is caused by their intentions </a:t>
            </a:r>
          </a:p>
          <a:p>
            <a:r>
              <a:rPr lang="en-US" sz="2000" dirty="0"/>
              <a:t>Model supported by some research</a:t>
            </a:r>
            <a:endParaRPr lang="en-US" sz="1600" dirty="0"/>
          </a:p>
          <a:p>
            <a:pPr lvl="1">
              <a:buFontTx/>
              <a:buNone/>
            </a:pPr>
            <a:r>
              <a:rPr lang="en-US" sz="1600" dirty="0"/>
              <a:t>	</a:t>
            </a:r>
            <a:r>
              <a:rPr lang="en-US" sz="1800" dirty="0"/>
              <a:t>- 9, 10, 11-month olds follow head turns in “eyes open” condition</a:t>
            </a:r>
          </a:p>
          <a:p>
            <a:pPr lvl="1">
              <a:buFontTx/>
              <a:buNone/>
            </a:pPr>
            <a:r>
              <a:rPr lang="en-US" sz="1800" dirty="0"/>
              <a:t>	- only 9 month olds follow in “eyes closed” </a:t>
            </a:r>
          </a:p>
          <a:p>
            <a:pPr lvl="1">
              <a:buFontTx/>
              <a:buNone/>
            </a:pPr>
            <a:r>
              <a:rPr lang="en-US" sz="1800" dirty="0"/>
              <a:t>		&gt; cannot inhibit responding behavior because still lack social-cognitive awareness of the meaning of intent of gaze</a:t>
            </a:r>
          </a:p>
        </p:txBody>
      </p:sp>
      <p:sp>
        <p:nvSpPr>
          <p:cNvPr id="64516" name="Footer Placeholder 3"/>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en-US"/>
              <a:t>Nayfeld</a:t>
            </a:r>
          </a:p>
        </p:txBody>
      </p:sp>
      <p:sp>
        <p:nvSpPr>
          <p:cNvPr id="5" name="Rectangle 4"/>
          <p:cNvSpPr/>
          <p:nvPr/>
        </p:nvSpPr>
        <p:spPr>
          <a:xfrm>
            <a:off x="10152063" y="2343462"/>
            <a:ext cx="2286000" cy="3034677"/>
          </a:xfrm>
          <a:prstGeom prst="rect">
            <a:avLst/>
          </a:prstGeom>
        </p:spPr>
        <p:txBody>
          <a:bodyPr>
            <a:spAutoFit/>
          </a:bodyPr>
          <a:lstStyle/>
          <a:p>
            <a:pPr marL="411163" lvl="0" indent="-342900" eaLnBrk="0" hangingPunct="0">
              <a:spcBef>
                <a:spcPts val="700"/>
              </a:spcBef>
              <a:buClr>
                <a:srgbClr val="D6ECFF"/>
              </a:buClr>
              <a:buSzPct val="95000"/>
              <a:buFont typeface="Wingdings" pitchFamily="2" charset="2"/>
              <a:buChar char=""/>
            </a:pPr>
            <a:r>
              <a:rPr lang="en-US" sz="2000" dirty="0">
                <a:solidFill>
                  <a:prstClr val="white"/>
                </a:solidFill>
                <a:latin typeface="Corbel"/>
              </a:rPr>
              <a:t>Discrepancies with model</a:t>
            </a:r>
          </a:p>
          <a:p>
            <a:pPr marL="739775" lvl="1" indent="-285750" eaLnBrk="0" hangingPunct="0">
              <a:spcBef>
                <a:spcPct val="20000"/>
              </a:spcBef>
              <a:buClr>
                <a:srgbClr val="EA157A"/>
              </a:buClr>
              <a:buSzPct val="90000"/>
            </a:pPr>
            <a:r>
              <a:rPr lang="en-US" sz="1600" dirty="0">
                <a:solidFill>
                  <a:prstClr val="white"/>
                </a:solidFill>
                <a:latin typeface="Corbel"/>
              </a:rPr>
              <a:t>	</a:t>
            </a:r>
            <a:r>
              <a:rPr lang="en-US" sz="1800" dirty="0">
                <a:solidFill>
                  <a:prstClr val="white"/>
                </a:solidFill>
                <a:latin typeface="Corbel"/>
              </a:rPr>
              <a:t>- RJA measured as early as 6 months</a:t>
            </a:r>
          </a:p>
          <a:p>
            <a:pPr marL="739775" lvl="1" indent="-285750" eaLnBrk="0" hangingPunct="0">
              <a:spcBef>
                <a:spcPct val="20000"/>
              </a:spcBef>
              <a:buClr>
                <a:srgbClr val="EA157A"/>
              </a:buClr>
              <a:buSzPct val="90000"/>
            </a:pPr>
            <a:r>
              <a:rPr lang="en-US" sz="1800" dirty="0">
                <a:solidFill>
                  <a:prstClr val="white"/>
                </a:solidFill>
                <a:latin typeface="Corbel"/>
              </a:rPr>
              <a:t>	- IJA and RJA not highly correlated in development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8064D72-78C9-478E-923C-794D1EB78CD1}" type="slidenum">
              <a:rPr lang="en-US" smtClean="0"/>
              <a:pPr/>
              <a:t>89</a:t>
            </a:fld>
            <a:endParaRPr lang="en-US"/>
          </a:p>
        </p:txBody>
      </p:sp>
      <p:pic>
        <p:nvPicPr>
          <p:cNvPr id="65539" name="Picture 4"/>
          <p:cNvPicPr>
            <a:picLocks noChangeAspect="1" noChangeArrowheads="1"/>
          </p:cNvPicPr>
          <p:nvPr/>
        </p:nvPicPr>
        <p:blipFill>
          <a:blip r:embed="rId3" cstate="print"/>
          <a:srcRect/>
          <a:stretch>
            <a:fillRect/>
          </a:stretch>
        </p:blipFill>
        <p:spPr bwMode="auto">
          <a:xfrm>
            <a:off x="1295400" y="1160099"/>
            <a:ext cx="7162800" cy="5701121"/>
          </a:xfrm>
          <a:prstGeom prst="rect">
            <a:avLst/>
          </a:prstGeom>
          <a:noFill/>
          <a:ln w="9525">
            <a:noFill/>
            <a:miter lim="800000"/>
            <a:headEnd/>
            <a:tailEnd/>
          </a:ln>
        </p:spPr>
      </p:pic>
      <p:sp>
        <p:nvSpPr>
          <p:cNvPr id="62468" name="Rectangle 5"/>
          <p:cNvSpPr>
            <a:spLocks noGrp="1" noChangeArrowheads="1"/>
          </p:cNvSpPr>
          <p:nvPr>
            <p:ph type="title"/>
          </p:nvPr>
        </p:nvSpPr>
        <p:spPr>
          <a:xfrm>
            <a:off x="914400" y="512763"/>
            <a:ext cx="8229600" cy="914400"/>
          </a:xfrm>
        </p:spPr>
        <p:txBody>
          <a:bodyPr/>
          <a:lstStyle/>
          <a:p>
            <a:pPr>
              <a:defRPr/>
            </a:pPr>
            <a:r>
              <a:rPr lang="en-US" dirty="0"/>
              <a:t>Comprehending joint attention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370AF-1242-7148-BD00-5FDD5B1CAD26}"/>
              </a:ext>
            </a:extLst>
          </p:cNvPr>
          <p:cNvSpPr>
            <a:spLocks noGrp="1"/>
          </p:cNvSpPr>
          <p:nvPr>
            <p:ph type="title"/>
          </p:nvPr>
        </p:nvSpPr>
        <p:spPr>
          <a:xfrm>
            <a:off x="356495" y="1116476"/>
            <a:ext cx="7520940" cy="411480"/>
          </a:xfrm>
        </p:spPr>
        <p:txBody>
          <a:bodyPr/>
          <a:lstStyle/>
          <a:p>
            <a:r>
              <a:rPr lang="en-US" sz="2700" dirty="0"/>
              <a:t>Social Origins of SA?</a:t>
            </a:r>
          </a:p>
        </p:txBody>
      </p:sp>
      <p:sp>
        <p:nvSpPr>
          <p:cNvPr id="11" name="Content Placeholder 10">
            <a:extLst>
              <a:ext uri="{FF2B5EF4-FFF2-40B4-BE49-F238E27FC236}">
                <a16:creationId xmlns:a16="http://schemas.microsoft.com/office/drawing/2014/main" id="{F4911EDC-5E60-2F4D-9FBB-D9443A1D9AFE}"/>
              </a:ext>
            </a:extLst>
          </p:cNvPr>
          <p:cNvSpPr>
            <a:spLocks noGrp="1"/>
          </p:cNvSpPr>
          <p:nvPr>
            <p:ph idx="1"/>
          </p:nvPr>
        </p:nvSpPr>
        <p:spPr>
          <a:xfrm>
            <a:off x="319424" y="1756113"/>
            <a:ext cx="5389743" cy="3048371"/>
          </a:xfrm>
        </p:spPr>
        <p:txBody>
          <a:bodyPr>
            <a:normAutofit/>
          </a:bodyPr>
          <a:lstStyle/>
          <a:p>
            <a:pPr>
              <a:buFont typeface="Wingdings" pitchFamily="2" charset="2"/>
              <a:buChar char="§"/>
            </a:pPr>
            <a:r>
              <a:rPr lang="en-US" sz="1950" dirty="0"/>
              <a:t>Infants develop in social contexts</a:t>
            </a:r>
          </a:p>
          <a:p>
            <a:pPr lvl="3"/>
            <a:r>
              <a:rPr lang="en-US" sz="1800" dirty="0"/>
              <a:t>Thus development depends on </a:t>
            </a:r>
            <a:br>
              <a:rPr lang="en-US" sz="1800" dirty="0"/>
            </a:br>
            <a:r>
              <a:rPr lang="en-US" sz="1800" dirty="0"/>
              <a:t>social interactions </a:t>
            </a:r>
          </a:p>
          <a:p>
            <a:pPr>
              <a:buFont typeface="Wingdings" pitchFamily="2" charset="2"/>
              <a:buChar char="§"/>
            </a:pPr>
            <a:r>
              <a:rPr lang="en-US" sz="1950" dirty="0"/>
              <a:t>Everyday interactions (particularly play time) with caregivers scaffolds infant’s development of SA</a:t>
            </a:r>
          </a:p>
          <a:p>
            <a:pPr lvl="3"/>
            <a:r>
              <a:rPr lang="en-US" sz="1800" dirty="0"/>
              <a:t>Parents’ attention</a:t>
            </a:r>
          </a:p>
          <a:p>
            <a:pPr lvl="3"/>
            <a:r>
              <a:rPr lang="en-US" sz="1800" dirty="0"/>
              <a:t>Parent Responsiveness</a:t>
            </a:r>
          </a:p>
          <a:p>
            <a:pPr lvl="3"/>
            <a:r>
              <a:rPr lang="en-US" sz="1800" dirty="0"/>
              <a:t>Joint attention (JA)</a:t>
            </a:r>
          </a:p>
        </p:txBody>
      </p:sp>
      <p:pic>
        <p:nvPicPr>
          <p:cNvPr id="9" name="Picture 8">
            <a:extLst>
              <a:ext uri="{FF2B5EF4-FFF2-40B4-BE49-F238E27FC236}">
                <a16:creationId xmlns:a16="http://schemas.microsoft.com/office/drawing/2014/main" id="{1211DA41-FD27-B440-B624-01E33BC6AE74}"/>
              </a:ext>
            </a:extLst>
          </p:cNvPr>
          <p:cNvPicPr>
            <a:picLocks noChangeAspect="1"/>
          </p:cNvPicPr>
          <p:nvPr/>
        </p:nvPicPr>
        <p:blipFill rotWithShape="1">
          <a:blip r:embed="rId3"/>
          <a:srcRect l="6782" r="8474"/>
          <a:stretch/>
        </p:blipFill>
        <p:spPr>
          <a:xfrm>
            <a:off x="5339800" y="857250"/>
            <a:ext cx="3804201" cy="3058298"/>
          </a:xfrm>
          <a:prstGeom prst="rect">
            <a:avLst/>
          </a:prstGeom>
        </p:spPr>
      </p:pic>
      <p:pic>
        <p:nvPicPr>
          <p:cNvPr id="10" name="Picture 9">
            <a:extLst>
              <a:ext uri="{FF2B5EF4-FFF2-40B4-BE49-F238E27FC236}">
                <a16:creationId xmlns:a16="http://schemas.microsoft.com/office/drawing/2014/main" id="{82498BB7-2533-CC4C-85F0-408AED01C1E3}"/>
              </a:ext>
            </a:extLst>
          </p:cNvPr>
          <p:cNvPicPr>
            <a:picLocks noChangeAspect="1"/>
          </p:cNvPicPr>
          <p:nvPr/>
        </p:nvPicPr>
        <p:blipFill rotWithShape="1">
          <a:blip r:embed="rId4"/>
          <a:srcRect l="14343" t="8321"/>
          <a:stretch/>
        </p:blipFill>
        <p:spPr>
          <a:xfrm>
            <a:off x="4524878" y="3463156"/>
            <a:ext cx="3352557" cy="2389313"/>
          </a:xfrm>
          <a:prstGeom prst="rect">
            <a:avLst/>
          </a:prstGeom>
        </p:spPr>
      </p:pic>
    </p:spTree>
    <p:extLst>
      <p:ext uri="{BB962C8B-B14F-4D97-AF65-F5344CB8AC3E}">
        <p14:creationId xmlns:p14="http://schemas.microsoft.com/office/powerpoint/2010/main" val="24637046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2" name="Rectangle 4"/>
          <p:cNvSpPr>
            <a:spLocks noGrp="1" noChangeArrowheads="1"/>
          </p:cNvSpPr>
          <p:nvPr>
            <p:ph type="title"/>
          </p:nvPr>
        </p:nvSpPr>
        <p:spPr>
          <a:xfrm>
            <a:off x="914400" y="512763"/>
            <a:ext cx="7772400" cy="914400"/>
          </a:xfrm>
        </p:spPr>
        <p:txBody>
          <a:bodyPr/>
          <a:lstStyle/>
          <a:p>
            <a:pPr eaLnBrk="1" fontAlgn="auto" hangingPunct="1">
              <a:spcAft>
                <a:spcPts val="0"/>
              </a:spcAft>
              <a:defRPr/>
            </a:pPr>
            <a:r>
              <a:rPr lang="en-US">
                <a:solidFill>
                  <a:schemeClr val="tx2">
                    <a:satMod val="200000"/>
                  </a:schemeClr>
                </a:solidFill>
              </a:rPr>
              <a:t>Declarative is more complex</a:t>
            </a:r>
          </a:p>
        </p:txBody>
      </p:sp>
      <p:sp>
        <p:nvSpPr>
          <p:cNvPr id="88067" name="Slide Number Placeholder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DC721DAF-7049-4CDA-9072-0775A1572007}" type="slidenum">
              <a:rPr lang="en-US" smtClean="0"/>
              <a:pPr/>
              <a:t>90</a:t>
            </a:fld>
            <a:endParaRPr lang="en-US"/>
          </a:p>
        </p:txBody>
      </p:sp>
      <p:pic>
        <p:nvPicPr>
          <p:cNvPr id="88068" name="Picture 5"/>
          <p:cNvPicPr>
            <a:picLocks noChangeAspect="1" noChangeArrowheads="1"/>
          </p:cNvPicPr>
          <p:nvPr/>
        </p:nvPicPr>
        <p:blipFill>
          <a:blip r:embed="rId3" cstate="print"/>
          <a:srcRect/>
          <a:stretch>
            <a:fillRect/>
          </a:stretch>
        </p:blipFill>
        <p:spPr bwMode="auto">
          <a:xfrm>
            <a:off x="2438400" y="1766888"/>
            <a:ext cx="5486400" cy="4275137"/>
          </a:xfrm>
          <a:prstGeom prst="rect">
            <a:avLst/>
          </a:prstGeom>
          <a:noFill/>
          <a:ln w="9525">
            <a:noFill/>
            <a:miter lim="800000"/>
            <a:headEnd/>
            <a:tailEnd/>
          </a:ln>
        </p:spPr>
      </p:pic>
      <p:sp>
        <p:nvSpPr>
          <p:cNvPr id="88069" name="Text Box 6"/>
          <p:cNvSpPr txBox="1">
            <a:spLocks noChangeArrowheads="1"/>
          </p:cNvSpPr>
          <p:nvPr/>
        </p:nvSpPr>
        <p:spPr bwMode="auto">
          <a:xfrm>
            <a:off x="609600" y="6188075"/>
            <a:ext cx="2871788" cy="457200"/>
          </a:xfrm>
          <a:prstGeom prst="rect">
            <a:avLst/>
          </a:prstGeom>
          <a:noFill/>
          <a:ln w="9525">
            <a:noFill/>
            <a:miter lim="800000"/>
            <a:headEnd/>
            <a:tailEnd/>
          </a:ln>
        </p:spPr>
        <p:txBody>
          <a:bodyPr wrap="none">
            <a:spAutoFit/>
          </a:bodyPr>
          <a:lstStyle/>
          <a:p>
            <a:pPr eaLnBrk="0" hangingPunct="0"/>
            <a:r>
              <a:rPr lang="en-US" sz="2400" dirty="0" err="1"/>
              <a:t>Camaioni</a:t>
            </a:r>
            <a:r>
              <a:rPr lang="en-US" sz="2400" dirty="0"/>
              <a:t>, et al., 1997</a:t>
            </a:r>
          </a:p>
        </p:txBody>
      </p:sp>
      <p:sp>
        <p:nvSpPr>
          <p:cNvPr id="2" name="Rectangle 1"/>
          <p:cNvSpPr/>
          <p:nvPr/>
        </p:nvSpPr>
        <p:spPr>
          <a:xfrm>
            <a:off x="3276600" y="7848600"/>
            <a:ext cx="4572000" cy="707886"/>
          </a:xfrm>
          <a:prstGeom prst="rect">
            <a:avLst/>
          </a:prstGeom>
        </p:spPr>
        <p:txBody>
          <a:bodyPr>
            <a:spAutoFit/>
          </a:bodyPr>
          <a:lstStyle/>
          <a:p>
            <a:r>
              <a:rPr lang="en-US" sz="2000" dirty="0">
                <a:solidFill>
                  <a:schemeClr val="bg1"/>
                </a:solidFill>
                <a:hlinkClick r:id="rId4"/>
              </a:rPr>
              <a:t>https://www.youtube.com/watch?v=5Y-ZH6uAweE</a:t>
            </a:r>
            <a:r>
              <a:rPr lang="en-US" sz="2000" dirty="0">
                <a:solidFill>
                  <a:schemeClr val="bg1"/>
                </a:solidFill>
              </a:rPr>
              <a:t> </a:t>
            </a:r>
          </a:p>
        </p:txBody>
      </p:sp>
      <p:sp>
        <p:nvSpPr>
          <p:cNvPr id="3" name="Rectangle 2"/>
          <p:cNvSpPr/>
          <p:nvPr/>
        </p:nvSpPr>
        <p:spPr>
          <a:xfrm>
            <a:off x="3124200" y="2201317"/>
            <a:ext cx="4572000" cy="338554"/>
          </a:xfrm>
          <a:prstGeom prst="rect">
            <a:avLst/>
          </a:prstGeom>
        </p:spPr>
        <p:txBody>
          <a:bodyPr>
            <a:spAutoFit/>
          </a:bodyPr>
          <a:lstStyle/>
          <a:p>
            <a:r>
              <a:rPr lang="en-US" sz="1600" dirty="0">
                <a:solidFill>
                  <a:schemeClr val="bg1"/>
                </a:solidFill>
                <a:hlinkClick r:id="rId4"/>
              </a:rPr>
              <a:t>https://www.youtube.com/watch?v=5Y-ZH6uAweE</a:t>
            </a:r>
            <a:r>
              <a:rPr lang="en-US" sz="1600" dirty="0">
                <a:solidFill>
                  <a:schemeClr val="bg1"/>
                </a:solidFill>
              </a:rPr>
              <a:t> </a:t>
            </a:r>
          </a:p>
        </p:txBody>
      </p:sp>
    </p:spTree>
    <p:extLst>
      <p:ext uri="{BB962C8B-B14F-4D97-AF65-F5344CB8AC3E}">
        <p14:creationId xmlns:p14="http://schemas.microsoft.com/office/powerpoint/2010/main" val="831077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C2606BAC-0C73-4774-9FBC-365291A857C4}" type="slidenum">
              <a:rPr lang="en-US" smtClean="0"/>
              <a:pPr/>
              <a:t>91</a:t>
            </a:fld>
            <a:endParaRPr lang="en-US"/>
          </a:p>
        </p:txBody>
      </p:sp>
      <p:sp>
        <p:nvSpPr>
          <p:cNvPr id="66563" name="Rectangle 2"/>
          <p:cNvSpPr>
            <a:spLocks noGrp="1" noChangeArrowheads="1"/>
          </p:cNvSpPr>
          <p:nvPr>
            <p:ph type="title"/>
          </p:nvPr>
        </p:nvSpPr>
        <p:spPr>
          <a:xfrm>
            <a:off x="914400" y="512763"/>
            <a:ext cx="8458200" cy="914400"/>
          </a:xfrm>
        </p:spPr>
        <p:txBody>
          <a:bodyPr/>
          <a:lstStyle/>
          <a:p>
            <a:pPr>
              <a:defRPr/>
            </a:pPr>
            <a:r>
              <a:rPr lang="en-US" dirty="0"/>
              <a:t>“12-month-olds point to share attention and interest"</a:t>
            </a:r>
            <a:endParaRPr lang="en-US" b="1" dirty="0"/>
          </a:p>
        </p:txBody>
      </p:sp>
      <p:sp>
        <p:nvSpPr>
          <p:cNvPr id="69636" name="Rectangle 3"/>
          <p:cNvSpPr>
            <a:spLocks noGrp="1" noChangeArrowheads="1"/>
          </p:cNvSpPr>
          <p:nvPr>
            <p:ph type="body" idx="1"/>
          </p:nvPr>
        </p:nvSpPr>
        <p:spPr/>
        <p:txBody>
          <a:bodyPr/>
          <a:lstStyle/>
          <a:p>
            <a:pPr>
              <a:lnSpc>
                <a:spcPct val="80000"/>
              </a:lnSpc>
            </a:pPr>
            <a:r>
              <a:rPr lang="en-US" sz="2800" dirty="0"/>
              <a:t>‘When adult shared attention and interest (i.e. alternated gaze and emoted), infants pointed more frequently and tended to prolong each point … to prolong the satisfying interaction.</a:t>
            </a:r>
          </a:p>
          <a:p>
            <a:pPr lvl="1">
              <a:lnSpc>
                <a:spcPct val="80000"/>
              </a:lnSpc>
            </a:pPr>
            <a:r>
              <a:rPr lang="en-US" sz="2400" dirty="0"/>
              <a:t>However, when the adult emoted to the infant alone or looked only to the event, infants pointed less across trials and repeated points more within trials - presumably in an attempt to establish joint attention. </a:t>
            </a:r>
          </a:p>
          <a:p>
            <a:pPr>
              <a:lnSpc>
                <a:spcPct val="80000"/>
              </a:lnSpc>
            </a:pPr>
            <a:r>
              <a:rPr lang="en-US" sz="2800" dirty="0"/>
              <a:t>Suggests that 12-month-olds point declaratively and understand that others have psychological states that can be directed and shared. ‘</a:t>
            </a:r>
          </a:p>
          <a:p>
            <a:pPr>
              <a:lnSpc>
                <a:spcPct val="80000"/>
              </a:lnSpc>
            </a:pPr>
            <a:r>
              <a:rPr lang="en-US" sz="1400" dirty="0" err="1"/>
              <a:t>Liszkowski</a:t>
            </a:r>
            <a:r>
              <a:rPr lang="en-US" sz="1400" dirty="0"/>
              <a:t>, U., M. Carpenter, et al. (2004). "Twelve-month-olds point to share attention and interest." </a:t>
            </a:r>
            <a:r>
              <a:rPr lang="en-US" sz="1400" u="sng" dirty="0"/>
              <a:t>Developmental Science</a:t>
            </a:r>
            <a:r>
              <a:rPr lang="en-US" sz="1400" dirty="0"/>
              <a:t> </a:t>
            </a:r>
            <a:r>
              <a:rPr lang="en-US" sz="1400" b="1" dirty="0"/>
              <a:t>7</a:t>
            </a:r>
            <a:r>
              <a:rPr lang="en-US" sz="1400" dirty="0"/>
              <a:t>(3): 297-307.</a:t>
            </a:r>
            <a:endParaRPr lang="en-US" sz="1400" b="1" dirty="0"/>
          </a:p>
          <a:p>
            <a:pPr>
              <a:lnSpc>
                <a:spcPct val="80000"/>
              </a:lnSpc>
            </a:pPr>
            <a:endParaRPr lang="en-US" sz="800" b="1"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8001000" cy="914400"/>
          </a:xfrm>
        </p:spPr>
        <p:txBody>
          <a:bodyPr/>
          <a:lstStyle/>
          <a:p>
            <a:r>
              <a:rPr lang="en-US" sz="3600" dirty="0"/>
              <a:t>Visual </a:t>
            </a:r>
            <a:r>
              <a:rPr lang="en-US" sz="3600" dirty="0" err="1"/>
              <a:t>attention</a:t>
            </a:r>
            <a:r>
              <a:rPr lang="en-US" sz="3600" dirty="0" err="1">
                <a:sym typeface="Wingdings" panose="05000000000000000000" pitchFamily="2" charset="2"/>
              </a:rPr>
              <a:t></a:t>
            </a:r>
            <a:r>
              <a:rPr lang="en-US" sz="3600" dirty="0" err="1"/>
              <a:t>Joint</a:t>
            </a:r>
            <a:r>
              <a:rPr lang="en-US" sz="3600" dirty="0"/>
              <a:t> Attention</a:t>
            </a:r>
          </a:p>
        </p:txBody>
      </p:sp>
      <p:sp>
        <p:nvSpPr>
          <p:cNvPr id="3" name="Slide Number Placeholder 2"/>
          <p:cNvSpPr>
            <a:spLocks noGrp="1"/>
          </p:cNvSpPr>
          <p:nvPr>
            <p:ph type="sldNum" sz="quarter" idx="12"/>
          </p:nvPr>
        </p:nvSpPr>
        <p:spPr/>
        <p:txBody>
          <a:bodyPr/>
          <a:lstStyle/>
          <a:p>
            <a:pPr>
              <a:defRPr/>
            </a:pPr>
            <a:fld id="{32E00497-8510-4E94-8B80-6B4BAA900386}" type="slidenum">
              <a:rPr lang="en-US" smtClean="0"/>
              <a:pPr>
                <a:defRPr/>
              </a:pPr>
              <a:t>92</a:t>
            </a:fld>
            <a:endParaRPr lang="en-US"/>
          </a:p>
        </p:txBody>
      </p:sp>
      <p:sp>
        <p:nvSpPr>
          <p:cNvPr id="5" name="Rectangle 4"/>
          <p:cNvSpPr/>
          <p:nvPr/>
        </p:nvSpPr>
        <p:spPr>
          <a:xfrm>
            <a:off x="838200" y="1905000"/>
            <a:ext cx="8001000" cy="1323439"/>
          </a:xfrm>
          <a:prstGeom prst="rect">
            <a:avLst/>
          </a:prstGeom>
        </p:spPr>
        <p:txBody>
          <a:bodyPr wrap="square">
            <a:spAutoFit/>
          </a:bodyPr>
          <a:lstStyle/>
          <a:p>
            <a:r>
              <a:rPr lang="en-US" sz="2000" b="1" dirty="0">
                <a:latin typeface="Arial" panose="020B0604020202020204" pitchFamily="34" charset="0"/>
              </a:rPr>
              <a:t>Infants’ attention orienting at 1 month significantly predicted more frequent initiating joint attention at 12 (but not 18) months</a:t>
            </a:r>
          </a:p>
          <a:p>
            <a:r>
              <a:rPr lang="en-US" sz="2000" b="1" dirty="0">
                <a:latin typeface="Arial" panose="020B0604020202020204" pitchFamily="34" charset="0"/>
              </a:rPr>
              <a:t>Social engagement at 4 months predicted initiating joint attention at 18 months</a:t>
            </a:r>
            <a:endParaRPr lang="en-US" sz="2000" dirty="0"/>
          </a:p>
        </p:txBody>
      </p:sp>
      <p:sp>
        <p:nvSpPr>
          <p:cNvPr id="4" name="Rectangle 3"/>
          <p:cNvSpPr/>
          <p:nvPr/>
        </p:nvSpPr>
        <p:spPr>
          <a:xfrm>
            <a:off x="1219200" y="4607112"/>
            <a:ext cx="4572000" cy="830997"/>
          </a:xfrm>
          <a:prstGeom prst="rect">
            <a:avLst/>
          </a:prstGeom>
        </p:spPr>
        <p:txBody>
          <a:bodyPr>
            <a:spAutoFit/>
          </a:bodyPr>
          <a:lstStyle/>
          <a:p>
            <a:r>
              <a:rPr lang="en-US" sz="1600" dirty="0"/>
              <a:t>Infants’ early visual attention and social engagement as developmental precursors to joint attention (</a:t>
            </a:r>
            <a:r>
              <a:rPr lang="en-US" sz="1600" dirty="0" err="1"/>
              <a:t>Salley</a:t>
            </a:r>
            <a:r>
              <a:rPr lang="en-US" sz="1600" dirty="0"/>
              <a:t>, Sheinkopf, et al., 2016)</a:t>
            </a:r>
          </a:p>
        </p:txBody>
      </p:sp>
    </p:spTree>
    <p:extLst>
      <p:ext uri="{BB962C8B-B14F-4D97-AF65-F5344CB8AC3E}">
        <p14:creationId xmlns:p14="http://schemas.microsoft.com/office/powerpoint/2010/main" val="42312498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9E74FEA-D7AE-4DC9-9A93-176311A51C0C}" type="slidenum">
              <a:rPr lang="en-US" smtClean="0"/>
              <a:pPr/>
              <a:t>93</a:t>
            </a:fld>
            <a:endParaRPr lang="en-US"/>
          </a:p>
        </p:txBody>
      </p:sp>
      <p:sp>
        <p:nvSpPr>
          <p:cNvPr id="67587" name="Rectangle 2"/>
          <p:cNvSpPr>
            <a:spLocks noGrp="1" noChangeArrowheads="1"/>
          </p:cNvSpPr>
          <p:nvPr>
            <p:ph type="title"/>
          </p:nvPr>
        </p:nvSpPr>
        <p:spPr/>
        <p:txBody>
          <a:bodyPr/>
          <a:lstStyle/>
          <a:p>
            <a:pPr>
              <a:defRPr/>
            </a:pPr>
            <a:r>
              <a:rPr lang="en-US"/>
              <a:t>Dyadic to triadic</a:t>
            </a:r>
          </a:p>
        </p:txBody>
      </p:sp>
      <p:sp>
        <p:nvSpPr>
          <p:cNvPr id="70660" name="Rectangle 3"/>
          <p:cNvSpPr>
            <a:spLocks noGrp="1" noChangeArrowheads="1"/>
          </p:cNvSpPr>
          <p:nvPr>
            <p:ph type="body" idx="1"/>
          </p:nvPr>
        </p:nvSpPr>
        <p:spPr/>
        <p:txBody>
          <a:bodyPr/>
          <a:lstStyle/>
          <a:p>
            <a:r>
              <a:rPr lang="en-US" sz="2800"/>
              <a:t>Dyadic </a:t>
            </a:r>
            <a:r>
              <a:rPr lang="en-US" sz="2800">
                <a:sym typeface="Wingdings" pitchFamily="2" charset="2"/>
              </a:rPr>
              <a:t> </a:t>
            </a:r>
            <a:r>
              <a:rPr lang="en-US" sz="2800"/>
              <a:t>Triadic (</a:t>
            </a:r>
            <a:r>
              <a:rPr lang="en-US" sz="2800" i="1"/>
              <a:t>referential) </a:t>
            </a:r>
            <a:r>
              <a:rPr lang="en-US" sz="2800"/>
              <a:t>communication</a:t>
            </a:r>
          </a:p>
          <a:p>
            <a:pPr lvl="1">
              <a:buFontTx/>
              <a:buNone/>
            </a:pPr>
            <a:r>
              <a:rPr lang="en-US" sz="2400"/>
              <a:t>Infant </a:t>
            </a:r>
            <a:r>
              <a:rPr lang="en-US" sz="2400">
                <a:sym typeface="Wingdings" pitchFamily="2" charset="2"/>
              </a:rPr>
              <a:t> Partner </a:t>
            </a:r>
            <a:r>
              <a:rPr lang="en-US" sz="3200" b="1">
                <a:sym typeface="Wingdings" pitchFamily="2" charset="2"/>
              </a:rPr>
              <a:t></a:t>
            </a:r>
            <a:r>
              <a:rPr lang="en-US" sz="2400">
                <a:sym typeface="Wingdings" pitchFamily="2" charset="2"/>
              </a:rPr>
              <a:t> </a:t>
            </a:r>
            <a:r>
              <a:rPr lang="en-US" sz="2400"/>
              <a:t>Infant </a:t>
            </a:r>
            <a:r>
              <a:rPr lang="en-US" sz="2400">
                <a:sym typeface="Wingdings" pitchFamily="2" charset="2"/>
              </a:rPr>
              <a:t> Object Partner</a:t>
            </a:r>
          </a:p>
          <a:p>
            <a:r>
              <a:rPr lang="en-US" sz="2800"/>
              <a:t>How are they connected?</a:t>
            </a:r>
          </a:p>
          <a:p>
            <a:r>
              <a:rPr lang="en-US" sz="2800"/>
              <a:t>Weak evidence that infants who bid more in still-face later show more triadic attention</a:t>
            </a:r>
          </a:p>
          <a:p>
            <a:r>
              <a:rPr lang="en-US" sz="2800"/>
              <a:t>But everyone agrees the link is positive emotion</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ChangeArrowheads="1"/>
          </p:cNvSpPr>
          <p:nvPr>
            <p:ph type="title"/>
          </p:nvPr>
        </p:nvSpPr>
        <p:spPr/>
        <p:txBody>
          <a:bodyPr/>
          <a:lstStyle/>
          <a:p>
            <a:pPr>
              <a:defRPr/>
            </a:pPr>
            <a:r>
              <a:rPr lang="en-US"/>
              <a:t>Referential communication &amp; affective sharing</a:t>
            </a:r>
          </a:p>
        </p:txBody>
      </p:sp>
      <p:sp>
        <p:nvSpPr>
          <p:cNvPr id="71684" name="Rectangle 3"/>
          <p:cNvSpPr>
            <a:spLocks noGrp="1" noChangeArrowheads="1"/>
          </p:cNvSpPr>
          <p:nvPr>
            <p:ph idx="1"/>
          </p:nvPr>
        </p:nvSpPr>
        <p:spPr/>
        <p:txBody>
          <a:bodyPr/>
          <a:lstStyle/>
          <a:p>
            <a:pPr>
              <a:lnSpc>
                <a:spcPct val="80000"/>
              </a:lnSpc>
            </a:pPr>
            <a:r>
              <a:rPr lang="en-US" sz="2000" dirty="0"/>
              <a:t>‘Coordination of affect in joint attention in 5- to 9-month-olds‘ </a:t>
            </a:r>
          </a:p>
          <a:p>
            <a:pPr lvl="1">
              <a:lnSpc>
                <a:spcPct val="80000"/>
              </a:lnSpc>
            </a:pPr>
            <a:r>
              <a:rPr lang="en-US" sz="1600" dirty="0"/>
              <a:t>Joint attention looks increased with strangers but not with mothers. </a:t>
            </a:r>
          </a:p>
          <a:p>
            <a:pPr>
              <a:lnSpc>
                <a:spcPct val="80000"/>
              </a:lnSpc>
            </a:pPr>
            <a:r>
              <a:rPr lang="en-US" sz="2400" dirty="0"/>
              <a:t>Coordination of smiles w joint attention increased w age</a:t>
            </a:r>
            <a:r>
              <a:rPr lang="en-US" sz="2000" dirty="0"/>
              <a:t> </a:t>
            </a:r>
          </a:p>
          <a:p>
            <a:pPr lvl="1">
              <a:lnSpc>
                <a:spcPct val="80000"/>
              </a:lnSpc>
            </a:pPr>
            <a:r>
              <a:rPr lang="en-US" sz="2400" dirty="0"/>
              <a:t>5% of infants @ 5 mo, 12% at 7, 35% at 9 </a:t>
            </a:r>
            <a:r>
              <a:rPr lang="en-US" sz="2400" dirty="0" err="1"/>
              <a:t>mos</a:t>
            </a:r>
            <a:endParaRPr lang="en-US" sz="2400" dirty="0"/>
          </a:p>
          <a:p>
            <a:pPr lvl="2">
              <a:lnSpc>
                <a:spcPct val="80000"/>
              </a:lnSpc>
            </a:pPr>
            <a:r>
              <a:rPr lang="en-US" sz="2200" dirty="0"/>
              <a:t>same developmental increase playing with mothers</a:t>
            </a:r>
          </a:p>
          <a:p>
            <a:pPr lvl="3">
              <a:lnSpc>
                <a:spcPct val="80000"/>
              </a:lnSpc>
            </a:pPr>
            <a:r>
              <a:rPr lang="en-US" sz="1800" dirty="0"/>
              <a:t>percentage of infants who smile and gaze is significantly lower with the mother than with the experimenter at 9 months. </a:t>
            </a:r>
            <a:endParaRPr lang="en-US" sz="1200" dirty="0"/>
          </a:p>
          <a:p>
            <a:pPr>
              <a:lnSpc>
                <a:spcPct val="80000"/>
              </a:lnSpc>
            </a:pPr>
            <a:r>
              <a:rPr lang="en-US" sz="2000" dirty="0"/>
              <a:t>Affect may play a key role in development of aspects of joint attention that may be unique to humans.</a:t>
            </a:r>
            <a:r>
              <a:rPr lang="en-US" sz="1800" dirty="0"/>
              <a:t> </a:t>
            </a:r>
          </a:p>
          <a:p>
            <a:pPr lvl="2">
              <a:lnSpc>
                <a:spcPct val="80000"/>
              </a:lnSpc>
            </a:pPr>
            <a:r>
              <a:rPr lang="en-US" sz="1400" dirty="0" err="1"/>
              <a:t>Striano</a:t>
            </a:r>
            <a:r>
              <a:rPr lang="en-US" sz="1400" dirty="0"/>
              <a:t>, T. and E. </a:t>
            </a:r>
            <a:r>
              <a:rPr lang="en-US" sz="1400" dirty="0" err="1"/>
              <a:t>Bertin</a:t>
            </a:r>
            <a:r>
              <a:rPr lang="en-US" sz="1400" dirty="0"/>
              <a:t> (2005). "Coordinated affect with mothers and strangers: A longitudinal analysis of joint engagement between 5 and 9 months of age." </a:t>
            </a:r>
            <a:r>
              <a:rPr lang="en-US" sz="1400" u="sng" dirty="0"/>
              <a:t>Cognition &amp; Emotion</a:t>
            </a:r>
            <a:r>
              <a:rPr lang="en-US" sz="1400" dirty="0"/>
              <a:t> </a:t>
            </a:r>
            <a:r>
              <a:rPr lang="en-US" sz="1400" b="1" dirty="0"/>
              <a:t>19</a:t>
            </a:r>
            <a:r>
              <a:rPr lang="en-US" sz="1400" dirty="0"/>
              <a:t>(5): 781-790.</a:t>
            </a:r>
            <a:endParaRPr lang="en-US" sz="1400" b="1" dirty="0"/>
          </a:p>
          <a:p>
            <a:pPr>
              <a:lnSpc>
                <a:spcPct val="80000"/>
              </a:lnSpc>
            </a:pPr>
            <a:endParaRPr lang="en-US" sz="1800" dirty="0"/>
          </a:p>
        </p:txBody>
      </p:sp>
      <p:sp>
        <p:nvSpPr>
          <p:cNvPr id="71682"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E6AC87F-B9F3-41C7-97FB-FFBE9E443B84}" type="slidenum">
              <a:rPr lang="en-US" smtClean="0"/>
              <a:pPr/>
              <a:t>94</a:t>
            </a:fld>
            <a:endParaRPr 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C24C520F-163C-41F0-AEA3-5580D2369D6D}" type="slidenum">
              <a:rPr lang="en-US" smtClean="0"/>
              <a:pPr/>
              <a:t>95</a:t>
            </a:fld>
            <a:endParaRPr lang="en-US"/>
          </a:p>
        </p:txBody>
      </p:sp>
      <p:sp>
        <p:nvSpPr>
          <p:cNvPr id="69635" name="Rectangle 2"/>
          <p:cNvSpPr>
            <a:spLocks noGrp="1" noChangeArrowheads="1"/>
          </p:cNvSpPr>
          <p:nvPr>
            <p:ph type="title"/>
          </p:nvPr>
        </p:nvSpPr>
        <p:spPr/>
        <p:txBody>
          <a:bodyPr/>
          <a:lstStyle/>
          <a:p>
            <a:pPr>
              <a:defRPr/>
            </a:pPr>
            <a:r>
              <a:rPr lang="en-US"/>
              <a:t>A different, timing approach</a:t>
            </a:r>
          </a:p>
        </p:txBody>
      </p:sp>
      <p:sp>
        <p:nvSpPr>
          <p:cNvPr id="72708" name="Rectangle 3"/>
          <p:cNvSpPr>
            <a:spLocks noGrp="1" noChangeArrowheads="1"/>
          </p:cNvSpPr>
          <p:nvPr>
            <p:ph type="body" idx="1"/>
          </p:nvPr>
        </p:nvSpPr>
        <p:spPr/>
        <p:txBody>
          <a:bodyPr/>
          <a:lstStyle/>
          <a:p>
            <a:pPr>
              <a:lnSpc>
                <a:spcPct val="80000"/>
              </a:lnSpc>
            </a:pPr>
            <a:r>
              <a:rPr lang="en-US" sz="2800" dirty="0"/>
              <a:t>26 typically developing infants </a:t>
            </a:r>
          </a:p>
          <a:p>
            <a:pPr>
              <a:lnSpc>
                <a:spcPct val="80000"/>
              </a:lnSpc>
            </a:pPr>
            <a:r>
              <a:rPr lang="en-US" sz="2800" dirty="0"/>
              <a:t>Administered the Early Social-Communication Scales at 8, 10 and 12 months of age</a:t>
            </a:r>
          </a:p>
          <a:p>
            <a:pPr>
              <a:lnSpc>
                <a:spcPct val="80000"/>
              </a:lnSpc>
            </a:pPr>
            <a:r>
              <a:rPr lang="en-US" sz="2800" dirty="0"/>
              <a:t>During episodes of joint attention (JA)</a:t>
            </a:r>
          </a:p>
          <a:p>
            <a:pPr lvl="1">
              <a:lnSpc>
                <a:spcPct val="80000"/>
              </a:lnSpc>
            </a:pPr>
            <a:r>
              <a:rPr lang="en-US" sz="2400" dirty="0"/>
              <a:t>alternating gaze between object and </a:t>
            </a:r>
            <a:r>
              <a:rPr lang="en-US" sz="2400" i="1" dirty="0"/>
              <a:t>experimenter</a:t>
            </a:r>
            <a:endParaRPr lang="en-US" sz="2400" dirty="0"/>
          </a:p>
          <a:p>
            <a:pPr>
              <a:lnSpc>
                <a:spcPct val="80000"/>
              </a:lnSpc>
            </a:pPr>
            <a:r>
              <a:rPr lang="en-US" sz="2800" dirty="0"/>
              <a:t>Proportion of JA episodes involving smiles</a:t>
            </a:r>
          </a:p>
          <a:p>
            <a:pPr>
              <a:lnSpc>
                <a:spcPct val="80000"/>
              </a:lnSpc>
            </a:pPr>
            <a:r>
              <a:rPr lang="en-US" sz="2800" dirty="0"/>
              <a:t>Proportion of Anticipatory Smiles: </a:t>
            </a:r>
          </a:p>
          <a:p>
            <a:pPr lvl="1">
              <a:lnSpc>
                <a:spcPct val="80000"/>
              </a:lnSpc>
            </a:pPr>
            <a:r>
              <a:rPr lang="en-US" sz="2400" dirty="0"/>
              <a:t>Smiles at an object followed by smiling gaze at the experimenter</a:t>
            </a:r>
          </a:p>
          <a:p>
            <a:pPr>
              <a:lnSpc>
                <a:spcPct val="80000"/>
              </a:lnSpc>
            </a:pPr>
            <a:r>
              <a:rPr lang="en-US" sz="2800" dirty="0"/>
              <a:t>Conventional analyses</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ctrTitle"/>
          </p:nvPr>
        </p:nvSpPr>
        <p:spPr>
          <a:xfrm>
            <a:off x="685800" y="1828800"/>
            <a:ext cx="7848600" cy="1771650"/>
          </a:xfrm>
        </p:spPr>
        <p:txBody>
          <a:bodyPr/>
          <a:lstStyle/>
          <a:p>
            <a:pPr eaLnBrk="1" hangingPunct="1">
              <a:defRPr/>
            </a:pPr>
            <a:r>
              <a:rPr lang="en-US" sz="3200"/>
              <a:t>Anticipatory Smiling: Linking Early Affective Communication and Social Outcome</a:t>
            </a:r>
          </a:p>
        </p:txBody>
      </p:sp>
      <p:sp>
        <p:nvSpPr>
          <p:cNvPr id="73731" name="Subtitle 2"/>
          <p:cNvSpPr>
            <a:spLocks noGrp="1"/>
          </p:cNvSpPr>
          <p:nvPr>
            <p:ph type="subTitle" idx="1"/>
          </p:nvPr>
        </p:nvSpPr>
        <p:spPr>
          <a:xfrm>
            <a:off x="914400" y="2835275"/>
            <a:ext cx="7772400" cy="1508125"/>
          </a:xfrm>
        </p:spPr>
        <p:txBody>
          <a:bodyPr/>
          <a:lstStyle/>
          <a:p>
            <a:pPr eaLnBrk="1" hangingPunct="1">
              <a:spcBef>
                <a:spcPct val="0"/>
              </a:spcBef>
            </a:pPr>
            <a:r>
              <a:rPr lang="en-US" sz="2400"/>
              <a:t>Parlade, Messinger, Delgado, Kaiser, Vaughan Van Hecke, and Mundy (2009)</a:t>
            </a:r>
          </a:p>
        </p:txBody>
      </p:sp>
      <p:sp>
        <p:nvSpPr>
          <p:cNvPr id="73732" name="Footer Placeholder 3"/>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en-US">
                <a:solidFill>
                  <a:srgbClr val="898989"/>
                </a:solidFill>
              </a:rPr>
              <a:t>farhat</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defRPr/>
            </a:pPr>
            <a:r>
              <a:rPr lang="en-US" b="1" dirty="0"/>
              <a:t>Background</a:t>
            </a:r>
          </a:p>
        </p:txBody>
      </p:sp>
      <p:sp>
        <p:nvSpPr>
          <p:cNvPr id="3" name="Content Placeholder 2"/>
          <p:cNvSpPr>
            <a:spLocks noGrp="1"/>
          </p:cNvSpPr>
          <p:nvPr>
            <p:ph idx="1"/>
          </p:nvPr>
        </p:nvSpPr>
        <p:spPr>
          <a:xfrm>
            <a:off x="457200" y="1371600"/>
            <a:ext cx="8229600" cy="5029200"/>
          </a:xfrm>
        </p:spPr>
        <p:txBody>
          <a:bodyPr rtlCol="0">
            <a:normAutofit fontScale="77500" lnSpcReduction="20000"/>
          </a:bodyPr>
          <a:lstStyle/>
          <a:p>
            <a:pPr eaLnBrk="1" fontAlgn="auto" hangingPunct="1">
              <a:spcAft>
                <a:spcPts val="0"/>
              </a:spcAft>
              <a:defRPr/>
            </a:pPr>
            <a:r>
              <a:rPr lang="en-US" dirty="0"/>
              <a:t>The importance of joint attention (JA)</a:t>
            </a:r>
          </a:p>
          <a:p>
            <a:pPr lvl="1" eaLnBrk="1" fontAlgn="auto" hangingPunct="1">
              <a:spcAft>
                <a:spcPts val="0"/>
              </a:spcAft>
              <a:defRPr/>
            </a:pPr>
            <a:r>
              <a:rPr lang="en-US" dirty="0"/>
              <a:t>Social sharing</a:t>
            </a:r>
          </a:p>
          <a:p>
            <a:pPr lvl="1" eaLnBrk="1" fontAlgn="auto" hangingPunct="1">
              <a:spcAft>
                <a:spcPts val="0"/>
              </a:spcAft>
              <a:defRPr/>
            </a:pPr>
            <a:r>
              <a:rPr lang="en-US" dirty="0"/>
              <a:t>Focus is on IJA</a:t>
            </a:r>
          </a:p>
          <a:p>
            <a:pPr lvl="1" eaLnBrk="1" fontAlgn="auto" hangingPunct="1">
              <a:spcAft>
                <a:spcPts val="0"/>
              </a:spcAft>
              <a:defRPr/>
            </a:pPr>
            <a:endParaRPr lang="en-US" dirty="0"/>
          </a:p>
          <a:p>
            <a:pPr eaLnBrk="1" fontAlgn="auto" hangingPunct="1">
              <a:spcAft>
                <a:spcPts val="0"/>
              </a:spcAft>
              <a:defRPr/>
            </a:pPr>
            <a:r>
              <a:rPr lang="en-US" dirty="0"/>
              <a:t>Frequent displays of positive affect during JA</a:t>
            </a:r>
          </a:p>
          <a:p>
            <a:pPr lvl="1" eaLnBrk="1" fontAlgn="auto" hangingPunct="1">
              <a:spcAft>
                <a:spcPts val="0"/>
              </a:spcAft>
              <a:defRPr/>
            </a:pPr>
            <a:r>
              <a:rPr lang="en-US" dirty="0"/>
              <a:t>Link between affective display in JA and social emotional outcomes?</a:t>
            </a:r>
          </a:p>
          <a:p>
            <a:pPr lvl="1" eaLnBrk="1" fontAlgn="auto" hangingPunct="1">
              <a:spcAft>
                <a:spcPts val="0"/>
              </a:spcAft>
              <a:defRPr/>
            </a:pPr>
            <a:endParaRPr lang="en-US" dirty="0"/>
          </a:p>
          <a:p>
            <a:pPr eaLnBrk="1" fontAlgn="auto" hangingPunct="1">
              <a:spcAft>
                <a:spcPts val="0"/>
              </a:spcAft>
              <a:defRPr/>
            </a:pPr>
            <a:r>
              <a:rPr lang="en-US" i="1" dirty="0"/>
              <a:t>Anticipatory</a:t>
            </a:r>
            <a:r>
              <a:rPr lang="en-US" dirty="0"/>
              <a:t> and </a:t>
            </a:r>
            <a:r>
              <a:rPr lang="en-US" i="1" dirty="0"/>
              <a:t>Reactive Smiles </a:t>
            </a:r>
            <a:r>
              <a:rPr lang="en-US" dirty="0"/>
              <a:t>(2 Types of IJA)</a:t>
            </a:r>
          </a:p>
          <a:p>
            <a:pPr lvl="1" eaLnBrk="1" fontAlgn="auto" hangingPunct="1">
              <a:spcAft>
                <a:spcPts val="0"/>
              </a:spcAft>
              <a:defRPr/>
            </a:pPr>
            <a:r>
              <a:rPr lang="en-US" dirty="0"/>
              <a:t>Pr</a:t>
            </a:r>
            <a:r>
              <a:rPr lang="en-US" sz="2900" dirty="0"/>
              <a:t>ecursors in the dyad and the still-face</a:t>
            </a:r>
          </a:p>
          <a:p>
            <a:pPr lvl="1" eaLnBrk="1" fontAlgn="auto" hangingPunct="1">
              <a:spcAft>
                <a:spcPts val="0"/>
              </a:spcAft>
              <a:defRPr/>
            </a:pPr>
            <a:r>
              <a:rPr lang="en-US" sz="2900" dirty="0"/>
              <a:t>Relations to social outcomes</a:t>
            </a:r>
          </a:p>
          <a:p>
            <a:pPr lvl="1" eaLnBrk="1" fontAlgn="auto" hangingPunct="1">
              <a:spcAft>
                <a:spcPts val="0"/>
              </a:spcAft>
              <a:buFont typeface="Arial" pitchFamily="34" charset="0"/>
              <a:buNone/>
              <a:defRPr/>
            </a:pPr>
            <a:endParaRPr lang="en-US" sz="2900" dirty="0"/>
          </a:p>
          <a:p>
            <a:pPr eaLnBrk="1" fontAlgn="auto" hangingPunct="1">
              <a:spcAft>
                <a:spcPts val="0"/>
              </a:spcAft>
              <a:defRPr/>
            </a:pPr>
            <a:r>
              <a:rPr lang="en-US" dirty="0"/>
              <a:t>JA as a behavioral marker of social understanding</a:t>
            </a:r>
          </a:p>
          <a:p>
            <a:pPr lvl="1" eaLnBrk="1" fontAlgn="auto" hangingPunct="1">
              <a:spcAft>
                <a:spcPts val="0"/>
              </a:spcAft>
              <a:defRPr/>
            </a:pPr>
            <a:r>
              <a:rPr lang="en-US" dirty="0"/>
              <a:t>Evidence from at-risk (</a:t>
            </a:r>
            <a:r>
              <a:rPr lang="en-US" dirty="0" err="1"/>
              <a:t>Sheinkopf</a:t>
            </a:r>
            <a:r>
              <a:rPr lang="en-US" dirty="0"/>
              <a:t> et al., 2004) and children with developmental delays (e.g. Lord et al., 2003) </a:t>
            </a:r>
          </a:p>
          <a:p>
            <a:pPr lvl="1" eaLnBrk="1" fontAlgn="auto" hangingPunct="1">
              <a:spcAft>
                <a:spcPts val="0"/>
              </a:spcAft>
              <a:defRPr/>
            </a:pPr>
            <a:r>
              <a:rPr lang="en-US" dirty="0"/>
              <a:t>Less evidence from typically developing (Van </a:t>
            </a:r>
            <a:r>
              <a:rPr lang="en-US" dirty="0" err="1"/>
              <a:t>Hecke</a:t>
            </a:r>
            <a:r>
              <a:rPr lang="en-US" dirty="0"/>
              <a:t>, 2007)</a:t>
            </a:r>
          </a:p>
        </p:txBody>
      </p:sp>
      <p:sp>
        <p:nvSpPr>
          <p:cNvPr id="74756" name="Footer Placeholder 3"/>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en-US">
                <a:solidFill>
                  <a:srgbClr val="898989"/>
                </a:solidFill>
              </a:rPr>
              <a:t>farhat</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Title 1"/>
          <p:cNvSpPr>
            <a:spLocks noGrp="1"/>
          </p:cNvSpPr>
          <p:nvPr>
            <p:ph type="title"/>
          </p:nvPr>
        </p:nvSpPr>
        <p:spPr>
          <a:xfrm>
            <a:off x="504825" y="512763"/>
            <a:ext cx="7772400" cy="914400"/>
          </a:xfrm>
        </p:spPr>
        <p:txBody>
          <a:bodyPr/>
          <a:lstStyle/>
          <a:p>
            <a:pPr eaLnBrk="1" hangingPunct="1">
              <a:defRPr/>
            </a:pPr>
            <a:r>
              <a:rPr lang="en-US" b="1"/>
              <a:t>Methods – 2 Studies</a:t>
            </a:r>
          </a:p>
        </p:txBody>
      </p:sp>
      <p:sp>
        <p:nvSpPr>
          <p:cNvPr id="75779" name="Text Placeholder 3"/>
          <p:cNvSpPr>
            <a:spLocks noGrp="1"/>
          </p:cNvSpPr>
          <p:nvPr>
            <p:ph type="body" idx="1"/>
          </p:nvPr>
        </p:nvSpPr>
        <p:spPr>
          <a:xfrm>
            <a:off x="457200" y="1809750"/>
            <a:ext cx="4040188" cy="639763"/>
          </a:xfrm>
        </p:spPr>
        <p:txBody>
          <a:bodyPr/>
          <a:lstStyle/>
          <a:p>
            <a:pPr marL="73025" eaLnBrk="1" hangingPunct="1"/>
            <a:r>
              <a:rPr lang="en-US"/>
              <a:t>Study 1</a:t>
            </a:r>
          </a:p>
        </p:txBody>
      </p:sp>
      <p:sp>
        <p:nvSpPr>
          <p:cNvPr id="75780" name="Content Placeholder 2"/>
          <p:cNvSpPr>
            <a:spLocks noGrp="1"/>
          </p:cNvSpPr>
          <p:nvPr>
            <p:ph sz="half" idx="2"/>
          </p:nvPr>
        </p:nvSpPr>
        <p:spPr>
          <a:xfrm>
            <a:off x="457200" y="2459038"/>
            <a:ext cx="4040188" cy="3959225"/>
          </a:xfrm>
        </p:spPr>
        <p:txBody>
          <a:bodyPr/>
          <a:lstStyle/>
          <a:p>
            <a:pPr eaLnBrk="1" hangingPunct="1"/>
            <a:r>
              <a:rPr lang="en-US" dirty="0"/>
              <a:t>Sample=22</a:t>
            </a:r>
          </a:p>
          <a:p>
            <a:pPr eaLnBrk="1" hangingPunct="1"/>
            <a:r>
              <a:rPr lang="en-US" dirty="0"/>
              <a:t>Measures</a:t>
            </a:r>
          </a:p>
          <a:p>
            <a:pPr lvl="1" eaLnBrk="1" hangingPunct="1"/>
            <a:r>
              <a:rPr lang="en-US" dirty="0"/>
              <a:t>Still-face at 6 months</a:t>
            </a:r>
          </a:p>
          <a:p>
            <a:pPr lvl="1" eaLnBrk="1" hangingPunct="1"/>
            <a:r>
              <a:rPr lang="en-US" dirty="0"/>
              <a:t>ESCS at 8, 10, 12</a:t>
            </a:r>
          </a:p>
          <a:p>
            <a:pPr lvl="1" eaLnBrk="1" hangingPunct="1"/>
            <a:r>
              <a:rPr lang="en-US" dirty="0"/>
              <a:t>ASBI at 30 months</a:t>
            </a:r>
          </a:p>
          <a:p>
            <a:pPr lvl="2" eaLnBrk="1" hangingPunct="1"/>
            <a:r>
              <a:rPr lang="en-US" dirty="0"/>
              <a:t>Comply</a:t>
            </a:r>
          </a:p>
          <a:p>
            <a:pPr lvl="2" eaLnBrk="1" hangingPunct="1"/>
            <a:r>
              <a:rPr lang="en-US" dirty="0"/>
              <a:t>Express</a:t>
            </a:r>
          </a:p>
          <a:p>
            <a:pPr lvl="2" eaLnBrk="1" hangingPunct="1"/>
            <a:r>
              <a:rPr lang="en-US" dirty="0"/>
              <a:t>Disrupt</a:t>
            </a:r>
          </a:p>
          <a:p>
            <a:pPr lvl="1" eaLnBrk="1" hangingPunct="1"/>
            <a:r>
              <a:rPr lang="en-US" dirty="0"/>
              <a:t>FACS for coding smiles</a:t>
            </a:r>
          </a:p>
        </p:txBody>
      </p:sp>
      <p:sp>
        <p:nvSpPr>
          <p:cNvPr id="75781" name="Text Placeholder 4"/>
          <p:cNvSpPr>
            <a:spLocks noGrp="1"/>
          </p:cNvSpPr>
          <p:nvPr>
            <p:ph type="body" sz="quarter" idx="3"/>
          </p:nvPr>
        </p:nvSpPr>
        <p:spPr>
          <a:xfrm>
            <a:off x="4645025" y="1809750"/>
            <a:ext cx="4041775" cy="639763"/>
          </a:xfrm>
        </p:spPr>
        <p:txBody>
          <a:bodyPr/>
          <a:lstStyle/>
          <a:p>
            <a:pPr marL="73025" eaLnBrk="1" hangingPunct="1"/>
            <a:r>
              <a:rPr lang="en-US"/>
              <a:t>Study 2</a:t>
            </a:r>
          </a:p>
        </p:txBody>
      </p:sp>
      <p:sp>
        <p:nvSpPr>
          <p:cNvPr id="75782" name="Content Placeholder 5"/>
          <p:cNvSpPr>
            <a:spLocks noGrp="1"/>
          </p:cNvSpPr>
          <p:nvPr>
            <p:ph sz="quarter" idx="4"/>
          </p:nvPr>
        </p:nvSpPr>
        <p:spPr>
          <a:xfrm>
            <a:off x="4645025" y="2459038"/>
            <a:ext cx="4041775" cy="3959225"/>
          </a:xfrm>
        </p:spPr>
        <p:txBody>
          <a:bodyPr/>
          <a:lstStyle/>
          <a:p>
            <a:pPr eaLnBrk="1" hangingPunct="1"/>
            <a:r>
              <a:rPr lang="en-US" dirty="0"/>
              <a:t>Sample=39</a:t>
            </a:r>
          </a:p>
          <a:p>
            <a:pPr eaLnBrk="1" hangingPunct="1"/>
            <a:r>
              <a:rPr lang="en-US" dirty="0"/>
              <a:t>Measures</a:t>
            </a:r>
          </a:p>
          <a:p>
            <a:pPr lvl="1" eaLnBrk="1" hangingPunct="1"/>
            <a:r>
              <a:rPr lang="en-US" dirty="0"/>
              <a:t>ESCS at 9 and 12 months</a:t>
            </a:r>
          </a:p>
          <a:p>
            <a:pPr lvl="1" eaLnBrk="1" hangingPunct="1"/>
            <a:r>
              <a:rPr lang="en-US" dirty="0"/>
              <a:t>ITSEA at 30 months</a:t>
            </a:r>
          </a:p>
          <a:p>
            <a:pPr lvl="2" eaLnBrk="1" hangingPunct="1"/>
            <a:r>
              <a:rPr lang="en-US" dirty="0"/>
              <a:t>Externalizing</a:t>
            </a:r>
          </a:p>
          <a:p>
            <a:pPr lvl="2" eaLnBrk="1" hangingPunct="1"/>
            <a:r>
              <a:rPr lang="en-US" dirty="0"/>
              <a:t>Internalizing</a:t>
            </a:r>
          </a:p>
          <a:p>
            <a:pPr lvl="2" eaLnBrk="1" hangingPunct="1"/>
            <a:r>
              <a:rPr lang="en-US" dirty="0"/>
              <a:t>Dysregulation</a:t>
            </a:r>
          </a:p>
          <a:p>
            <a:pPr lvl="2" eaLnBrk="1" hangingPunct="1"/>
            <a:r>
              <a:rPr lang="en-US" dirty="0"/>
              <a:t>Social Competence</a:t>
            </a:r>
          </a:p>
          <a:p>
            <a:pPr lvl="1" eaLnBrk="1" hangingPunct="1"/>
            <a:r>
              <a:rPr lang="en-US" dirty="0"/>
              <a:t>FACS</a:t>
            </a:r>
          </a:p>
        </p:txBody>
      </p:sp>
      <p:sp>
        <p:nvSpPr>
          <p:cNvPr id="75783" name="Footer Placeholder 6"/>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en-US">
                <a:solidFill>
                  <a:srgbClr val="898989"/>
                </a:solidFill>
              </a:rPr>
              <a:t>farhat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E54E29B-E22C-4606-8BCC-1C616A2521FE}" type="slidenum">
              <a:rPr lang="en-US" smtClean="0"/>
              <a:pPr/>
              <a:t>99</a:t>
            </a:fld>
            <a:endParaRPr lang="en-US"/>
          </a:p>
        </p:txBody>
      </p:sp>
      <p:sp>
        <p:nvSpPr>
          <p:cNvPr id="78851" name="Rectangle 2"/>
          <p:cNvSpPr>
            <a:spLocks noGrp="1" noChangeArrowheads="1"/>
          </p:cNvSpPr>
          <p:nvPr>
            <p:ph type="title"/>
          </p:nvPr>
        </p:nvSpPr>
        <p:spPr/>
        <p:txBody>
          <a:bodyPr/>
          <a:lstStyle/>
          <a:p>
            <a:pPr>
              <a:defRPr/>
            </a:pPr>
            <a:r>
              <a:rPr lang="en-US"/>
              <a:t>Sharing positive affect?</a:t>
            </a:r>
          </a:p>
        </p:txBody>
      </p:sp>
      <p:sp>
        <p:nvSpPr>
          <p:cNvPr id="81924" name="Rectangle 3"/>
          <p:cNvSpPr>
            <a:spLocks noGrp="1" noChangeArrowheads="1"/>
          </p:cNvSpPr>
          <p:nvPr>
            <p:ph type="body" idx="1"/>
          </p:nvPr>
        </p:nvSpPr>
        <p:spPr/>
        <p:txBody>
          <a:bodyPr/>
          <a:lstStyle/>
          <a:p>
            <a:r>
              <a:rPr lang="en-US" dirty="0"/>
              <a:t>When infants gaze at an object, smile, and then gaze at their social partners, the joint attention episode appears more intentional</a:t>
            </a:r>
          </a:p>
          <a:p>
            <a:r>
              <a:rPr lang="en-US" dirty="0"/>
              <a:t>It suggests the infants are communicating  something specific – positive emotion about an object – with another. </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4.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5.xml><?xml version="1.0" encoding="utf-8"?>
<a:theme xmlns:a="http://schemas.openxmlformats.org/drawingml/2006/main" name="Dividend">
  <a:themeElements>
    <a:clrScheme name="Custom 3">
      <a:dk1>
        <a:srgbClr val="000000"/>
      </a:dk1>
      <a:lt1>
        <a:srgbClr val="FFFFFF"/>
      </a:lt1>
      <a:dk2>
        <a:srgbClr val="040000"/>
      </a:dk2>
      <a:lt2>
        <a:srgbClr val="DFE3E5"/>
      </a:lt2>
      <a:accent1>
        <a:srgbClr val="1CADE4"/>
      </a:accent1>
      <a:accent2>
        <a:srgbClr val="2683C6"/>
      </a:accent2>
      <a:accent3>
        <a:srgbClr val="27CED7"/>
      </a:accent3>
      <a:accent4>
        <a:srgbClr val="2042E5"/>
      </a:accent4>
      <a:accent5>
        <a:srgbClr val="3E8853"/>
      </a:accent5>
      <a:accent6>
        <a:srgbClr val="62A39F"/>
      </a:accent6>
      <a:hlink>
        <a:srgbClr val="6EAC1C"/>
      </a:hlink>
      <a:folHlink>
        <a:srgbClr val="B26B0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2.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3.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docProps/app.xml><?xml version="1.0" encoding="utf-8"?>
<Properties xmlns="http://schemas.openxmlformats.org/officeDocument/2006/extended-properties" xmlns:vt="http://schemas.openxmlformats.org/officeDocument/2006/docPropsVTypes">
  <Template>Metro</Template>
  <TotalTime>13680</TotalTime>
  <Words>8475</Words>
  <Application>Microsoft Office PowerPoint</Application>
  <PresentationFormat>On-screen Show (4:3)</PresentationFormat>
  <Paragraphs>965</Paragraphs>
  <Slides>154</Slides>
  <Notes>116</Notes>
  <HiddenSlides>44</HiddenSlides>
  <MMClips>9</MMClips>
  <ScaleCrop>false</ScaleCrop>
  <HeadingPairs>
    <vt:vector size="8" baseType="variant">
      <vt:variant>
        <vt:lpstr>Fonts Used</vt:lpstr>
      </vt:variant>
      <vt:variant>
        <vt:i4>14</vt:i4>
      </vt:variant>
      <vt:variant>
        <vt:lpstr>Theme</vt:lpstr>
      </vt:variant>
      <vt:variant>
        <vt:i4>5</vt:i4>
      </vt:variant>
      <vt:variant>
        <vt:lpstr>Embedded OLE Servers</vt:lpstr>
      </vt:variant>
      <vt:variant>
        <vt:i4>2</vt:i4>
      </vt:variant>
      <vt:variant>
        <vt:lpstr>Slide Titles</vt:lpstr>
      </vt:variant>
      <vt:variant>
        <vt:i4>154</vt:i4>
      </vt:variant>
    </vt:vector>
  </HeadingPairs>
  <TitlesOfParts>
    <vt:vector size="175" baseType="lpstr">
      <vt:lpstr>Arial</vt:lpstr>
      <vt:lpstr>Calibri</vt:lpstr>
      <vt:lpstr>Century Schoolbook</vt:lpstr>
      <vt:lpstr>Consolas</vt:lpstr>
      <vt:lpstr>Corbel</vt:lpstr>
      <vt:lpstr>Courier New</vt:lpstr>
      <vt:lpstr>Garamond</vt:lpstr>
      <vt:lpstr>Gill Sans MT</vt:lpstr>
      <vt:lpstr>Monotype Sorts</vt:lpstr>
      <vt:lpstr>Tahoma</vt:lpstr>
      <vt:lpstr>Times New Roman</vt:lpstr>
      <vt:lpstr>Wingdings</vt:lpstr>
      <vt:lpstr>Wingdings 2</vt:lpstr>
      <vt:lpstr>Wingdings 3</vt:lpstr>
      <vt:lpstr>Metro</vt:lpstr>
      <vt:lpstr>Shimmer</vt:lpstr>
      <vt:lpstr>Savon</vt:lpstr>
      <vt:lpstr>Module</vt:lpstr>
      <vt:lpstr>Dividend</vt:lpstr>
      <vt:lpstr>SPW 4.0 Graph</vt:lpstr>
      <vt:lpstr>Chart</vt:lpstr>
      <vt:lpstr>Sustained attention, Joint Attention, &amp; Gesture</vt:lpstr>
      <vt:lpstr>Overview—Special Topics</vt:lpstr>
      <vt:lpstr>Individual Differences in Infant Fixation Duration Relate to Attention and Behavioral Control in Childhood</vt:lpstr>
      <vt:lpstr>Individual Differences in Infant Fixation Duration (Papageorgiou et al., 2014)</vt:lpstr>
      <vt:lpstr>Individual Differences in Infant Fixation Duration (Papageorgiou et al., 2014)</vt:lpstr>
      <vt:lpstr>PowerPoint Presentation</vt:lpstr>
      <vt:lpstr>What is Sustained Attention (SA)?</vt:lpstr>
      <vt:lpstr>Why do we care about sa?</vt:lpstr>
      <vt:lpstr>Social Origins of SA?</vt:lpstr>
      <vt:lpstr>Current Study</vt:lpstr>
      <vt:lpstr>Methods</vt:lpstr>
      <vt:lpstr>Coding</vt:lpstr>
      <vt:lpstr>Video</vt:lpstr>
      <vt:lpstr>JA &amp; sa durations</vt:lpstr>
      <vt:lpstr>Instances of JA + child SA</vt:lpstr>
      <vt:lpstr>Instances of JA + child SA</vt:lpstr>
      <vt:lpstr>Instances of JA + child SA</vt:lpstr>
      <vt:lpstr>Instances of SA with and w/out ja</vt:lpstr>
      <vt:lpstr>Results</vt:lpstr>
      <vt:lpstr>“Extension” Hypothesis</vt:lpstr>
      <vt:lpstr>Results</vt:lpstr>
      <vt:lpstr>Take-homes</vt:lpstr>
      <vt:lpstr>Discussion</vt:lpstr>
      <vt:lpstr>PowerPoint Presentation</vt:lpstr>
      <vt:lpstr>What we know…</vt:lpstr>
      <vt:lpstr>Pathways to Joint Attention</vt:lpstr>
      <vt:lpstr>Method</vt:lpstr>
      <vt:lpstr>Parents more ROI total time &amp; more switches between objects and faces than infants.  Infants had longer unbroken looks within ROI than parents. Infants fixated objects more than parents; parents fixated infant faces more than infants.</vt:lpstr>
      <vt:lpstr>High JA and Low JA Dyads Differ on JA to Objects but Not Mutual Gaze</vt:lpstr>
      <vt:lpstr>High JA Infants Exhibit Increased Object Manipulation Relative to Low JA Infants</vt:lpstr>
      <vt:lpstr>PowerPoint Presentation</vt:lpstr>
      <vt:lpstr>Infant Object Manipulation and Within and Between Hand-Eye Coordination are Reliably Correlated with JA to Objects </vt:lpstr>
      <vt:lpstr>Parent Visual Attention to Infant Object Handling Mediates Relationship Between Infant Hand-Eye Coordination and JA</vt:lpstr>
      <vt:lpstr>Conclusions</vt:lpstr>
      <vt:lpstr>Discussion Questions</vt:lpstr>
      <vt:lpstr>Developmental overview</vt:lpstr>
      <vt:lpstr>Why gestures are important</vt:lpstr>
      <vt:lpstr>Developmental overview</vt:lpstr>
      <vt:lpstr>Working gestures: Give &amp; Take</vt:lpstr>
      <vt:lpstr>What infant gestures say </vt:lpstr>
      <vt:lpstr>Social approach - offer</vt:lpstr>
      <vt:lpstr>Instrumental - request</vt:lpstr>
      <vt:lpstr>Development of gazing at mother  </vt:lpstr>
      <vt:lpstr>Sample (Messinger &amp; Fogel, 1998)</vt:lpstr>
      <vt:lpstr>Development of infant requests </vt:lpstr>
      <vt:lpstr>Social approach:  Gazing at mother</vt:lpstr>
      <vt:lpstr>Gazing at mother and smiling</vt:lpstr>
      <vt:lpstr>Big picture</vt:lpstr>
      <vt:lpstr>Developmental Psychopathology</vt:lpstr>
      <vt:lpstr>Attention to eyes is present but in decline in 2–6-month-old infants later diagnosed with autism. W Jones &amp; A Klin Nature 000, 1-5 (2013) doi:10.1038/nature12715 </vt:lpstr>
      <vt:lpstr>Methods</vt:lpstr>
      <vt:lpstr>TD vs ASD</vt:lpstr>
      <vt:lpstr>PowerPoint Presentation</vt:lpstr>
      <vt:lpstr>PowerPoint Presentation</vt:lpstr>
      <vt:lpstr>PowerPoint Presentation</vt:lpstr>
      <vt:lpstr>PowerPoint Presentation</vt:lpstr>
      <vt:lpstr>ADOS (Severity Scales)</vt:lpstr>
      <vt:lpstr>Attention, Joint Attention, and Social Cognition. Mundy and Newell, 2007</vt:lpstr>
      <vt:lpstr>PowerPoint Presentation</vt:lpstr>
      <vt:lpstr>Initiating Joint Attention (IJA)</vt:lpstr>
      <vt:lpstr>RJA Example</vt:lpstr>
      <vt:lpstr>Sensitive Structuring</vt:lpstr>
      <vt:lpstr>An Expanded View of Joint Attention: Skill, Engagement, and Language in Typical Development and Autism</vt:lpstr>
      <vt:lpstr>Child-Related Components of Parent-Child Interactions</vt:lpstr>
      <vt:lpstr>Parent-Related and Interaction-Related Components</vt:lpstr>
      <vt:lpstr>Joint Attention and Joint Engagement</vt:lpstr>
      <vt:lpstr>Study Aims</vt:lpstr>
      <vt:lpstr>Methods</vt:lpstr>
      <vt:lpstr>Joint Engagement and fluency&amp;connectedness depend on responding to joint attention for ASD/DD toddlers </vt:lpstr>
      <vt:lpstr>RJA and Fluency&amp;Connectedness Predict Expressive Language in ASD/DD Toddlers</vt:lpstr>
      <vt:lpstr>TalkingNot Talking During Interaction – higher levels of scaffolding, supported joint engagement</vt:lpstr>
      <vt:lpstr>Take-aways</vt:lpstr>
      <vt:lpstr>PowerPoint Presentation</vt:lpstr>
      <vt:lpstr>Methods…. </vt:lpstr>
      <vt:lpstr>Supplementary Table S 1. Characterization of ASD Participants with and without Successful Eye Tracking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interacting attention-regulation systems whose integration yields joint attention</vt:lpstr>
      <vt:lpstr>Initiating &amp; responding to JA: Different but linked processes</vt:lpstr>
      <vt:lpstr>Social cognition necessary for development of functional joint attention?</vt:lpstr>
      <vt:lpstr>Comprehending joint attention</vt:lpstr>
      <vt:lpstr>Declarative is more complex</vt:lpstr>
      <vt:lpstr>“12-month-olds point to share attention and interest"</vt:lpstr>
      <vt:lpstr>Visual attentionJoint Attention</vt:lpstr>
      <vt:lpstr>Dyadic to triadic</vt:lpstr>
      <vt:lpstr>Referential communication &amp; affective sharing</vt:lpstr>
      <vt:lpstr>A different, timing approach</vt:lpstr>
      <vt:lpstr>Anticipatory Smiling: Linking Early Affective Communication and Social Outcome</vt:lpstr>
      <vt:lpstr>Background</vt:lpstr>
      <vt:lpstr>Methods – 2 Studies</vt:lpstr>
      <vt:lpstr>Sharing positive affect?</vt:lpstr>
      <vt:lpstr>Anticipatory smile</vt:lpstr>
      <vt:lpstr>Anticipatory smile</vt:lpstr>
      <vt:lpstr>General Discussion</vt:lpstr>
      <vt:lpstr>Anticipatory smiling rises</vt:lpstr>
      <vt:lpstr>Sharing Positive Emotion  Social Competence</vt:lpstr>
      <vt:lpstr>Recap</vt:lpstr>
      <vt:lpstr>Social referencing</vt:lpstr>
      <vt:lpstr>Visual cliff</vt:lpstr>
      <vt:lpstr>Introduction </vt:lpstr>
      <vt:lpstr>Questions</vt:lpstr>
      <vt:lpstr>Individual differences</vt:lpstr>
      <vt:lpstr>Functionally distinct nonverbal communication skills</vt:lpstr>
      <vt:lpstr>RJA measured in 14-17 month olds predicts receptive language development </vt:lpstr>
      <vt:lpstr>RJA Example</vt:lpstr>
      <vt:lpstr>RJA summary </vt:lpstr>
      <vt:lpstr>Requesting</vt:lpstr>
      <vt:lpstr>Initiating Joint Attention Lower Level Behaviors:</vt:lpstr>
      <vt:lpstr>Higher level IJA behaviors</vt:lpstr>
      <vt:lpstr>IJA Examples</vt:lpstr>
      <vt:lpstr>Infant conventional gestures</vt:lpstr>
      <vt:lpstr>Chimpanzees in captivity point, wild apes do not</vt:lpstr>
      <vt:lpstr>Complexity of Communication</vt:lpstr>
      <vt:lpstr>PowerPoint Presentation</vt:lpstr>
      <vt:lpstr>PowerPoint Presentation</vt:lpstr>
      <vt:lpstr>Pointing emerges only when environment provides function</vt:lpstr>
      <vt:lpstr>Chimps point, but how well?</vt:lpstr>
      <vt:lpstr>Requesters and Givers</vt:lpstr>
      <vt:lpstr>PowerPoint Presentation</vt:lpstr>
      <vt:lpstr>Definitions</vt:lpstr>
      <vt:lpstr>Gestural development </vt:lpstr>
      <vt:lpstr>Debate</vt:lpstr>
      <vt:lpstr>Following a point</vt:lpstr>
      <vt:lpstr>Language need not be verbal</vt:lpstr>
      <vt:lpstr>Friend’s 11-month-old</vt:lpstr>
      <vt:lpstr>‘Symbolic gesture versus words’</vt:lpstr>
      <vt:lpstr>Symbolic gestures in sign training children’s repertoires</vt:lpstr>
      <vt:lpstr>Symbol use:  Referring to multiple exemplars </vt:lpstr>
      <vt:lpstr>Gestural Advantage</vt:lpstr>
      <vt:lpstr>“Symbolic gesturing impacts early language development”</vt:lpstr>
      <vt:lpstr>PowerPoint Presentation</vt:lpstr>
      <vt:lpstr>PowerPoint Presentation</vt:lpstr>
      <vt:lpstr>Deaf</vt:lpstr>
      <vt:lpstr>PowerPoint Presentation</vt:lpstr>
      <vt:lpstr>PowerPoint Presentation</vt:lpstr>
      <vt:lpstr>PowerPoint Presentation</vt:lpstr>
      <vt:lpstr>PowerPoint Presentation</vt:lpstr>
      <vt:lpstr>PowerPoint Presentation</vt:lpstr>
      <vt:lpstr>References</vt:lpstr>
      <vt:lpstr>Theory of Mind Meta-Analysis: Autism and Mental Retardation</vt:lpstr>
      <vt:lpstr>Theory of Mind</vt:lpstr>
      <vt:lpstr>Theory of mind (ToM) in autism</vt:lpstr>
      <vt:lpstr>Understanding mind and emotion by talking to your friends</vt:lpstr>
      <vt:lpstr>Relating naturalistic talk and experimental investigations</vt:lpstr>
      <vt:lpstr>Additional readings</vt:lpstr>
      <vt:lpstr>More readings</vt:lpstr>
    </vt:vector>
  </TitlesOfParts>
  <Company>University of Miami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Joint attention and gesture</dc:title>
  <dc:creator>DMessinger</dc:creator>
  <cp:lastModifiedBy>Messinger, Daniel S., Ph.D.</cp:lastModifiedBy>
  <cp:revision>331</cp:revision>
  <cp:lastPrinted>2000-02-09T22:34:08Z</cp:lastPrinted>
  <dcterms:created xsi:type="dcterms:W3CDTF">1999-10-03T22:05:16Z</dcterms:created>
  <dcterms:modified xsi:type="dcterms:W3CDTF">2022-09-22T15:43:23Z</dcterms:modified>
</cp:coreProperties>
</file>