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heme/themeOverride2.xml" ContentType="application/vnd.openxmlformats-officedocument.themeOverride+xml"/>
  <Override PartName="/ppt/notesSlides/notesSlide42.xml" ContentType="application/vnd.openxmlformats-officedocument.presentationml.notesSlide+xml"/>
  <Override PartName="/ppt/theme/themeOverride3.xml" ContentType="application/vnd.openxmlformats-officedocument.themeOverride+xml"/>
  <Override PartName="/ppt/notesSlides/notesSlide43.xml" ContentType="application/vnd.openxmlformats-officedocument.presentationml.notesSlide+xml"/>
  <Override PartName="/ppt/theme/themeOverride4.xml" ContentType="application/vnd.openxmlformats-officedocument.themeOverride+xml"/>
  <Override PartName="/ppt/notesSlides/notesSlide44.xml" ContentType="application/vnd.openxmlformats-officedocument.presentationml.notesSlide+xml"/>
  <Override PartName="/ppt/theme/themeOverride5.xml" ContentType="application/vnd.openxmlformats-officedocument.themeOverride+xml"/>
  <Override PartName="/ppt/notesSlides/notesSlide45.xml" ContentType="application/vnd.openxmlformats-officedocument.presentationml.notesSlide+xml"/>
  <Override PartName="/ppt/theme/themeOverride6.xml" ContentType="application/vnd.openxmlformats-officedocument.themeOverride+xml"/>
  <Override PartName="/ppt/notesSlides/notesSlide46.xml" ContentType="application/vnd.openxmlformats-officedocument.presentationml.notesSlide+xml"/>
  <Override PartName="/ppt/theme/themeOverride7.xml" ContentType="application/vnd.openxmlformats-officedocument.themeOverride+xml"/>
  <Override PartName="/ppt/notesSlides/notesSlide47.xml" ContentType="application/vnd.openxmlformats-officedocument.presentationml.notesSlide+xml"/>
  <Override PartName="/ppt/theme/themeOverride8.xml" ContentType="application/vnd.openxmlformats-officedocument.themeOverride+xml"/>
  <Override PartName="/ppt/notesSlides/notesSlide48.xml" ContentType="application/vnd.openxmlformats-officedocument.presentationml.notesSlide+xml"/>
  <Override PartName="/ppt/theme/themeOverride9.xml" ContentType="application/vnd.openxmlformats-officedocument.themeOverride+xml"/>
  <Override PartName="/ppt/notesSlides/notesSlide49.xml" ContentType="application/vnd.openxmlformats-officedocument.presentationml.notesSlide+xml"/>
  <Override PartName="/ppt/theme/themeOverride10.xml" ContentType="application/vnd.openxmlformats-officedocument.themeOverride+xml"/>
  <Override PartName="/ppt/notesSlides/notesSlide50.xml" ContentType="application/vnd.openxmlformats-officedocument.presentationml.notesSlide+xml"/>
  <Override PartName="/ppt/theme/themeOverride11.xml" ContentType="application/vnd.openxmlformats-officedocument.themeOverride+xml"/>
  <Override PartName="/ppt/notesSlides/notesSlide51.xml" ContentType="application/vnd.openxmlformats-officedocument.presentationml.notesSlide+xml"/>
  <Override PartName="/ppt/theme/themeOverride12.xml" ContentType="application/vnd.openxmlformats-officedocument.themeOverride+xml"/>
  <Override PartName="/ppt/notesSlides/notesSlide52.xml" ContentType="application/vnd.openxmlformats-officedocument.presentationml.notesSlide+xml"/>
  <Override PartName="/ppt/theme/themeOverride13.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1"/>
  </p:sldMasterIdLst>
  <p:notesMasterIdLst>
    <p:notesMasterId r:id="rId68"/>
  </p:notesMasterIdLst>
  <p:handoutMasterIdLst>
    <p:handoutMasterId r:id="rId69"/>
  </p:handoutMasterIdLst>
  <p:sldIdLst>
    <p:sldId id="256" r:id="rId2"/>
    <p:sldId id="309" r:id="rId3"/>
    <p:sldId id="310" r:id="rId4"/>
    <p:sldId id="357" r:id="rId5"/>
    <p:sldId id="356" r:id="rId6"/>
    <p:sldId id="338" r:id="rId7"/>
    <p:sldId id="341" r:id="rId8"/>
    <p:sldId id="311" r:id="rId9"/>
    <p:sldId id="312" r:id="rId10"/>
    <p:sldId id="376" r:id="rId11"/>
    <p:sldId id="340" r:id="rId12"/>
    <p:sldId id="342" r:id="rId13"/>
    <p:sldId id="343" r:id="rId14"/>
    <p:sldId id="347" r:id="rId15"/>
    <p:sldId id="344" r:id="rId16"/>
    <p:sldId id="345" r:id="rId17"/>
    <p:sldId id="346" r:id="rId18"/>
    <p:sldId id="313" r:id="rId19"/>
    <p:sldId id="348" r:id="rId20"/>
    <p:sldId id="314" r:id="rId21"/>
    <p:sldId id="315" r:id="rId22"/>
    <p:sldId id="316" r:id="rId23"/>
    <p:sldId id="317" r:id="rId24"/>
    <p:sldId id="318" r:id="rId25"/>
    <p:sldId id="319" r:id="rId26"/>
    <p:sldId id="320" r:id="rId27"/>
    <p:sldId id="349" r:id="rId28"/>
    <p:sldId id="350" r:id="rId29"/>
    <p:sldId id="323" r:id="rId30"/>
    <p:sldId id="324" r:id="rId31"/>
    <p:sldId id="352" r:id="rId32"/>
    <p:sldId id="353" r:id="rId33"/>
    <p:sldId id="354" r:id="rId34"/>
    <p:sldId id="355" r:id="rId35"/>
    <p:sldId id="325" r:id="rId36"/>
    <p:sldId id="351" r:id="rId37"/>
    <p:sldId id="327" r:id="rId38"/>
    <p:sldId id="328" r:id="rId39"/>
    <p:sldId id="379" r:id="rId40"/>
    <p:sldId id="380" r:id="rId41"/>
    <p:sldId id="381" r:id="rId42"/>
    <p:sldId id="358" r:id="rId43"/>
    <p:sldId id="360" r:id="rId44"/>
    <p:sldId id="361" r:id="rId45"/>
    <p:sldId id="329" r:id="rId46"/>
    <p:sldId id="363" r:id="rId47"/>
    <p:sldId id="364" r:id="rId48"/>
    <p:sldId id="365" r:id="rId49"/>
    <p:sldId id="366" r:id="rId50"/>
    <p:sldId id="367" r:id="rId51"/>
    <p:sldId id="368" r:id="rId52"/>
    <p:sldId id="369" r:id="rId53"/>
    <p:sldId id="370" r:id="rId54"/>
    <p:sldId id="371" r:id="rId55"/>
    <p:sldId id="372" r:id="rId56"/>
    <p:sldId id="373" r:id="rId57"/>
    <p:sldId id="359" r:id="rId58"/>
    <p:sldId id="330" r:id="rId59"/>
    <p:sldId id="362" r:id="rId60"/>
    <p:sldId id="331" r:id="rId61"/>
    <p:sldId id="332" r:id="rId62"/>
    <p:sldId id="333" r:id="rId63"/>
    <p:sldId id="334" r:id="rId64"/>
    <p:sldId id="335" r:id="rId65"/>
    <p:sldId id="336" r:id="rId66"/>
    <p:sldId id="374" r:id="rId6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92" autoAdjust="0"/>
    <p:restoredTop sz="95915" autoAdjust="0"/>
  </p:normalViewPr>
  <p:slideViewPr>
    <p:cSldViewPr>
      <p:cViewPr>
        <p:scale>
          <a:sx n="60" d="100"/>
          <a:sy n="60" d="100"/>
        </p:scale>
        <p:origin x="-570" y="-31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279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86019" name="Rectangle 3"/>
          <p:cNvSpPr>
            <a:spLocks noGrp="1" noChangeArrowheads="1"/>
          </p:cNvSpPr>
          <p:nvPr>
            <p:ph type="dt" sz="quarter"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86020" name="Rectangle 4"/>
          <p:cNvSpPr>
            <a:spLocks noGrp="1" noChangeArrowheads="1"/>
          </p:cNvSpPr>
          <p:nvPr>
            <p:ph type="ftr" sz="quarter" idx="2"/>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86021" name="Rectangle 5"/>
          <p:cNvSpPr>
            <a:spLocks noGrp="1" noChangeArrowheads="1"/>
          </p:cNvSpPr>
          <p:nvPr>
            <p:ph type="sldNum" sz="quarter" idx="3"/>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1E050C36-5ED4-4259-8601-C3EB4AF6E5CC}" type="slidenum">
              <a:rPr lang="en-US"/>
              <a:pPr/>
              <a:t>‹#›</a:t>
            </a:fld>
            <a:endParaRPr lang="en-US"/>
          </a:p>
        </p:txBody>
      </p:sp>
    </p:spTree>
    <p:extLst>
      <p:ext uri="{BB962C8B-B14F-4D97-AF65-F5344CB8AC3E}">
        <p14:creationId xmlns:p14="http://schemas.microsoft.com/office/powerpoint/2010/main" val="4093249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61443" name="Rectangle 3"/>
          <p:cNvSpPr>
            <a:spLocks noGrp="1" noChangeArrowheads="1"/>
          </p:cNvSpPr>
          <p:nvPr>
            <p:ph type="dt"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614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701362" y="4416510"/>
            <a:ext cx="5607679" cy="418322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6" name="Rectangle 6"/>
          <p:cNvSpPr>
            <a:spLocks noGrp="1" noChangeArrowheads="1"/>
          </p:cNvSpPr>
          <p:nvPr>
            <p:ph type="ftr" sz="quarter" idx="4"/>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61447" name="Rectangle 7"/>
          <p:cNvSpPr>
            <a:spLocks noGrp="1" noChangeArrowheads="1"/>
          </p:cNvSpPr>
          <p:nvPr>
            <p:ph type="sldNum" sz="quarter" idx="5"/>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A8B732B4-A220-4D64-89E5-594291243225}" type="slidenum">
              <a:rPr lang="en-US"/>
              <a:pPr/>
              <a:t>‹#›</a:t>
            </a:fld>
            <a:endParaRPr lang="en-US"/>
          </a:p>
        </p:txBody>
      </p:sp>
    </p:spTree>
    <p:extLst>
      <p:ext uri="{BB962C8B-B14F-4D97-AF65-F5344CB8AC3E}">
        <p14:creationId xmlns:p14="http://schemas.microsoft.com/office/powerpoint/2010/main" val="26314527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a:t>
            </a:fld>
            <a:endParaRPr lang="en-US"/>
          </a:p>
        </p:txBody>
      </p:sp>
    </p:spTree>
    <p:extLst>
      <p:ext uri="{BB962C8B-B14F-4D97-AF65-F5344CB8AC3E}">
        <p14:creationId xmlns:p14="http://schemas.microsoft.com/office/powerpoint/2010/main" val="2000490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10</a:t>
            </a:fld>
            <a:endParaRPr lang="en-US"/>
          </a:p>
        </p:txBody>
      </p:sp>
    </p:spTree>
    <p:extLst>
      <p:ext uri="{BB962C8B-B14F-4D97-AF65-F5344CB8AC3E}">
        <p14:creationId xmlns:p14="http://schemas.microsoft.com/office/powerpoint/2010/main" val="1725046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0ED696E9-85C2-41C6-B7A6-00D0EA12C74C}" type="slidenum">
              <a:rPr lang="en-US" altLang="en-US" sz="1200" smtClean="0"/>
              <a:pPr/>
              <a:t>11</a:t>
            </a:fld>
            <a:endParaRPr lang="en-US" altLang="en-US" sz="1200" smtClean="0"/>
          </a:p>
        </p:txBody>
      </p:sp>
    </p:spTree>
    <p:extLst>
      <p:ext uri="{BB962C8B-B14F-4D97-AF65-F5344CB8AC3E}">
        <p14:creationId xmlns:p14="http://schemas.microsoft.com/office/powerpoint/2010/main" val="3702818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64B1FC41-1901-4A02-8DBA-AF5DE8C10C59}" type="slidenum">
              <a:rPr lang="en-US" altLang="en-US" sz="1200" smtClean="0"/>
              <a:pPr/>
              <a:t>12</a:t>
            </a:fld>
            <a:endParaRPr lang="en-US" altLang="en-US" sz="1200" smtClean="0"/>
          </a:p>
        </p:txBody>
      </p:sp>
    </p:spTree>
    <p:extLst>
      <p:ext uri="{BB962C8B-B14F-4D97-AF65-F5344CB8AC3E}">
        <p14:creationId xmlns:p14="http://schemas.microsoft.com/office/powerpoint/2010/main" val="4265961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FC1C4B78-28ED-4924-8087-C4D1070694DD}" type="slidenum">
              <a:rPr lang="en-US" altLang="en-US" sz="1200" smtClean="0"/>
              <a:pPr/>
              <a:t>13</a:t>
            </a:fld>
            <a:endParaRPr lang="en-US" altLang="en-US" sz="1200" smtClean="0"/>
          </a:p>
        </p:txBody>
      </p:sp>
    </p:spTree>
    <p:extLst>
      <p:ext uri="{BB962C8B-B14F-4D97-AF65-F5344CB8AC3E}">
        <p14:creationId xmlns:p14="http://schemas.microsoft.com/office/powerpoint/2010/main" val="4011534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F0AAA1B8-33CF-4F66-8E78-471AB8237EAC}" type="slidenum">
              <a:rPr lang="en-US" altLang="en-US" sz="1200" smtClean="0"/>
              <a:pPr/>
              <a:t>14</a:t>
            </a:fld>
            <a:endParaRPr lang="en-US" altLang="en-US" sz="1200" smtClean="0"/>
          </a:p>
        </p:txBody>
      </p:sp>
    </p:spTree>
    <p:extLst>
      <p:ext uri="{BB962C8B-B14F-4D97-AF65-F5344CB8AC3E}">
        <p14:creationId xmlns:p14="http://schemas.microsoft.com/office/powerpoint/2010/main" val="4242195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EB993A13-9F73-42D9-889E-96A80D14CC6F}" type="slidenum">
              <a:rPr lang="en-US" altLang="en-US" sz="1200" smtClean="0"/>
              <a:pPr/>
              <a:t>15</a:t>
            </a:fld>
            <a:endParaRPr lang="en-US" altLang="en-US" sz="120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53234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108C3D89-CA91-4F03-AAD3-355B08C9343B}" type="slidenum">
              <a:rPr lang="en-US" altLang="en-US" sz="1200" smtClean="0"/>
              <a:pPr/>
              <a:t>16</a:t>
            </a:fld>
            <a:endParaRPr lang="en-US" altLang="en-US" sz="120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97444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446770ED-135B-417A-8368-870AF2CE2B55}" type="slidenum">
              <a:rPr lang="en-US" altLang="en-US" sz="1200" smtClean="0"/>
              <a:pPr/>
              <a:t>17</a:t>
            </a:fld>
            <a:endParaRPr lang="en-US" altLang="en-US" sz="120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18318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18</a:t>
            </a:fld>
            <a:endParaRPr lang="en-US"/>
          </a:p>
        </p:txBody>
      </p:sp>
    </p:spTree>
    <p:extLst>
      <p:ext uri="{BB962C8B-B14F-4D97-AF65-F5344CB8AC3E}">
        <p14:creationId xmlns:p14="http://schemas.microsoft.com/office/powerpoint/2010/main" val="3718511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F742BA2E-AA88-4FA5-95A2-E8290FD7BA3E}" type="slidenum">
              <a:rPr lang="en-US" altLang="en-US" sz="1200" smtClean="0"/>
              <a:pPr/>
              <a:t>19</a:t>
            </a:fld>
            <a:endParaRPr lang="en-US" altLang="en-US" sz="1200" smtClean="0"/>
          </a:p>
        </p:txBody>
      </p:sp>
    </p:spTree>
    <p:extLst>
      <p:ext uri="{BB962C8B-B14F-4D97-AF65-F5344CB8AC3E}">
        <p14:creationId xmlns:p14="http://schemas.microsoft.com/office/powerpoint/2010/main" val="1577417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2</a:t>
            </a:fld>
            <a:endParaRPr lang="en-US"/>
          </a:p>
        </p:txBody>
      </p:sp>
    </p:spTree>
    <p:extLst>
      <p:ext uri="{BB962C8B-B14F-4D97-AF65-F5344CB8AC3E}">
        <p14:creationId xmlns:p14="http://schemas.microsoft.com/office/powerpoint/2010/main" val="1556954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DD1D1B-57CF-48A1-85A9-2D572A3DF618}" type="slidenum">
              <a:rPr lang="en-US"/>
              <a:pPr/>
              <a:t>20</a:t>
            </a:fld>
            <a:endParaRPr lang="en-US"/>
          </a:p>
        </p:txBody>
      </p:sp>
      <p:sp>
        <p:nvSpPr>
          <p:cNvPr id="481282" name="Rectangle 2"/>
          <p:cNvSpPr>
            <a:spLocks noGrp="1" noRot="1" noChangeAspect="1" noChangeArrowheads="1" noTextEdit="1"/>
          </p:cNvSpPr>
          <p:nvPr>
            <p:ph type="sldImg"/>
          </p:nvPr>
        </p:nvSpPr>
        <p:spPr>
          <a:ln/>
        </p:spPr>
      </p:sp>
      <p:sp>
        <p:nvSpPr>
          <p:cNvPr id="4812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72257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AA4742-D4DC-4A02-94D0-9E3A082E0A4D}" type="slidenum">
              <a:rPr lang="en-US"/>
              <a:pPr/>
              <a:t>21</a:t>
            </a:fld>
            <a:endParaRPr lang="en-US"/>
          </a:p>
        </p:txBody>
      </p:sp>
      <p:sp>
        <p:nvSpPr>
          <p:cNvPr id="516098" name="Rectangle 2"/>
          <p:cNvSpPr>
            <a:spLocks noGrp="1" noRot="1" noChangeAspect="1" noChangeArrowheads="1" noTextEdit="1"/>
          </p:cNvSpPr>
          <p:nvPr>
            <p:ph type="sldImg"/>
          </p:nvPr>
        </p:nvSpPr>
        <p:spPr>
          <a:ln/>
        </p:spPr>
      </p:sp>
      <p:sp>
        <p:nvSpPr>
          <p:cNvPr id="516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33525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22</a:t>
            </a:fld>
            <a:endParaRPr lang="en-US"/>
          </a:p>
        </p:txBody>
      </p:sp>
    </p:spTree>
    <p:extLst>
      <p:ext uri="{BB962C8B-B14F-4D97-AF65-F5344CB8AC3E}">
        <p14:creationId xmlns:p14="http://schemas.microsoft.com/office/powerpoint/2010/main" val="950941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AA4742-D4DC-4A02-94D0-9E3A082E0A4D}" type="slidenum">
              <a:rPr lang="en-US"/>
              <a:pPr/>
              <a:t>23</a:t>
            </a:fld>
            <a:endParaRPr lang="en-US"/>
          </a:p>
        </p:txBody>
      </p:sp>
      <p:sp>
        <p:nvSpPr>
          <p:cNvPr id="516098" name="Rectangle 2"/>
          <p:cNvSpPr>
            <a:spLocks noGrp="1" noRot="1" noChangeAspect="1" noChangeArrowheads="1" noTextEdit="1"/>
          </p:cNvSpPr>
          <p:nvPr>
            <p:ph type="sldImg"/>
          </p:nvPr>
        </p:nvSpPr>
        <p:spPr>
          <a:ln/>
        </p:spPr>
      </p:sp>
      <p:sp>
        <p:nvSpPr>
          <p:cNvPr id="516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10351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24</a:t>
            </a:fld>
            <a:endParaRPr lang="en-US"/>
          </a:p>
        </p:txBody>
      </p:sp>
    </p:spTree>
    <p:extLst>
      <p:ext uri="{BB962C8B-B14F-4D97-AF65-F5344CB8AC3E}">
        <p14:creationId xmlns:p14="http://schemas.microsoft.com/office/powerpoint/2010/main" val="2639424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AA4742-D4DC-4A02-94D0-9E3A082E0A4D}" type="slidenum">
              <a:rPr lang="en-US"/>
              <a:pPr/>
              <a:t>25</a:t>
            </a:fld>
            <a:endParaRPr lang="en-US"/>
          </a:p>
        </p:txBody>
      </p:sp>
      <p:sp>
        <p:nvSpPr>
          <p:cNvPr id="516098" name="Rectangle 2"/>
          <p:cNvSpPr>
            <a:spLocks noGrp="1" noRot="1" noChangeAspect="1" noChangeArrowheads="1" noTextEdit="1"/>
          </p:cNvSpPr>
          <p:nvPr>
            <p:ph type="sldImg"/>
          </p:nvPr>
        </p:nvSpPr>
        <p:spPr>
          <a:ln/>
        </p:spPr>
      </p:sp>
      <p:sp>
        <p:nvSpPr>
          <p:cNvPr id="516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01796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02DB93-1B74-47A5-93ED-1D0C6B3CE6DC}" type="slidenum">
              <a:rPr lang="en-US"/>
              <a:pPr/>
              <a:t>26</a:t>
            </a:fld>
            <a:endParaRPr lang="en-US"/>
          </a:p>
        </p:txBody>
      </p:sp>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96500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338172AF-E444-45D6-9852-11E2D60970C7}" type="slidenum">
              <a:rPr lang="en-US" altLang="en-US" sz="1200" smtClean="0"/>
              <a:pPr/>
              <a:t>27</a:t>
            </a:fld>
            <a:endParaRPr lang="en-US" altLang="en-US" sz="1200"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862925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92A6695E-6E07-4AB7-8094-F867DA8CA56F}" type="slidenum">
              <a:rPr lang="en-US" altLang="en-US" sz="1200" smtClean="0"/>
              <a:pPr/>
              <a:t>28</a:t>
            </a:fld>
            <a:endParaRPr lang="en-US" altLang="en-US" sz="1200"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451844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C9D188-C0C7-8F47-A69F-88D882080EC1}" type="slidenum">
              <a:rPr lang="en-US" smtClean="0"/>
              <a:pPr/>
              <a:t>29</a:t>
            </a:fld>
            <a:endParaRPr lang="en-US"/>
          </a:p>
        </p:txBody>
      </p:sp>
    </p:spTree>
    <p:extLst>
      <p:ext uri="{BB962C8B-B14F-4D97-AF65-F5344CB8AC3E}">
        <p14:creationId xmlns:p14="http://schemas.microsoft.com/office/powerpoint/2010/main" val="1815217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0DC841-011B-42BA-BDA7-8A27ABB7CB3D}" type="slidenum">
              <a:rPr lang="en-US"/>
              <a:pPr/>
              <a:t>3</a:t>
            </a:fld>
            <a:endParaRPr lang="en-US"/>
          </a:p>
        </p:txBody>
      </p:sp>
      <p:sp>
        <p:nvSpPr>
          <p:cNvPr id="482306" name="Rectangle 2"/>
          <p:cNvSpPr>
            <a:spLocks noGrp="1" noRot="1" noChangeAspect="1" noChangeArrowheads="1" noTextEdit="1"/>
          </p:cNvSpPr>
          <p:nvPr>
            <p:ph type="sldImg"/>
          </p:nvPr>
        </p:nvSpPr>
        <p:spPr>
          <a:ln/>
        </p:spPr>
      </p:sp>
      <p:sp>
        <p:nvSpPr>
          <p:cNvPr id="482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893724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C9D188-C0C7-8F47-A69F-88D882080EC1}" type="slidenum">
              <a:rPr lang="en-US" smtClean="0"/>
              <a:pPr/>
              <a:t>30</a:t>
            </a:fld>
            <a:endParaRPr lang="en-US"/>
          </a:p>
        </p:txBody>
      </p:sp>
    </p:spTree>
    <p:extLst>
      <p:ext uri="{BB962C8B-B14F-4D97-AF65-F5344CB8AC3E}">
        <p14:creationId xmlns:p14="http://schemas.microsoft.com/office/powerpoint/2010/main" val="18152173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8AB66832-376C-4E4A-AF96-EAC83CF51667}" type="slidenum">
              <a:rPr lang="en-US" altLang="en-US" sz="1200" smtClean="0"/>
              <a:pPr/>
              <a:t>31</a:t>
            </a:fld>
            <a:endParaRPr lang="en-US" altLang="en-US" sz="1200" smtClean="0"/>
          </a:p>
        </p:txBody>
      </p:sp>
    </p:spTree>
    <p:extLst>
      <p:ext uri="{BB962C8B-B14F-4D97-AF65-F5344CB8AC3E}">
        <p14:creationId xmlns:p14="http://schemas.microsoft.com/office/powerpoint/2010/main" val="21139238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E4713DE5-6899-4491-BD2E-5038AE2DA4B8}" type="slidenum">
              <a:rPr lang="en-US" altLang="en-US" sz="1200" smtClean="0"/>
              <a:pPr/>
              <a:t>32</a:t>
            </a:fld>
            <a:endParaRPr lang="en-US" altLang="en-US" sz="1200" smtClean="0"/>
          </a:p>
        </p:txBody>
      </p:sp>
    </p:spTree>
    <p:extLst>
      <p:ext uri="{BB962C8B-B14F-4D97-AF65-F5344CB8AC3E}">
        <p14:creationId xmlns:p14="http://schemas.microsoft.com/office/powerpoint/2010/main" val="18918693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894E612B-C046-41B4-9A84-1546C913D2CA}" type="slidenum">
              <a:rPr lang="en-US" altLang="en-US" sz="1200" smtClean="0"/>
              <a:pPr/>
              <a:t>33</a:t>
            </a:fld>
            <a:endParaRPr lang="en-US" altLang="en-US" sz="1200" smtClean="0"/>
          </a:p>
        </p:txBody>
      </p:sp>
    </p:spTree>
    <p:extLst>
      <p:ext uri="{BB962C8B-B14F-4D97-AF65-F5344CB8AC3E}">
        <p14:creationId xmlns:p14="http://schemas.microsoft.com/office/powerpoint/2010/main" val="27346746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E4F6B3AD-AF0B-4FF1-80AD-D82184BC52E8}" type="slidenum">
              <a:rPr lang="en-US" altLang="en-US" sz="1200" smtClean="0"/>
              <a:pPr/>
              <a:t>34</a:t>
            </a:fld>
            <a:endParaRPr lang="en-US" altLang="en-US" sz="1200" smtClean="0"/>
          </a:p>
        </p:txBody>
      </p:sp>
    </p:spTree>
    <p:extLst>
      <p:ext uri="{BB962C8B-B14F-4D97-AF65-F5344CB8AC3E}">
        <p14:creationId xmlns:p14="http://schemas.microsoft.com/office/powerpoint/2010/main" val="27025977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9D4BFB-6648-4D8A-A688-E432C3A4068A}" type="slidenum">
              <a:rPr lang="en-US"/>
              <a:pPr/>
              <a:t>35</a:t>
            </a:fld>
            <a:endParaRPr lang="en-US"/>
          </a:p>
        </p:txBody>
      </p:sp>
      <p:sp>
        <p:nvSpPr>
          <p:cNvPr id="508930" name="Rectangle 2"/>
          <p:cNvSpPr>
            <a:spLocks noGrp="1" noRot="1" noChangeAspect="1" noChangeArrowheads="1" noTextEdit="1"/>
          </p:cNvSpPr>
          <p:nvPr>
            <p:ph type="sldImg"/>
          </p:nvPr>
        </p:nvSpPr>
        <p:spPr>
          <a:xfrm>
            <a:off x="1181100" y="696913"/>
            <a:ext cx="4648200" cy="3486150"/>
          </a:xfrm>
          <a:ln/>
        </p:spPr>
      </p:sp>
      <p:sp>
        <p:nvSpPr>
          <p:cNvPr id="508931" name="Rectangle 3"/>
          <p:cNvSpPr>
            <a:spLocks noGrp="1" noChangeArrowheads="1"/>
          </p:cNvSpPr>
          <p:nvPr>
            <p:ph type="body" idx="1"/>
          </p:nvPr>
        </p:nvSpPr>
        <p:spPr>
          <a:xfrm>
            <a:off x="935148" y="4416511"/>
            <a:ext cx="5140105" cy="4183221"/>
          </a:xfrm>
        </p:spPr>
        <p:txBody>
          <a:bodyPr/>
          <a:lstStyle/>
          <a:p>
            <a:endParaRPr lang="en-US"/>
          </a:p>
        </p:txBody>
      </p:sp>
    </p:spTree>
    <p:extLst>
      <p:ext uri="{BB962C8B-B14F-4D97-AF65-F5344CB8AC3E}">
        <p14:creationId xmlns:p14="http://schemas.microsoft.com/office/powerpoint/2010/main" val="2768052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25069484-41DA-4373-979E-F57FBC8A8DC3}" type="slidenum">
              <a:rPr lang="en-US" altLang="en-US" sz="1200" smtClean="0"/>
              <a:pPr/>
              <a:t>36</a:t>
            </a:fld>
            <a:endParaRPr lang="en-US" altLang="en-US" sz="120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078858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37</a:t>
            </a:fld>
            <a:endParaRPr lang="en-US"/>
          </a:p>
        </p:txBody>
      </p:sp>
    </p:spTree>
    <p:extLst>
      <p:ext uri="{BB962C8B-B14F-4D97-AF65-F5344CB8AC3E}">
        <p14:creationId xmlns:p14="http://schemas.microsoft.com/office/powerpoint/2010/main" val="13018667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38</a:t>
            </a:fld>
            <a:endParaRPr lang="en-US"/>
          </a:p>
        </p:txBody>
      </p:sp>
    </p:spTree>
    <p:extLst>
      <p:ext uri="{BB962C8B-B14F-4D97-AF65-F5344CB8AC3E}">
        <p14:creationId xmlns:p14="http://schemas.microsoft.com/office/powerpoint/2010/main" val="7697418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12D033E7-CB0E-42E1-88C0-3E463A945D40}" type="slidenum">
              <a:rPr lang="en-US" altLang="en-US" sz="1200" smtClean="0"/>
              <a:pPr/>
              <a:t>42</a:t>
            </a:fld>
            <a:endParaRPr lang="en-US" altLang="en-US" sz="120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546682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577EE0C6-D0EB-4C3C-9ECA-FCFC16282C71}" type="slidenum">
              <a:rPr lang="en-US" altLang="en-US" sz="1200" smtClean="0"/>
              <a:pPr/>
              <a:t>4</a:t>
            </a:fld>
            <a:endParaRPr lang="en-US" altLang="en-US" sz="1200"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613601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EA11734B-0AED-4C53-8FF3-89D90D10F0EC}" type="slidenum">
              <a:rPr lang="en-US" altLang="en-US" sz="1200" smtClean="0"/>
              <a:pPr/>
              <a:t>43</a:t>
            </a:fld>
            <a:endParaRPr lang="en-US" altLang="en-US" sz="1200"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944720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B30BA717-51ED-4BE2-B033-6C5239D65033}" type="slidenum">
              <a:rPr lang="en-US" altLang="en-US" sz="1200" smtClean="0"/>
              <a:pPr/>
              <a:t>44</a:t>
            </a:fld>
            <a:endParaRPr lang="en-US" altLang="en-US" sz="120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130008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6ABDCD-D282-4815-BE6E-E78AFAFB6A9A}" type="slidenum">
              <a:rPr lang="en-US"/>
              <a:pPr/>
              <a:t>45</a:t>
            </a:fld>
            <a:endParaRPr lang="en-US"/>
          </a:p>
        </p:txBody>
      </p:sp>
      <p:sp>
        <p:nvSpPr>
          <p:cNvPr id="484354" name="Rectangle 2"/>
          <p:cNvSpPr>
            <a:spLocks noGrp="1" noRot="1" noChangeAspect="1" noChangeArrowheads="1" noTextEdit="1"/>
          </p:cNvSpPr>
          <p:nvPr>
            <p:ph type="sldImg"/>
          </p:nvPr>
        </p:nvSpPr>
        <p:spPr>
          <a:ln/>
        </p:spPr>
      </p:sp>
      <p:sp>
        <p:nvSpPr>
          <p:cNvPr id="484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308774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F2212CBF-EF32-4011-A721-2FD15369EEA5}" type="slidenum">
              <a:rPr lang="en-US" altLang="en-US" sz="1200">
                <a:solidFill>
                  <a:prstClr val="black"/>
                </a:solidFill>
              </a:rPr>
              <a:pPr/>
              <a:t>46</a:t>
            </a:fld>
            <a:endParaRPr lang="en-US" altLang="en-US" sz="1200">
              <a:solidFill>
                <a:prstClr val="black"/>
              </a:solidFill>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2873288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FAC40EBB-D525-4F0E-A3E2-66D632607C45}" type="slidenum">
              <a:rPr lang="en-US" altLang="en-US" sz="1200">
                <a:solidFill>
                  <a:prstClr val="black"/>
                </a:solidFill>
              </a:rPr>
              <a:pPr/>
              <a:t>47</a:t>
            </a:fld>
            <a:endParaRPr lang="en-US" altLang="en-US" sz="1200">
              <a:solidFill>
                <a:prstClr val="black"/>
              </a:solidFill>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375085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A50A9897-F61E-4C5B-9A4A-4CE460D4B8B7}" type="slidenum">
              <a:rPr lang="en-US" altLang="en-US" sz="1200">
                <a:solidFill>
                  <a:prstClr val="black"/>
                </a:solidFill>
              </a:rPr>
              <a:pPr/>
              <a:t>48</a:t>
            </a:fld>
            <a:endParaRPr lang="en-US" altLang="en-US" sz="1200">
              <a:solidFill>
                <a:prstClr val="black"/>
              </a:solidFill>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541866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B51ADE29-0B08-442B-949B-82B7FA38C6CE}" type="slidenum">
              <a:rPr lang="en-US" altLang="en-US" sz="1200">
                <a:solidFill>
                  <a:prstClr val="black"/>
                </a:solidFill>
              </a:rPr>
              <a:pPr/>
              <a:t>49</a:t>
            </a:fld>
            <a:endParaRPr lang="en-US" altLang="en-US" sz="1200">
              <a:solidFill>
                <a:prstClr val="black"/>
              </a:solidFill>
            </a:endParaRPr>
          </a:p>
        </p:txBody>
      </p:sp>
    </p:spTree>
    <p:extLst>
      <p:ext uri="{BB962C8B-B14F-4D97-AF65-F5344CB8AC3E}">
        <p14:creationId xmlns:p14="http://schemas.microsoft.com/office/powerpoint/2010/main" val="20609822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DBC22477-C480-4803-85A6-9D606AD61CF0}" type="slidenum">
              <a:rPr lang="en-US" altLang="en-US" sz="1200">
                <a:solidFill>
                  <a:prstClr val="black"/>
                </a:solidFill>
              </a:rPr>
              <a:pPr/>
              <a:t>50</a:t>
            </a:fld>
            <a:endParaRPr lang="en-US" altLang="en-US" sz="1200">
              <a:solidFill>
                <a:prstClr val="black"/>
              </a:solidFill>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911314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BCDC25D9-2C32-457E-BC3E-44FFF3C734C7}" type="slidenum">
              <a:rPr lang="en-US" altLang="en-US" sz="1200">
                <a:solidFill>
                  <a:prstClr val="black"/>
                </a:solidFill>
              </a:rPr>
              <a:pPr/>
              <a:t>51</a:t>
            </a:fld>
            <a:endParaRPr lang="en-US" altLang="en-US" sz="1200">
              <a:solidFill>
                <a:prstClr val="black"/>
              </a:solidFill>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866029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233880A9-8164-4898-BAFB-C4F281E14C69}" type="slidenum">
              <a:rPr lang="en-US" altLang="en-US" sz="1200">
                <a:solidFill>
                  <a:prstClr val="black"/>
                </a:solidFill>
              </a:rPr>
              <a:pPr/>
              <a:t>52</a:t>
            </a:fld>
            <a:endParaRPr lang="en-US" altLang="en-US" sz="1200">
              <a:solidFill>
                <a:prstClr val="black"/>
              </a:solidFill>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598895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4D981E17-9414-47C0-8981-7C634FF8BA76}" type="slidenum">
              <a:rPr lang="en-US" altLang="en-US" sz="1200">
                <a:solidFill>
                  <a:prstClr val="black"/>
                </a:solidFill>
              </a:rPr>
              <a:pPr/>
              <a:t>5</a:t>
            </a:fld>
            <a:endParaRPr lang="en-US" altLang="en-US" sz="1200">
              <a:solidFill>
                <a:prstClr val="black"/>
              </a:solidFill>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795790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E1570E18-E586-4DF6-B7DF-85C00A19AF8D}" type="slidenum">
              <a:rPr lang="en-US" altLang="en-US" sz="1200">
                <a:solidFill>
                  <a:prstClr val="black"/>
                </a:solidFill>
              </a:rPr>
              <a:pPr/>
              <a:t>53</a:t>
            </a:fld>
            <a:endParaRPr lang="en-US" altLang="en-US" sz="1200">
              <a:solidFill>
                <a:prstClr val="black"/>
              </a:solidFill>
            </a:endParaRPr>
          </a:p>
        </p:txBody>
      </p:sp>
    </p:spTree>
    <p:extLst>
      <p:ext uri="{BB962C8B-B14F-4D97-AF65-F5344CB8AC3E}">
        <p14:creationId xmlns:p14="http://schemas.microsoft.com/office/powerpoint/2010/main" val="5312923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DE00DF95-9D42-4E0F-A34E-7139E2B85920}" type="slidenum">
              <a:rPr lang="en-US" altLang="en-US" sz="1200">
                <a:solidFill>
                  <a:prstClr val="black"/>
                </a:solidFill>
              </a:rPr>
              <a:pPr/>
              <a:t>54</a:t>
            </a:fld>
            <a:endParaRPr lang="en-US" altLang="en-US" sz="1200">
              <a:solidFill>
                <a:prstClr val="black"/>
              </a:solidFill>
            </a:endParaRPr>
          </a:p>
        </p:txBody>
      </p:sp>
    </p:spTree>
    <p:extLst>
      <p:ext uri="{BB962C8B-B14F-4D97-AF65-F5344CB8AC3E}">
        <p14:creationId xmlns:p14="http://schemas.microsoft.com/office/powerpoint/2010/main" val="6996782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7699A4A6-8993-4113-8144-50671576E036}" type="slidenum">
              <a:rPr lang="en-US" altLang="en-US" sz="1200">
                <a:solidFill>
                  <a:prstClr val="black"/>
                </a:solidFill>
              </a:rPr>
              <a:pPr/>
              <a:t>55</a:t>
            </a:fld>
            <a:endParaRPr lang="en-US" altLang="en-US" sz="1200">
              <a:solidFill>
                <a:prstClr val="black"/>
              </a:solidFill>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2958040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0A08247A-75B3-458B-8DA1-72C13D6A6DAF}" type="slidenum">
              <a:rPr lang="en-US" altLang="en-US" sz="1200">
                <a:solidFill>
                  <a:prstClr val="black"/>
                </a:solidFill>
              </a:rPr>
              <a:pPr/>
              <a:t>56</a:t>
            </a:fld>
            <a:endParaRPr lang="en-US" altLang="en-US" sz="1200">
              <a:solidFill>
                <a:prstClr val="black"/>
              </a:solidFill>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414777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53CD852C-DD13-4253-9E8C-FE0A1CD02368}" type="slidenum">
              <a:rPr lang="en-US" altLang="en-US" sz="1200" smtClean="0"/>
              <a:pPr/>
              <a:t>57</a:t>
            </a:fld>
            <a:endParaRPr lang="en-US" altLang="en-US" sz="1200"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036421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97229-37D4-4675-9C4B-2A36E8205EF2}" type="slidenum">
              <a:rPr lang="en-US"/>
              <a:pPr/>
              <a:t>58</a:t>
            </a:fld>
            <a:endParaRPr lang="en-US"/>
          </a:p>
        </p:txBody>
      </p:sp>
      <p:sp>
        <p:nvSpPr>
          <p:cNvPr id="486402" name="Rectangle 2"/>
          <p:cNvSpPr>
            <a:spLocks noGrp="1" noRot="1" noChangeAspect="1" noChangeArrowheads="1" noTextEdit="1"/>
          </p:cNvSpPr>
          <p:nvPr>
            <p:ph type="sldImg"/>
          </p:nvPr>
        </p:nvSpPr>
        <p:spPr>
          <a:ln/>
        </p:spPr>
      </p:sp>
      <p:sp>
        <p:nvSpPr>
          <p:cNvPr id="486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422775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784B8B05-CC5B-4629-957C-64AD8E16E3C8}" type="slidenum">
              <a:rPr lang="en-US" altLang="en-US" sz="1200" smtClean="0"/>
              <a:pPr/>
              <a:t>59</a:t>
            </a:fld>
            <a:endParaRPr lang="en-US" altLang="en-US" sz="120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576192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A41D6F-E4F8-4D1E-90A6-D287EAC5FB83}" type="slidenum">
              <a:rPr lang="en-US"/>
              <a:pPr/>
              <a:t>60</a:t>
            </a:fld>
            <a:endParaRPr lang="en-US"/>
          </a:p>
        </p:txBody>
      </p:sp>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4060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A27635-A35C-4BCB-8E61-1C719FF8B81E}" type="slidenum">
              <a:rPr lang="en-US"/>
              <a:pPr/>
              <a:t>61</a:t>
            </a:fld>
            <a:endParaRPr lang="en-US"/>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034231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9864C8-FA8B-4E54-A2F1-2C39FD2AE4EB}" type="slidenum">
              <a:rPr lang="en-US"/>
              <a:pPr/>
              <a:t>62</a:t>
            </a:fld>
            <a:endParaRPr lang="en-US"/>
          </a:p>
        </p:txBody>
      </p:sp>
      <p:sp>
        <p:nvSpPr>
          <p:cNvPr id="492546" name="Rectangle 2"/>
          <p:cNvSpPr>
            <a:spLocks noGrp="1" noRot="1" noChangeAspect="1" noChangeArrowheads="1" noTextEdit="1"/>
          </p:cNvSpPr>
          <p:nvPr>
            <p:ph type="sldImg"/>
          </p:nvPr>
        </p:nvSpPr>
        <p:spPr>
          <a:ln/>
        </p:spPr>
      </p:sp>
      <p:sp>
        <p:nvSpPr>
          <p:cNvPr id="492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24942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BEE22E4A-630C-4AF2-BF85-1575387D819A}" type="slidenum">
              <a:rPr lang="en-US" altLang="en-US" sz="1200" smtClean="0"/>
              <a:pPr/>
              <a:t>6</a:t>
            </a:fld>
            <a:endParaRPr lang="en-US" altLang="en-US" sz="120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1571017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85C5E-A879-4EA8-AE40-5010B4AF54C9}" type="slidenum">
              <a:rPr lang="en-US"/>
              <a:pPr/>
              <a:t>63</a:t>
            </a:fld>
            <a:endParaRPr lang="en-US"/>
          </a:p>
        </p:txBody>
      </p:sp>
      <p:sp>
        <p:nvSpPr>
          <p:cNvPr id="494594" name="Rectangle 2"/>
          <p:cNvSpPr>
            <a:spLocks noGrp="1" noRot="1" noChangeAspect="1" noChangeArrowheads="1" noTextEdit="1"/>
          </p:cNvSpPr>
          <p:nvPr>
            <p:ph type="sldImg"/>
          </p:nvPr>
        </p:nvSpPr>
        <p:spPr>
          <a:ln/>
        </p:spPr>
      </p:sp>
      <p:sp>
        <p:nvSpPr>
          <p:cNvPr id="494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845856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A7CD70-18D3-458D-8D88-79BF4B868A7B}" type="slidenum">
              <a:rPr lang="en-US"/>
              <a:pPr/>
              <a:t>64</a:t>
            </a:fld>
            <a:endParaRPr lang="en-US"/>
          </a:p>
        </p:txBody>
      </p:sp>
      <p:sp>
        <p:nvSpPr>
          <p:cNvPr id="496642" name="Rectangle 2"/>
          <p:cNvSpPr>
            <a:spLocks noGrp="1" noRot="1" noChangeAspect="1" noChangeArrowheads="1" noTextEdit="1"/>
          </p:cNvSpPr>
          <p:nvPr>
            <p:ph type="sldImg"/>
          </p:nvPr>
        </p:nvSpPr>
        <p:spPr>
          <a:ln/>
        </p:spPr>
      </p:sp>
      <p:sp>
        <p:nvSpPr>
          <p:cNvPr id="4966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865814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EB1E79-AB17-445A-B01B-AB4A961164CE}" type="slidenum">
              <a:rPr lang="en-US"/>
              <a:pPr/>
              <a:t>65</a:t>
            </a:fld>
            <a:endParaRPr lang="en-US"/>
          </a:p>
        </p:txBody>
      </p:sp>
      <p:sp>
        <p:nvSpPr>
          <p:cNvPr id="498690" name="Rectangle 2"/>
          <p:cNvSpPr>
            <a:spLocks noGrp="1" noRot="1" noChangeAspect="1" noChangeArrowheads="1" noTextEdit="1"/>
          </p:cNvSpPr>
          <p:nvPr>
            <p:ph type="sldImg"/>
          </p:nvPr>
        </p:nvSpPr>
        <p:spPr>
          <a:ln/>
        </p:spPr>
      </p:sp>
      <p:sp>
        <p:nvSpPr>
          <p:cNvPr id="4986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649293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4FC65ABA-D032-4388-80D0-E39DCEA00FB7}" type="slidenum">
              <a:rPr lang="en-US" altLang="en-US" sz="1200" smtClean="0"/>
              <a:pPr/>
              <a:t>66</a:t>
            </a:fld>
            <a:endParaRPr lang="en-US" altLang="en-US" sz="1200"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58237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0"/>
              </a:spcBef>
            </a:pPr>
            <a:r>
              <a:rPr lang="en-US" altLang="en-US" smtClean="0"/>
              <a:t>AFTER CURRENT 12</a:t>
            </a:r>
          </a:p>
          <a:p>
            <a:pPr>
              <a:lnSpc>
                <a:spcPct val="90000"/>
              </a:lnSpc>
              <a:spcBef>
                <a:spcPct val="0"/>
              </a:spcBef>
            </a:pPr>
            <a:endParaRPr lang="en-US" altLang="en-US" smtClean="0"/>
          </a:p>
          <a:p>
            <a:pPr>
              <a:lnSpc>
                <a:spcPct val="90000"/>
              </a:lnSpc>
              <a:spcBef>
                <a:spcPct val="0"/>
              </a:spcBef>
            </a:pPr>
            <a:endParaRPr lang="en-US" altLang="en-US" smtClean="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86FF8954-7350-4C23-AAB7-236F68E27A78}" type="slidenum">
              <a:rPr lang="en-US" altLang="en-US" sz="1200" smtClean="0">
                <a:latin typeface="Calibri" pitchFamily="34" charset="0"/>
                <a:ea typeface="MS PGothic" pitchFamily="34" charset="-128"/>
              </a:rPr>
              <a:pPr/>
              <a:t>7</a:t>
            </a:fld>
            <a:endParaRPr lang="en-US" altLang="en-US" sz="1200" smtClean="0">
              <a:latin typeface="Calibri" pitchFamily="34" charset="0"/>
              <a:ea typeface="MS PGothic" pitchFamily="34" charset="-128"/>
            </a:endParaRPr>
          </a:p>
        </p:txBody>
      </p:sp>
    </p:spTree>
    <p:extLst>
      <p:ext uri="{BB962C8B-B14F-4D97-AF65-F5344CB8AC3E}">
        <p14:creationId xmlns:p14="http://schemas.microsoft.com/office/powerpoint/2010/main" val="700280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8</a:t>
            </a:fld>
            <a:endParaRPr lang="en-US"/>
          </a:p>
        </p:txBody>
      </p:sp>
    </p:spTree>
    <p:extLst>
      <p:ext uri="{BB962C8B-B14F-4D97-AF65-F5344CB8AC3E}">
        <p14:creationId xmlns:p14="http://schemas.microsoft.com/office/powerpoint/2010/main" val="2892727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9</a:t>
            </a:fld>
            <a:endParaRPr lang="en-US"/>
          </a:p>
        </p:txBody>
      </p:sp>
    </p:spTree>
    <p:extLst>
      <p:ext uri="{BB962C8B-B14F-4D97-AF65-F5344CB8AC3E}">
        <p14:creationId xmlns:p14="http://schemas.microsoft.com/office/powerpoint/2010/main" val="1725046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2A3F5-8C59-4848-8490-C8A4B0913F81}"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EE25B-BE97-452E-9164-F76544E9B0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085D6034-0D4B-4027-8F75-A1FA454125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B7FBE-02EE-4C27-AE49-1816F48D0D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6E096-1C6C-4569-BC47-F93CD06CC6E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20995-2486-4762-999B-FB34B4D03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247C20-BCFD-429C-B067-29BD4D23FD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3D5D24-58C7-4290-8CA6-B401B30A49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080FE9-5834-4D99-A97C-0285798C7F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6A418-D92C-48F6-81BA-144162084422}"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BF06BC5-FDD8-4FE7-883B-6F85FF4D547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A8BF006-A872-4FBD-BC7A-CF0DF1F168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psy.miami.edu/faculty/dmessinger/c_c/rsrcs/rdgs/temperament/Henderson%20_Wachs_DR.2007.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en.wikipedia.org/wiki/Dopamine_receptor_D4"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hyperlink" Target="http://www.ncbi.nlm.nih.gov/entrez/query.fcgi?cmd=Retrieve&amp;db=PubMed&amp;list_uids=17931433&amp;dopt=Abstract"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CGjO1KwltOw"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5.emf"/><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30.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hemeOverride" Target="../theme/themeOverride4.xml"/><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hemeOverride" Target="../theme/themeOverride5.xml"/><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36.jpeg"/><Relationship Id="rId2" Type="http://schemas.openxmlformats.org/officeDocument/2006/relationships/slideLayout" Target="../slideLayouts/slideLayout6.xml"/><Relationship Id="rId1" Type="http://schemas.openxmlformats.org/officeDocument/2006/relationships/themeOverride" Target="../theme/themeOverride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53.xml.rels><?xml version="1.0" encoding="UTF-8" standalone="yes"?>
<Relationships xmlns="http://schemas.openxmlformats.org/package/2006/relationships"><Relationship Id="rId8" Type="http://schemas.openxmlformats.org/officeDocument/2006/relationships/hyperlink" Target="http://www.youtube.com/watch?v=fASp42ZvjIM&amp;feature=fvwrel" TargetMode="External"/><Relationship Id="rId3" Type="http://schemas.openxmlformats.org/officeDocument/2006/relationships/notesSlide" Target="../notesSlides/notesSlide50.xml"/><Relationship Id="rId7" Type="http://schemas.openxmlformats.org/officeDocument/2006/relationships/hyperlink" Target="http://www.youtube.com/watch?NR=1&amp;feature=fvwp&amp;v=QiBrPkGoqFM" TargetMode="External"/><Relationship Id="rId12" Type="http://schemas.openxmlformats.org/officeDocument/2006/relationships/hyperlink" Target="http://www.youtube.com/watch?v=NS8rZb79-As&amp;feature=related" TargetMode="External"/><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hyperlink" Target="https://www.youtube.com/watch?v=l7oD9WX-1CU" TargetMode="External"/><Relationship Id="rId11" Type="http://schemas.openxmlformats.org/officeDocument/2006/relationships/hyperlink" Target="http://www.youtube.com/watch?v=dAzLsnYvdYo&amp;feature=related" TargetMode="External"/><Relationship Id="rId5" Type="http://schemas.openxmlformats.org/officeDocument/2006/relationships/hyperlink" Target="http://www.youtube.com/watch?v=akPVtObBUOk&amp;feature=related" TargetMode="External"/><Relationship Id="rId10" Type="http://schemas.openxmlformats.org/officeDocument/2006/relationships/hyperlink" Target="http://www.youtube.com/watch?v=szLjXta0Szw" TargetMode="External"/><Relationship Id="rId4" Type="http://schemas.openxmlformats.org/officeDocument/2006/relationships/hyperlink" Target="http://www.slideserve.com/marilu/emotions" TargetMode="External"/><Relationship Id="rId9" Type="http://schemas.openxmlformats.org/officeDocument/2006/relationships/hyperlink" Target="http://www.youtube.com/watch?feature=fvwp&amp;NR=1&amp;v=H-1me_wsuyk" TargetMode="Externa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hyperlink" Target="http://www.youtube.com/watch?v=q9kNCBGEyfk" TargetMode="External"/><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hyperlink" Target="http://www.youtube.com/watch?v=cypeLuCIrU0" TargetMode="External"/><Relationship Id="rId5" Type="http://schemas.openxmlformats.org/officeDocument/2006/relationships/hyperlink" Target="http://www.youtube.com/watch?v=LC5qPvTQUdo" TargetMode="External"/><Relationship Id="rId4" Type="http://schemas.openxmlformats.org/officeDocument/2006/relationships/hyperlink" Target="http://www.youtube.com/watch?v=ZGd5NqP6qd4" TargetMode="Externa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themeOverride" Target="../theme/themeOverride12.xml"/><Relationship Id="rId4" Type="http://schemas.openxmlformats.org/officeDocument/2006/relationships/image" Target="../media/image37.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hyperlink" Target="http://www.youtube.com/watch?v=q5HXl_zJ5po" TargetMode="External"/><Relationship Id="rId2" Type="http://schemas.openxmlformats.org/officeDocument/2006/relationships/slideLayout" Target="../slideLayouts/slideLayout2.xml"/><Relationship Id="rId1" Type="http://schemas.openxmlformats.org/officeDocument/2006/relationships/themeOverride" Target="../theme/themeOverride13.xml"/><Relationship Id="rId6" Type="http://schemas.openxmlformats.org/officeDocument/2006/relationships/hyperlink" Target="http://www.youtube.com/watch?v=f4AyfrM8Q2o" TargetMode="External"/><Relationship Id="rId5" Type="http://schemas.openxmlformats.org/officeDocument/2006/relationships/hyperlink" Target="http://www.youtube.com/watch?v=cOvtNPljtv0&amp;feature=related" TargetMode="External"/><Relationship Id="rId4" Type="http://schemas.openxmlformats.org/officeDocument/2006/relationships/hyperlink" Target="http://www.youtube.com/watch?v=8DaKcKqVheE&amp;NR=1"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1981200"/>
            <a:ext cx="8001000" cy="609600"/>
          </a:xfrm>
        </p:spPr>
        <p:txBody>
          <a:bodyPr>
            <a:noAutofit/>
          </a:bodyPr>
          <a:lstStyle/>
          <a:p>
            <a:pPr algn="ctr"/>
            <a:r>
              <a:rPr lang="en-US" sz="6000" smtClean="0"/>
              <a:t>Temperament &amp; </a:t>
            </a:r>
            <a:r>
              <a:rPr lang="en-US" sz="6000" dirty="0" smtClean="0"/>
              <a:t>Emotional</a:t>
            </a:r>
            <a:br>
              <a:rPr lang="en-US" sz="6000" dirty="0" smtClean="0"/>
            </a:br>
            <a:r>
              <a:rPr lang="en-US" sz="6000" dirty="0" smtClean="0"/>
              <a:t>Development</a:t>
            </a:r>
            <a:br>
              <a:rPr lang="en-US" sz="6000" dirty="0" smtClean="0"/>
            </a:br>
            <a:endParaRPr lang="en-US"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a:xfrm>
            <a:off x="304800" y="274638"/>
            <a:ext cx="8610600" cy="1143000"/>
          </a:xfrm>
        </p:spPr>
        <p:txBody>
          <a:bodyPr>
            <a:normAutofit fontScale="90000"/>
          </a:bodyPr>
          <a:lstStyle/>
          <a:p>
            <a:pPr algn="ctr"/>
            <a:r>
              <a:rPr lang="en-US" dirty="0"/>
              <a:t>Models of Temperament:</a:t>
            </a:r>
            <a:br>
              <a:rPr lang="en-US" dirty="0"/>
            </a:br>
            <a:r>
              <a:rPr lang="en-US" dirty="0" err="1"/>
              <a:t>Rothbart</a:t>
            </a:r>
            <a:endParaRPr lang="en-US" dirty="0"/>
          </a:p>
        </p:txBody>
      </p:sp>
      <p:sp>
        <p:nvSpPr>
          <p:cNvPr id="506883" name="Rectangle 3"/>
          <p:cNvSpPr>
            <a:spLocks noGrp="1" noChangeArrowheads="1"/>
          </p:cNvSpPr>
          <p:nvPr>
            <p:ph type="body" idx="4294967295"/>
          </p:nvPr>
        </p:nvSpPr>
        <p:spPr>
          <a:xfrm>
            <a:off x="457200" y="1646237"/>
            <a:ext cx="8229600" cy="4526280"/>
          </a:xfrm>
          <a:prstGeom prst="rect">
            <a:avLst/>
          </a:prstGeom>
        </p:spPr>
        <p:txBody>
          <a:bodyPr/>
          <a:lstStyle/>
          <a:p>
            <a:pPr lvl="3">
              <a:lnSpc>
                <a:spcPct val="90000"/>
              </a:lnSpc>
              <a:buFontTx/>
              <a:buNone/>
            </a:pPr>
            <a:endParaRPr lang="en-US" dirty="0"/>
          </a:p>
          <a:p>
            <a:pPr lvl="2">
              <a:lnSpc>
                <a:spcPct val="90000"/>
              </a:lnSpc>
            </a:pPr>
            <a:r>
              <a:rPr lang="en-US" dirty="0" smtClean="0"/>
              <a:t>Individual </a:t>
            </a:r>
            <a:r>
              <a:rPr lang="en-US" dirty="0"/>
              <a:t>differences in </a:t>
            </a:r>
            <a:r>
              <a:rPr lang="en-US" b="1" i="1" dirty="0"/>
              <a:t>reactivity</a:t>
            </a:r>
            <a:r>
              <a:rPr lang="en-US" dirty="0"/>
              <a:t> and </a:t>
            </a:r>
            <a:r>
              <a:rPr lang="en-US" b="1" i="1" dirty="0"/>
              <a:t>self-regulation</a:t>
            </a:r>
          </a:p>
          <a:p>
            <a:pPr lvl="3">
              <a:lnSpc>
                <a:spcPct val="90000"/>
              </a:lnSpc>
            </a:pPr>
            <a:r>
              <a:rPr lang="en-US" dirty="0"/>
              <a:t>Reactivity = excitability or </a:t>
            </a:r>
            <a:r>
              <a:rPr lang="en-US" dirty="0" err="1"/>
              <a:t>arousability</a:t>
            </a:r>
            <a:r>
              <a:rPr lang="en-US" dirty="0"/>
              <a:t> of behavioral, endocrine, </a:t>
            </a:r>
            <a:r>
              <a:rPr lang="en-US" dirty="0" smtClean="0"/>
              <a:t>autonomic</a:t>
            </a:r>
            <a:r>
              <a:rPr lang="en-US" dirty="0"/>
              <a:t>, &amp; CNS </a:t>
            </a:r>
            <a:r>
              <a:rPr lang="en-US" dirty="0" smtClean="0"/>
              <a:t>responses</a:t>
            </a:r>
          </a:p>
          <a:p>
            <a:pPr marL="515239" lvl="3" indent="0">
              <a:lnSpc>
                <a:spcPct val="90000"/>
              </a:lnSpc>
              <a:buNone/>
            </a:pPr>
            <a:endParaRPr lang="en-US" dirty="0"/>
          </a:p>
          <a:p>
            <a:pPr lvl="3">
              <a:lnSpc>
                <a:spcPct val="90000"/>
              </a:lnSpc>
            </a:pPr>
            <a:r>
              <a:rPr lang="en-US" dirty="0"/>
              <a:t>Self-Regulation = processes that serve to modulate </a:t>
            </a:r>
            <a:r>
              <a:rPr lang="en-US" dirty="0" smtClean="0"/>
              <a:t>reactivity including </a:t>
            </a:r>
            <a:r>
              <a:rPr lang="en-US" dirty="0"/>
              <a:t>attention and inhibition</a:t>
            </a:r>
          </a:p>
        </p:txBody>
      </p:sp>
    </p:spTree>
    <p:extLst>
      <p:ext uri="{BB962C8B-B14F-4D97-AF65-F5344CB8AC3E}">
        <p14:creationId xmlns:p14="http://schemas.microsoft.com/office/powerpoint/2010/main" val="816792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p:txBody>
          <a:bodyPr>
            <a:normAutofit/>
          </a:bodyPr>
          <a:lstStyle/>
          <a:p>
            <a:r>
              <a:rPr lang="en-US" sz="3600" dirty="0" smtClean="0"/>
              <a:t>Models </a:t>
            </a:r>
            <a:r>
              <a:rPr lang="en-US" sz="3600" dirty="0"/>
              <a:t>of Temperament:</a:t>
            </a:r>
            <a:br>
              <a:rPr lang="en-US" sz="3600" dirty="0"/>
            </a:br>
            <a:r>
              <a:rPr lang="en-US" sz="3600" dirty="0" err="1"/>
              <a:t>Rothbart</a:t>
            </a:r>
            <a:endParaRPr lang="en-US" altLang="en-US" sz="3600" dirty="0"/>
          </a:p>
        </p:txBody>
      </p:sp>
      <p:sp>
        <p:nvSpPr>
          <p:cNvPr id="26627" name="Content Placeholder 2"/>
          <p:cNvSpPr>
            <a:spLocks noGrp="1"/>
          </p:cNvSpPr>
          <p:nvPr>
            <p:ph idx="1"/>
          </p:nvPr>
        </p:nvSpPr>
        <p:spPr/>
        <p:txBody>
          <a:bodyPr>
            <a:normAutofit fontScale="92500" lnSpcReduction="10000"/>
          </a:bodyPr>
          <a:lstStyle/>
          <a:p>
            <a:pPr marL="438912" lvl="2" indent="-320040">
              <a:spcBef>
                <a:spcPts val="0"/>
              </a:spcBef>
              <a:buClr>
                <a:schemeClr val="accent1"/>
              </a:buClr>
              <a:buSzPct val="80000"/>
              <a:buFont typeface="Wingdings 2"/>
              <a:buChar char=""/>
            </a:pPr>
            <a:r>
              <a:rPr lang="en-US" dirty="0" smtClean="0"/>
              <a:t>Individual </a:t>
            </a:r>
            <a:r>
              <a:rPr lang="en-US" dirty="0"/>
              <a:t>differences in </a:t>
            </a:r>
            <a:r>
              <a:rPr lang="en-US" b="1" i="1" dirty="0"/>
              <a:t>reactivity</a:t>
            </a:r>
            <a:r>
              <a:rPr lang="en-US" dirty="0"/>
              <a:t> and </a:t>
            </a:r>
            <a:r>
              <a:rPr lang="en-US" b="1" i="1" dirty="0"/>
              <a:t>self-regulation</a:t>
            </a:r>
          </a:p>
          <a:p>
            <a:endParaRPr lang="en-US" altLang="en-US" sz="2400" dirty="0" smtClean="0"/>
          </a:p>
          <a:p>
            <a:r>
              <a:rPr lang="en-US" altLang="en-US" sz="2400" dirty="0" smtClean="0"/>
              <a:t>Reactivity–</a:t>
            </a:r>
          </a:p>
          <a:p>
            <a:pPr lvl="1"/>
            <a:r>
              <a:rPr lang="en-US" altLang="en-US" sz="2000" dirty="0" smtClean="0"/>
              <a:t>speed, strength &amp; valence of response to stimulation </a:t>
            </a:r>
          </a:p>
          <a:p>
            <a:pPr lvl="2">
              <a:lnSpc>
                <a:spcPct val="90000"/>
              </a:lnSpc>
            </a:pPr>
            <a:r>
              <a:rPr lang="en-US" dirty="0" smtClean="0"/>
              <a:t>excitability </a:t>
            </a:r>
            <a:r>
              <a:rPr lang="en-US" dirty="0"/>
              <a:t>or </a:t>
            </a:r>
            <a:r>
              <a:rPr lang="en-US" dirty="0" err="1"/>
              <a:t>arousability</a:t>
            </a:r>
            <a:r>
              <a:rPr lang="en-US" dirty="0"/>
              <a:t> of behavioral, endocrine, autonomic, &amp; CNS responses</a:t>
            </a:r>
          </a:p>
          <a:p>
            <a:r>
              <a:rPr lang="en-US" altLang="en-US" sz="2400" dirty="0" smtClean="0"/>
              <a:t>Self Regulation – </a:t>
            </a:r>
          </a:p>
          <a:p>
            <a:pPr lvl="1"/>
            <a:r>
              <a:rPr lang="en-US" altLang="en-US" sz="2000" dirty="0" smtClean="0"/>
              <a:t>behaviors that control behavioral and emotional reactions to stimulation (+ or -)</a:t>
            </a:r>
          </a:p>
          <a:p>
            <a:pPr lvl="2"/>
            <a:r>
              <a:rPr lang="en-US" altLang="en-US" sz="1400" dirty="0" smtClean="0"/>
              <a:t>develops: reactive control, then active self regulation at end of 2</a:t>
            </a:r>
            <a:r>
              <a:rPr lang="en-US" altLang="en-US" sz="1400" baseline="30000" dirty="0" smtClean="0"/>
              <a:t>nd</a:t>
            </a:r>
            <a:r>
              <a:rPr lang="en-US" altLang="en-US" sz="1400" dirty="0" smtClean="0"/>
              <a:t> year </a:t>
            </a:r>
          </a:p>
          <a:p>
            <a:pPr lvl="2"/>
            <a:r>
              <a:rPr lang="en-US" altLang="en-US" sz="1400" dirty="0" smtClean="0"/>
              <a:t>maps to development of brain areas involved in executive attention control</a:t>
            </a:r>
          </a:p>
          <a:p>
            <a:r>
              <a:rPr lang="en-US" altLang="en-US" sz="2400" dirty="0" smtClean="0"/>
              <a:t>Current brain-behavior models: </a:t>
            </a:r>
          </a:p>
          <a:p>
            <a:pPr lvl="1"/>
            <a:r>
              <a:rPr lang="en-US" altLang="en-US" sz="2000" dirty="0" smtClean="0"/>
              <a:t>behavioral approach/activation system and behavioral inhibition/anxiety system</a:t>
            </a:r>
          </a:p>
          <a:p>
            <a:pPr lvl="1"/>
            <a:r>
              <a:rPr lang="en-US" altLang="en-US" sz="900" dirty="0" smtClean="0"/>
              <a:t>Henderson, H. A., &amp; </a:t>
            </a:r>
            <a:r>
              <a:rPr lang="en-US" altLang="en-US" sz="900" dirty="0" err="1" smtClean="0"/>
              <a:t>Wachs</a:t>
            </a:r>
            <a:r>
              <a:rPr lang="en-US" altLang="en-US" sz="900" dirty="0" smtClean="0"/>
              <a:t>, T. D. (2007). </a:t>
            </a:r>
            <a:r>
              <a:rPr lang="en-US" altLang="en-US" sz="900" dirty="0" smtClean="0">
                <a:hlinkClick r:id="rId3"/>
              </a:rPr>
              <a:t>Temperament theory and the study of cognition-emotion interactions across development</a:t>
            </a:r>
            <a:r>
              <a:rPr lang="en-US" altLang="en-US" sz="900" dirty="0" smtClean="0"/>
              <a:t>. </a:t>
            </a:r>
            <a:r>
              <a:rPr lang="en-US" altLang="en-US" sz="900" i="1" dirty="0" smtClean="0"/>
              <a:t>Developmental Review, 27</a:t>
            </a:r>
            <a:r>
              <a:rPr lang="en-US" altLang="en-US" sz="900" dirty="0" smtClean="0"/>
              <a:t>(3), 396-427. </a:t>
            </a:r>
            <a:r>
              <a:rPr lang="en-US" altLang="en-US" sz="900" dirty="0" err="1" smtClean="0"/>
              <a:t>doi</a:t>
            </a:r>
            <a:r>
              <a:rPr lang="en-US" altLang="en-US" sz="900" dirty="0" smtClean="0"/>
              <a:t>: 10.1016/j.dr.2007.06.004</a:t>
            </a:r>
          </a:p>
        </p:txBody>
      </p:sp>
      <p:sp>
        <p:nvSpPr>
          <p:cNvPr id="266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r>
              <a:rPr lang="en-US" altLang="en-US" sz="1400" smtClean="0"/>
              <a:t>Nayfeld</a:t>
            </a:r>
          </a:p>
        </p:txBody>
      </p:sp>
    </p:spTree>
    <p:extLst>
      <p:ext uri="{BB962C8B-B14F-4D97-AF65-F5344CB8AC3E}">
        <p14:creationId xmlns:p14="http://schemas.microsoft.com/office/powerpoint/2010/main" val="397688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457200" y="381000"/>
            <a:ext cx="8229600" cy="5745163"/>
          </a:xfrm>
        </p:spPr>
        <p:txBody>
          <a:bodyPr/>
          <a:lstStyle/>
          <a:p>
            <a:pPr>
              <a:buFont typeface="Monotype Sorts" pitchFamily="2" charset="2"/>
              <a:buNone/>
            </a:pPr>
            <a:r>
              <a:rPr lang="en-US" altLang="en-US" sz="3600" dirty="0" smtClean="0">
                <a:solidFill>
                  <a:schemeClr val="accent1">
                    <a:lumMod val="60000"/>
                    <a:lumOff val="40000"/>
                  </a:schemeClr>
                </a:solidFill>
              </a:rPr>
              <a:t>BAS and BIS: motivational tendencies</a:t>
            </a:r>
          </a:p>
          <a:p>
            <a:endParaRPr lang="en-US" altLang="en-US" sz="2000" dirty="0" smtClean="0"/>
          </a:p>
          <a:p>
            <a:endParaRPr lang="en-US" altLang="en-US" sz="2000" dirty="0" smtClean="0"/>
          </a:p>
          <a:p>
            <a:r>
              <a:rPr lang="en-US" altLang="en-US" sz="2800" dirty="0" smtClean="0"/>
              <a:t>Behavior Approach System (BAS)</a:t>
            </a:r>
          </a:p>
          <a:p>
            <a:pPr lvl="1"/>
            <a:r>
              <a:rPr lang="en-US" altLang="en-US" sz="2000" dirty="0" smtClean="0"/>
              <a:t>	- governs approach/appetitive motivations</a:t>
            </a:r>
          </a:p>
          <a:p>
            <a:pPr lvl="1"/>
            <a:r>
              <a:rPr lang="en-US" altLang="en-US" sz="2000" dirty="0" smtClean="0"/>
              <a:t>	- responds to signals of reward/end of punishment</a:t>
            </a:r>
          </a:p>
          <a:p>
            <a:pPr lvl="1"/>
            <a:r>
              <a:rPr lang="en-US" altLang="en-US" sz="2000" dirty="0" smtClean="0"/>
              <a:t>	- behavior towards goals, positive feelings</a:t>
            </a:r>
          </a:p>
          <a:p>
            <a:r>
              <a:rPr lang="en-US" altLang="en-US" sz="2800" dirty="0" smtClean="0"/>
              <a:t>Behavior Inhibition System (BIS)</a:t>
            </a:r>
          </a:p>
          <a:p>
            <a:pPr lvl="1"/>
            <a:r>
              <a:rPr lang="en-US" altLang="en-US" sz="2000" dirty="0" smtClean="0"/>
              <a:t>	- inhibition, interruption of behavior , increase in arousal/vigilance</a:t>
            </a:r>
          </a:p>
          <a:p>
            <a:pPr lvl="1"/>
            <a:r>
              <a:rPr lang="en-US" altLang="en-US" sz="2000" dirty="0" smtClean="0"/>
              <a:t>	- responds to signals of punishment, </a:t>
            </a:r>
            <a:r>
              <a:rPr lang="en-US" altLang="en-US" sz="2000" dirty="0" err="1" smtClean="0"/>
              <a:t>nonreward</a:t>
            </a:r>
            <a:r>
              <a:rPr lang="en-US" altLang="en-US" sz="2000" dirty="0" smtClean="0"/>
              <a:t>, novelty</a:t>
            </a:r>
          </a:p>
          <a:p>
            <a:pPr lvl="1"/>
            <a:r>
              <a:rPr lang="en-US" altLang="en-US" sz="2000" dirty="0" smtClean="0"/>
              <a:t>	- underlies states of fear and anxiety</a:t>
            </a:r>
          </a:p>
          <a:p>
            <a:r>
              <a:rPr lang="en-US" altLang="en-US" sz="2400" dirty="0" smtClean="0"/>
              <a:t>- Temperament differences: relative balance of positive affect/approach versus negative affect/inhibition behaviors</a:t>
            </a:r>
          </a:p>
          <a:p>
            <a:endParaRPr lang="en-US" altLang="en-US" sz="2000" dirty="0" smtClean="0"/>
          </a:p>
          <a:p>
            <a:endParaRPr lang="en-US" altLang="en-US" sz="2000" dirty="0" smtClean="0"/>
          </a:p>
          <a:p>
            <a:pPr>
              <a:buFont typeface="Monotype Sorts" pitchFamily="2" charset="2"/>
              <a:buNone/>
            </a:pPr>
            <a:endParaRPr lang="en-US" altLang="en-US" sz="2000" dirty="0" smtClean="0"/>
          </a:p>
          <a:p>
            <a:pPr>
              <a:buFont typeface="Monotype Sorts" pitchFamily="2" charset="2"/>
              <a:buNone/>
            </a:pPr>
            <a:endParaRPr lang="en-US" altLang="en-US" sz="2000" dirty="0" smtClean="0"/>
          </a:p>
          <a:p>
            <a:pPr>
              <a:buFont typeface="Monotype Sorts" pitchFamily="2" charset="2"/>
              <a:buNone/>
            </a:pPr>
            <a:endParaRPr lang="en-US" altLang="en-US" sz="2000" dirty="0" smtClean="0"/>
          </a:p>
          <a:p>
            <a:pPr lvl="1">
              <a:buFontTx/>
              <a:buNone/>
            </a:pPr>
            <a:endParaRPr lang="en-US" altLang="en-US" sz="1600" dirty="0" smtClean="0"/>
          </a:p>
          <a:p>
            <a:pPr lvl="1">
              <a:buFontTx/>
              <a:buNone/>
            </a:pPr>
            <a:endParaRPr lang="en-US" altLang="en-US" sz="1800" dirty="0" smtClean="0"/>
          </a:p>
        </p:txBody>
      </p:sp>
      <p:sp>
        <p:nvSpPr>
          <p:cNvPr id="2867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r>
              <a:rPr lang="en-US" altLang="en-US" sz="1400" smtClean="0"/>
              <a:t>Nayfeld</a:t>
            </a:r>
          </a:p>
        </p:txBody>
      </p:sp>
    </p:spTree>
    <p:extLst>
      <p:ext uri="{BB962C8B-B14F-4D97-AF65-F5344CB8AC3E}">
        <p14:creationId xmlns:p14="http://schemas.microsoft.com/office/powerpoint/2010/main" val="3841769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p:txBody>
          <a:bodyPr>
            <a:normAutofit fontScale="90000"/>
          </a:bodyPr>
          <a:lstStyle/>
          <a:p>
            <a:r>
              <a:rPr lang="en-US" altLang="en-US" sz="4000" dirty="0" err="1" smtClean="0"/>
              <a:t>Neurolophysiology</a:t>
            </a:r>
            <a:r>
              <a:rPr lang="en-US" altLang="en-US" sz="4000" dirty="0" smtClean="0"/>
              <a:t> of approach/withdrawal</a:t>
            </a:r>
          </a:p>
        </p:txBody>
      </p:sp>
      <p:sp>
        <p:nvSpPr>
          <p:cNvPr id="3" name="Content Placeholder 2"/>
          <p:cNvSpPr>
            <a:spLocks noGrp="1"/>
          </p:cNvSpPr>
          <p:nvPr>
            <p:ph idx="1"/>
          </p:nvPr>
        </p:nvSpPr>
        <p:spPr>
          <a:xfrm>
            <a:off x="838200" y="1752600"/>
            <a:ext cx="4800600" cy="4114800"/>
          </a:xfrm>
        </p:spPr>
        <p:txBody>
          <a:bodyPr>
            <a:normAutofit fontScale="25000" lnSpcReduction="20000"/>
          </a:bodyPr>
          <a:lstStyle/>
          <a:p>
            <a:pPr>
              <a:defRPr/>
            </a:pPr>
            <a:r>
              <a:rPr lang="en-US" sz="9600" dirty="0" err="1" smtClean="0"/>
              <a:t>Amygdala</a:t>
            </a:r>
            <a:endParaRPr lang="en-US" sz="9600" dirty="0" smtClean="0"/>
          </a:p>
          <a:p>
            <a:pPr>
              <a:buFont typeface="Monotype Sorts" pitchFamily="2" charset="2"/>
              <a:buNone/>
              <a:defRPr/>
            </a:pPr>
            <a:r>
              <a:rPr lang="en-US" sz="8000" dirty="0"/>
              <a:t>	</a:t>
            </a:r>
            <a:r>
              <a:rPr lang="en-US" sz="8000" dirty="0" smtClean="0"/>
              <a:t>- connections with brainstem nuclei—universal fear reactions</a:t>
            </a:r>
            <a:r>
              <a:rPr lang="en-US" sz="8000" dirty="0"/>
              <a:t>	</a:t>
            </a:r>
            <a:endParaRPr lang="en-US" sz="8000" dirty="0" smtClean="0"/>
          </a:p>
          <a:p>
            <a:pPr>
              <a:buFont typeface="Monotype Sorts" pitchFamily="2" charset="2"/>
              <a:buNone/>
              <a:defRPr/>
            </a:pPr>
            <a:r>
              <a:rPr lang="en-US" sz="8000" dirty="0"/>
              <a:t>	</a:t>
            </a:r>
            <a:r>
              <a:rPr lang="en-US" sz="8000" dirty="0" smtClean="0"/>
              <a:t>- </a:t>
            </a:r>
            <a:r>
              <a:rPr lang="en-US" sz="8000" dirty="0"/>
              <a:t>sensitive to ambiguity and uncertainty</a:t>
            </a:r>
          </a:p>
          <a:p>
            <a:pPr>
              <a:buFont typeface="Monotype Sorts" pitchFamily="2" charset="2"/>
              <a:buNone/>
              <a:defRPr/>
            </a:pPr>
            <a:r>
              <a:rPr lang="en-US" sz="8000" dirty="0"/>
              <a:t>	</a:t>
            </a:r>
            <a:r>
              <a:rPr lang="en-US" sz="8000" dirty="0" smtClean="0"/>
              <a:t>- temperament related to differences in amygdala activity</a:t>
            </a:r>
          </a:p>
          <a:p>
            <a:pPr>
              <a:defRPr/>
            </a:pPr>
            <a:endParaRPr lang="en-US" sz="9600" dirty="0" smtClean="0"/>
          </a:p>
          <a:p>
            <a:pPr>
              <a:defRPr/>
            </a:pPr>
            <a:r>
              <a:rPr lang="en-US" sz="9600" dirty="0" smtClean="0"/>
              <a:t>Nucleus </a:t>
            </a:r>
            <a:r>
              <a:rPr lang="en-US" sz="9600" dirty="0" err="1" smtClean="0"/>
              <a:t>accumbens</a:t>
            </a:r>
            <a:endParaRPr lang="en-US" sz="9600" dirty="0" smtClean="0"/>
          </a:p>
          <a:p>
            <a:pPr>
              <a:buFont typeface="Monotype Sorts" pitchFamily="2" charset="2"/>
              <a:buNone/>
              <a:defRPr/>
            </a:pPr>
            <a:r>
              <a:rPr lang="en-US" sz="8000" dirty="0"/>
              <a:t>	</a:t>
            </a:r>
            <a:r>
              <a:rPr lang="en-US" sz="8000" dirty="0" smtClean="0"/>
              <a:t>- anticipatory reward-related responding</a:t>
            </a:r>
          </a:p>
          <a:p>
            <a:pPr>
              <a:buFont typeface="Monotype Sorts" pitchFamily="2" charset="2"/>
              <a:buNone/>
              <a:defRPr/>
            </a:pPr>
            <a:r>
              <a:rPr lang="en-US" sz="8000" dirty="0"/>
              <a:t>	</a:t>
            </a:r>
            <a:r>
              <a:rPr lang="en-US" sz="8000" dirty="0" smtClean="0"/>
              <a:t>- activity related to size of </a:t>
            </a:r>
            <a:r>
              <a:rPr lang="en-US" sz="8000" dirty="0"/>
              <a:t>a</a:t>
            </a:r>
            <a:r>
              <a:rPr lang="en-US" sz="8000" dirty="0" smtClean="0"/>
              <a:t>nticipated reward</a:t>
            </a:r>
          </a:p>
          <a:p>
            <a:pPr>
              <a:defRPr/>
            </a:pPr>
            <a:endParaRPr lang="en-US" sz="9600" dirty="0" smtClean="0"/>
          </a:p>
          <a:p>
            <a:pPr>
              <a:defRPr/>
            </a:pPr>
            <a:r>
              <a:rPr lang="en-US" sz="9600" dirty="0" smtClean="0"/>
              <a:t>EEG asymmetry</a:t>
            </a:r>
          </a:p>
          <a:p>
            <a:pPr>
              <a:buFont typeface="Monotype Sorts" pitchFamily="2" charset="2"/>
              <a:buNone/>
              <a:defRPr/>
            </a:pPr>
            <a:r>
              <a:rPr lang="en-US" sz="8000" dirty="0" smtClean="0"/>
              <a:t>	- resting EEG asymmetry during stressful task related to differences in dealing with novel/stressful events</a:t>
            </a:r>
          </a:p>
          <a:p>
            <a:pPr>
              <a:buFont typeface="Monotype Sorts" pitchFamily="2" charset="2"/>
              <a:buNone/>
              <a:defRPr/>
            </a:pPr>
            <a:r>
              <a:rPr lang="en-US" sz="8000" dirty="0" smtClean="0"/>
              <a:t>	</a:t>
            </a:r>
            <a:endParaRPr lang="en-US" sz="2000" dirty="0"/>
          </a:p>
        </p:txBody>
      </p:sp>
      <p:sp>
        <p:nvSpPr>
          <p:cNvPr id="297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r>
              <a:rPr lang="en-US" altLang="en-US" sz="1400" smtClean="0"/>
              <a:t>Nayfeld</a:t>
            </a:r>
          </a:p>
        </p:txBody>
      </p:sp>
      <p:pic>
        <p:nvPicPr>
          <p:cNvPr id="297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2477" y="2209800"/>
            <a:ext cx="3681523" cy="320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2" name="Rectangle 3"/>
          <p:cNvSpPr>
            <a:spLocks noChangeArrowheads="1"/>
          </p:cNvSpPr>
          <p:nvPr/>
        </p:nvSpPr>
        <p:spPr bwMode="auto">
          <a:xfrm>
            <a:off x="1066800" y="7115175"/>
            <a:ext cx="777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 typeface="Monotype Sorts" pitchFamily="2" charset="2"/>
              <a:buNone/>
            </a:pPr>
            <a:r>
              <a:rPr lang="en-US" altLang="en-US" sz="2000"/>
              <a:t>- right frontal EEG asymmetry discriminated among preschoolers’ levels of social play</a:t>
            </a:r>
          </a:p>
        </p:txBody>
      </p:sp>
    </p:spTree>
    <p:extLst>
      <p:ext uri="{BB962C8B-B14F-4D97-AF65-F5344CB8AC3E}">
        <p14:creationId xmlns:p14="http://schemas.microsoft.com/office/powerpoint/2010/main" val="4073639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p:txBody>
          <a:bodyPr/>
          <a:lstStyle/>
          <a:p>
            <a:r>
              <a:rPr lang="en-US" altLang="en-US" smtClean="0"/>
              <a:t>Self-regulation</a:t>
            </a:r>
          </a:p>
        </p:txBody>
      </p:sp>
      <p:sp>
        <p:nvSpPr>
          <p:cNvPr id="3" name="Content Placeholder 2"/>
          <p:cNvSpPr>
            <a:spLocks noGrp="1"/>
          </p:cNvSpPr>
          <p:nvPr>
            <p:ph sz="half" idx="1"/>
          </p:nvPr>
        </p:nvSpPr>
        <p:spPr/>
        <p:txBody>
          <a:bodyPr>
            <a:normAutofit fontScale="25000" lnSpcReduction="20000"/>
          </a:bodyPr>
          <a:lstStyle/>
          <a:p>
            <a:pPr>
              <a:defRPr/>
            </a:pPr>
            <a:r>
              <a:rPr lang="en-US" sz="11200" dirty="0" err="1" smtClean="0"/>
              <a:t>Attentional</a:t>
            </a:r>
            <a:r>
              <a:rPr lang="en-US" sz="11200" dirty="0" smtClean="0"/>
              <a:t> and effortful processes that modulate  reactivity</a:t>
            </a:r>
          </a:p>
          <a:p>
            <a:pPr lvl="1">
              <a:defRPr/>
            </a:pPr>
            <a:r>
              <a:rPr lang="en-US" sz="6400" dirty="0" smtClean="0"/>
              <a:t>regulate behaviors and emotions through voluntary inhibition, response modulation, and self-monitoring (</a:t>
            </a:r>
            <a:r>
              <a:rPr lang="en-US" sz="6400" dirty="0" err="1" smtClean="0"/>
              <a:t>Ahadi</a:t>
            </a:r>
            <a:r>
              <a:rPr lang="en-US" sz="6400" dirty="0" smtClean="0"/>
              <a:t> et al, 1993)</a:t>
            </a:r>
          </a:p>
          <a:p>
            <a:pPr lvl="1">
              <a:defRPr/>
            </a:pPr>
            <a:r>
              <a:rPr lang="en-US" sz="6400" dirty="0" smtClean="0"/>
              <a:t>form basis for well-regulated behavior and emotion</a:t>
            </a:r>
          </a:p>
          <a:p>
            <a:pPr lvl="1">
              <a:defRPr/>
            </a:pPr>
            <a:r>
              <a:rPr lang="en-US" sz="6400" dirty="0" smtClean="0"/>
              <a:t>executive system monitors and regulates reactivity</a:t>
            </a:r>
            <a:endParaRPr lang="en-US" sz="4000" dirty="0" smtClean="0"/>
          </a:p>
          <a:p>
            <a:pPr>
              <a:defRPr/>
            </a:pPr>
            <a:r>
              <a:rPr lang="en-US" sz="11200" dirty="0" smtClean="0"/>
              <a:t>Anterior cingulate cortex (ACC) and Effortful control</a:t>
            </a:r>
            <a:endParaRPr lang="en-US" sz="6400" dirty="0" smtClean="0"/>
          </a:p>
          <a:p>
            <a:pPr lvl="1">
              <a:defRPr/>
            </a:pPr>
            <a:r>
              <a:rPr lang="en-US" sz="6400" dirty="0" smtClean="0"/>
              <a:t>ACC facilitates voluntary control of thoughts and emotions	</a:t>
            </a:r>
          </a:p>
          <a:p>
            <a:pPr lvl="1">
              <a:defRPr/>
            </a:pPr>
            <a:r>
              <a:rPr lang="en-US" sz="6400" dirty="0" smtClean="0"/>
              <a:t>ACC as neural alarm </a:t>
            </a:r>
          </a:p>
          <a:p>
            <a:pPr>
              <a:buFont typeface="Monotype Sorts" pitchFamily="2" charset="2"/>
              <a:buNone/>
              <a:defRPr/>
            </a:pPr>
            <a:r>
              <a:rPr lang="en-US" sz="3300" dirty="0" smtClean="0"/>
              <a:t>	</a:t>
            </a:r>
          </a:p>
          <a:p>
            <a:pPr>
              <a:buFont typeface="Monotype Sorts" pitchFamily="2" charset="2"/>
              <a:buNone/>
              <a:defRPr/>
            </a:pPr>
            <a:endParaRPr lang="en-US" sz="2000" dirty="0" smtClean="0"/>
          </a:p>
        </p:txBody>
      </p:sp>
      <p:sp>
        <p:nvSpPr>
          <p:cNvPr id="2" name="Content Placeholder 1"/>
          <p:cNvSpPr>
            <a:spLocks noGrp="1"/>
          </p:cNvSpPr>
          <p:nvPr>
            <p:ph sz="half" idx="2"/>
          </p:nvPr>
        </p:nvSpPr>
        <p:spPr/>
        <p:txBody>
          <a:bodyPr/>
          <a:lstStyle/>
          <a:p>
            <a:endParaRPr lang="en-US"/>
          </a:p>
        </p:txBody>
      </p:sp>
      <p:sp>
        <p:nvSpPr>
          <p:cNvPr id="337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r>
              <a:rPr lang="en-US" altLang="en-US" sz="1400" smtClean="0"/>
              <a:t>Nayfeld</a:t>
            </a:r>
          </a:p>
        </p:txBody>
      </p:sp>
      <p:pic>
        <p:nvPicPr>
          <p:cNvPr id="3379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199" y="1707389"/>
            <a:ext cx="4373767" cy="3931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0305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r>
              <a:rPr lang="en-US" altLang="en-US" sz="1400" smtClean="0"/>
              <a:t>Messinger, Henderson &amp; Fernandez</a:t>
            </a:r>
          </a:p>
        </p:txBody>
      </p:sp>
      <p:sp>
        <p:nvSpPr>
          <p:cNvPr id="307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fld id="{8C2B827D-28AF-4181-AFC5-6CEE41F09213}" type="slidenum">
              <a:rPr lang="en-US" altLang="en-US" sz="1400" smtClean="0"/>
              <a:pPr>
                <a:spcBef>
                  <a:spcPct val="0"/>
                </a:spcBef>
                <a:buClrTx/>
                <a:buSzTx/>
                <a:buFontTx/>
                <a:buNone/>
              </a:pPr>
              <a:t>15</a:t>
            </a:fld>
            <a:endParaRPr lang="en-US" altLang="en-US" sz="1400" smtClean="0"/>
          </a:p>
        </p:txBody>
      </p:sp>
      <p:sp>
        <p:nvSpPr>
          <p:cNvPr id="30724" name="Rectangle 2"/>
          <p:cNvSpPr>
            <a:spLocks noGrp="1" noChangeArrowheads="1"/>
          </p:cNvSpPr>
          <p:nvPr>
            <p:ph type="title"/>
          </p:nvPr>
        </p:nvSpPr>
        <p:spPr/>
        <p:txBody>
          <a:bodyPr>
            <a:normAutofit fontScale="90000"/>
          </a:bodyPr>
          <a:lstStyle/>
          <a:p>
            <a:r>
              <a:rPr lang="en-US" altLang="en-US" sz="4000" b="1" smtClean="0"/>
              <a:t>Inhibited and Uninhibited Infants</a:t>
            </a:r>
            <a:br>
              <a:rPr lang="en-US" altLang="en-US" sz="4000" b="1" smtClean="0"/>
            </a:br>
            <a:r>
              <a:rPr lang="en-US" altLang="en-US" sz="4000" b="1" smtClean="0"/>
              <a:t>“Grown Up”</a:t>
            </a:r>
          </a:p>
        </p:txBody>
      </p:sp>
      <p:sp>
        <p:nvSpPr>
          <p:cNvPr id="30725" name="Rectangle 3"/>
          <p:cNvSpPr>
            <a:spLocks noGrp="1" noChangeArrowheads="1"/>
          </p:cNvSpPr>
          <p:nvPr>
            <p:ph type="body" idx="1"/>
          </p:nvPr>
        </p:nvSpPr>
        <p:spPr/>
        <p:txBody>
          <a:bodyPr/>
          <a:lstStyle/>
          <a:p>
            <a:r>
              <a:rPr lang="en-US" altLang="en-US" smtClean="0"/>
              <a:t>“[A]dults who had been categorized in the second year of life as inhibited, compared with those previously categorized as uninhibited, showed greater functional MRI signal response within the amygdala to novel versus familiar faces.”</a:t>
            </a:r>
          </a:p>
          <a:p>
            <a:pPr lvl="1"/>
            <a:r>
              <a:rPr lang="en-US" altLang="en-US" sz="2100" smtClean="0">
                <a:solidFill>
                  <a:srgbClr val="000000"/>
                </a:solidFill>
              </a:rPr>
              <a:t>22 adults (</a:t>
            </a:r>
            <a:r>
              <a:rPr lang="en-US" altLang="en-US" sz="2100" i="1" smtClean="0">
                <a:solidFill>
                  <a:srgbClr val="000000"/>
                </a:solidFill>
              </a:rPr>
              <a:t>M = </a:t>
            </a:r>
            <a:r>
              <a:rPr lang="en-US" altLang="en-US" sz="2100" smtClean="0">
                <a:solidFill>
                  <a:srgbClr val="000000"/>
                </a:solidFill>
              </a:rPr>
              <a:t>21.8 years) </a:t>
            </a:r>
          </a:p>
          <a:p>
            <a:pPr lvl="1"/>
            <a:r>
              <a:rPr lang="en-US" altLang="en-US" sz="2100" smtClean="0">
                <a:solidFill>
                  <a:srgbClr val="000000"/>
                </a:solidFill>
              </a:rPr>
              <a:t>at two years were inhibited (n=13) or uninhibited (n = 9)</a:t>
            </a:r>
            <a:endParaRPr lang="en-US" altLang="en-US" sz="800" smtClean="0">
              <a:solidFill>
                <a:srgbClr val="000000"/>
              </a:solidFill>
              <a:latin typeface="Times" pitchFamily="18" charset="0"/>
            </a:endParaRPr>
          </a:p>
          <a:p>
            <a:pPr lvl="4"/>
            <a:r>
              <a:rPr lang="en-US" altLang="en-US" sz="1400" smtClean="0"/>
              <a:t>20 JUNE 2003 VOL 300 SCIENCE Carl E. Schwartz,1,2,3* Christopher I. Wright,2,3,4 Lisa M. Shin,2,5 Jerome Kagan,6 Scott L. Rauch2,3</a:t>
            </a:r>
          </a:p>
          <a:p>
            <a:endParaRPr lang="en-US" altLang="en-US" smtClean="0"/>
          </a:p>
          <a:p>
            <a:endParaRPr lang="en-US" altLang="en-US" smtClean="0"/>
          </a:p>
        </p:txBody>
      </p:sp>
    </p:spTree>
    <p:extLst>
      <p:ext uri="{BB962C8B-B14F-4D97-AF65-F5344CB8AC3E}">
        <p14:creationId xmlns:p14="http://schemas.microsoft.com/office/powerpoint/2010/main" val="4011988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r>
              <a:rPr lang="en-US" altLang="en-US" sz="1400" smtClean="0"/>
              <a:t>Messinger &amp; Henderson</a:t>
            </a:r>
          </a:p>
        </p:txBody>
      </p:sp>
      <p:sp>
        <p:nvSpPr>
          <p:cNvPr id="3174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fld id="{6DF139F8-67B5-4519-9747-B24303EBD13F}" type="slidenum">
              <a:rPr lang="en-US" altLang="en-US" sz="1400" smtClean="0"/>
              <a:pPr>
                <a:spcBef>
                  <a:spcPct val="0"/>
                </a:spcBef>
                <a:buClrTx/>
                <a:buSzTx/>
                <a:buFontTx/>
                <a:buNone/>
              </a:pPr>
              <a:t>16</a:t>
            </a:fld>
            <a:endParaRPr lang="en-US" altLang="en-US" sz="1400" smtClean="0"/>
          </a:p>
        </p:txBody>
      </p:sp>
      <p:sp>
        <p:nvSpPr>
          <p:cNvPr id="31748" name="Rectangle 4"/>
          <p:cNvSpPr>
            <a:spLocks noGrp="1" noChangeArrowheads="1"/>
          </p:cNvSpPr>
          <p:nvPr>
            <p:ph type="title"/>
          </p:nvPr>
        </p:nvSpPr>
        <p:spPr/>
        <p:txBody>
          <a:bodyPr/>
          <a:lstStyle/>
          <a:p>
            <a:endParaRPr lang="en-US" altLang="en-US" smtClean="0"/>
          </a:p>
        </p:txBody>
      </p:sp>
      <p:pic>
        <p:nvPicPr>
          <p:cNvPr id="317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33375"/>
            <a:ext cx="8915400" cy="596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0099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r>
              <a:rPr lang="en-US" altLang="en-US" sz="1400" smtClean="0"/>
              <a:t>Messinger &amp; Henderson</a:t>
            </a:r>
          </a:p>
        </p:txBody>
      </p:sp>
      <p:sp>
        <p:nvSpPr>
          <p:cNvPr id="3277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fld id="{BB4135F5-A4AE-48C2-9CA0-22C8CC1E79C0}" type="slidenum">
              <a:rPr lang="en-US" altLang="en-US" sz="1400" smtClean="0"/>
              <a:pPr>
                <a:spcBef>
                  <a:spcPct val="0"/>
                </a:spcBef>
                <a:buClrTx/>
                <a:buSzTx/>
                <a:buFontTx/>
                <a:buNone/>
              </a:pPr>
              <a:t>17</a:t>
            </a:fld>
            <a:endParaRPr lang="en-US" altLang="en-US" sz="1400" smtClean="0"/>
          </a:p>
        </p:txBody>
      </p:sp>
      <p:sp>
        <p:nvSpPr>
          <p:cNvPr id="32772" name="Rectangle 2"/>
          <p:cNvSpPr>
            <a:spLocks noGrp="1" noChangeArrowheads="1"/>
          </p:cNvSpPr>
          <p:nvPr>
            <p:ph type="title"/>
          </p:nvPr>
        </p:nvSpPr>
        <p:spPr/>
        <p:txBody>
          <a:bodyPr>
            <a:normAutofit fontScale="90000"/>
          </a:bodyPr>
          <a:lstStyle/>
          <a:p>
            <a:r>
              <a:rPr lang="en-US" altLang="en-US" sz="3600" smtClean="0"/>
              <a:t>Greater right frontal power among 10-month-olds who cried in response to maternal separation</a:t>
            </a:r>
          </a:p>
        </p:txBody>
      </p:sp>
      <p:pic>
        <p:nvPicPr>
          <p:cNvPr id="32773" name="Picture 3" descr="S_amp468863fig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22438"/>
            <a:ext cx="64008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4053043"/>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a:xfrm>
            <a:off x="914400" y="46648"/>
            <a:ext cx="7793038" cy="1143000"/>
          </a:xfrm>
        </p:spPr>
        <p:txBody>
          <a:bodyPr/>
          <a:lstStyle/>
          <a:p>
            <a:pPr algn="ctr"/>
            <a:r>
              <a:rPr lang="en-US" sz="4000" u="sng" dirty="0"/>
              <a:t>Assessment of Temperament</a:t>
            </a:r>
          </a:p>
        </p:txBody>
      </p:sp>
      <p:pic>
        <p:nvPicPr>
          <p:cNvPr id="503811" name="Picture 3" descr="ibq"/>
          <p:cNvPicPr>
            <a:picLocks noChangeAspect="1" noChangeArrowheads="1"/>
          </p:cNvPicPr>
          <p:nvPr/>
        </p:nvPicPr>
        <p:blipFill>
          <a:blip r:embed="rId3" cstate="print"/>
          <a:srcRect/>
          <a:stretch>
            <a:fillRect/>
          </a:stretch>
        </p:blipFill>
        <p:spPr bwMode="auto">
          <a:xfrm>
            <a:off x="1160066" y="2057400"/>
            <a:ext cx="1799430" cy="2077476"/>
          </a:xfrm>
          <a:prstGeom prst="rect">
            <a:avLst/>
          </a:prstGeom>
          <a:noFill/>
        </p:spPr>
      </p:pic>
      <p:pic>
        <p:nvPicPr>
          <p:cNvPr id="503812" name="Picture 4" descr="baby2a"/>
          <p:cNvPicPr>
            <a:picLocks noChangeAspect="1" noChangeArrowheads="1"/>
          </p:cNvPicPr>
          <p:nvPr/>
        </p:nvPicPr>
        <p:blipFill>
          <a:blip r:embed="rId4" cstate="print"/>
          <a:srcRect/>
          <a:stretch>
            <a:fillRect/>
          </a:stretch>
        </p:blipFill>
        <p:spPr bwMode="auto">
          <a:xfrm>
            <a:off x="914400" y="4524912"/>
            <a:ext cx="2286000" cy="2333088"/>
          </a:xfrm>
          <a:prstGeom prst="rect">
            <a:avLst/>
          </a:prstGeom>
          <a:noFill/>
        </p:spPr>
      </p:pic>
      <p:pic>
        <p:nvPicPr>
          <p:cNvPr id="503813" name="Picture 5" descr="person interest"/>
          <p:cNvPicPr>
            <a:picLocks noChangeAspect="1" noChangeArrowheads="1"/>
          </p:cNvPicPr>
          <p:nvPr/>
        </p:nvPicPr>
        <p:blipFill>
          <a:blip r:embed="rId5" cstate="print"/>
          <a:srcRect/>
          <a:stretch>
            <a:fillRect/>
          </a:stretch>
        </p:blipFill>
        <p:spPr bwMode="auto">
          <a:xfrm>
            <a:off x="5308601" y="4497265"/>
            <a:ext cx="3000375" cy="2343150"/>
          </a:xfrm>
          <a:prstGeom prst="rect">
            <a:avLst/>
          </a:prstGeom>
          <a:noFill/>
        </p:spPr>
      </p:pic>
      <p:sp>
        <p:nvSpPr>
          <p:cNvPr id="503814" name="Text Box 6"/>
          <p:cNvSpPr txBox="1">
            <a:spLocks noChangeArrowheads="1"/>
          </p:cNvSpPr>
          <p:nvPr/>
        </p:nvSpPr>
        <p:spPr bwMode="auto">
          <a:xfrm>
            <a:off x="5061744" y="1600200"/>
            <a:ext cx="3494088" cy="457200"/>
          </a:xfrm>
          <a:prstGeom prst="rect">
            <a:avLst/>
          </a:prstGeom>
          <a:noFill/>
          <a:ln w="9525">
            <a:noFill/>
            <a:miter lim="800000"/>
            <a:headEnd/>
            <a:tailEnd/>
          </a:ln>
          <a:effectLst/>
        </p:spPr>
        <p:txBody>
          <a:bodyPr wrap="none">
            <a:spAutoFit/>
          </a:bodyPr>
          <a:lstStyle/>
          <a:p>
            <a:pPr eaLnBrk="1" hangingPunct="1"/>
            <a:r>
              <a:rPr lang="en-US" sz="2400" b="1" dirty="0">
                <a:solidFill>
                  <a:schemeClr val="tx2"/>
                </a:solidFill>
                <a:latin typeface="Times New Roman" pitchFamily="18" charset="0"/>
              </a:rPr>
              <a:t>Laboratory Observations</a:t>
            </a:r>
          </a:p>
        </p:txBody>
      </p:sp>
      <p:sp>
        <p:nvSpPr>
          <p:cNvPr id="503815" name="Text Box 7"/>
          <p:cNvSpPr txBox="1">
            <a:spLocks noChangeArrowheads="1"/>
          </p:cNvSpPr>
          <p:nvPr/>
        </p:nvSpPr>
        <p:spPr bwMode="auto">
          <a:xfrm>
            <a:off x="914400" y="1600200"/>
            <a:ext cx="2290763" cy="457200"/>
          </a:xfrm>
          <a:prstGeom prst="rect">
            <a:avLst/>
          </a:prstGeom>
          <a:noFill/>
          <a:ln w="9525">
            <a:noFill/>
            <a:miter lim="800000"/>
            <a:headEnd/>
            <a:tailEnd/>
          </a:ln>
          <a:effectLst/>
        </p:spPr>
        <p:txBody>
          <a:bodyPr wrap="none">
            <a:spAutoFit/>
          </a:bodyPr>
          <a:lstStyle/>
          <a:p>
            <a:pPr eaLnBrk="1" hangingPunct="1"/>
            <a:r>
              <a:rPr lang="en-US" sz="2400" b="1" dirty="0">
                <a:solidFill>
                  <a:schemeClr val="tx2"/>
                </a:solidFill>
                <a:latin typeface="Times New Roman" pitchFamily="18" charset="0"/>
              </a:rPr>
              <a:t>Parental Report</a:t>
            </a:r>
          </a:p>
        </p:txBody>
      </p:sp>
      <p:sp>
        <p:nvSpPr>
          <p:cNvPr id="503816" name="Text Box 8"/>
          <p:cNvSpPr txBox="1">
            <a:spLocks noChangeArrowheads="1"/>
          </p:cNvSpPr>
          <p:nvPr/>
        </p:nvSpPr>
        <p:spPr bwMode="auto">
          <a:xfrm>
            <a:off x="207557" y="4063247"/>
            <a:ext cx="3596497" cy="461665"/>
          </a:xfrm>
          <a:prstGeom prst="rect">
            <a:avLst/>
          </a:prstGeom>
          <a:noFill/>
          <a:ln w="9525">
            <a:noFill/>
            <a:miter lim="800000"/>
            <a:headEnd/>
            <a:tailEnd/>
          </a:ln>
          <a:effectLst/>
        </p:spPr>
        <p:txBody>
          <a:bodyPr wrap="none">
            <a:spAutoFit/>
          </a:bodyPr>
          <a:lstStyle/>
          <a:p>
            <a:pPr eaLnBrk="1" hangingPunct="1"/>
            <a:r>
              <a:rPr lang="en-US" sz="2400" b="1" dirty="0" smtClean="0">
                <a:solidFill>
                  <a:schemeClr val="tx2"/>
                </a:solidFill>
                <a:latin typeface="Times New Roman" pitchFamily="18" charset="0"/>
              </a:rPr>
              <a:t>Physiological </a:t>
            </a:r>
            <a:r>
              <a:rPr lang="en-US" sz="2400" b="1" dirty="0">
                <a:solidFill>
                  <a:schemeClr val="tx2"/>
                </a:solidFill>
                <a:latin typeface="Times New Roman" pitchFamily="18" charset="0"/>
              </a:rPr>
              <a:t>Assessment</a:t>
            </a:r>
          </a:p>
        </p:txBody>
      </p:sp>
      <p:pic>
        <p:nvPicPr>
          <p:cNvPr id="503817" name="Picture 9" descr="unpredictable toy"/>
          <p:cNvPicPr>
            <a:picLocks noGrp="1" noChangeAspect="1" noChangeArrowheads="1"/>
          </p:cNvPicPr>
          <p:nvPr>
            <p:ph idx="4294967295"/>
          </p:nvPr>
        </p:nvPicPr>
        <p:blipFill>
          <a:blip r:embed="rId6" cstate="print"/>
          <a:srcRect/>
          <a:stretch>
            <a:fillRect/>
          </a:stretch>
        </p:blipFill>
        <p:spPr>
          <a:xfrm>
            <a:off x="5211763" y="2160465"/>
            <a:ext cx="2990850" cy="2090738"/>
          </a:xfrm>
          <a:prstGeom prst="rect">
            <a:avLst/>
          </a:prstGeom>
          <a:noFill/>
          <a:ln/>
        </p:spPr>
      </p:pic>
    </p:spTree>
    <p:extLst>
      <p:ext uri="{BB962C8B-B14F-4D97-AF65-F5344CB8AC3E}">
        <p14:creationId xmlns:p14="http://schemas.microsoft.com/office/powerpoint/2010/main" val="177405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342900"/>
            <a:ext cx="8991600" cy="1104900"/>
          </a:xfrm>
        </p:spPr>
        <p:txBody>
          <a:bodyPr/>
          <a:lstStyle/>
          <a:p>
            <a:r>
              <a:rPr lang="en-US" altLang="en-US" dirty="0" smtClean="0"/>
              <a:t>When do parents and raters agree?</a:t>
            </a:r>
          </a:p>
        </p:txBody>
      </p:sp>
      <p:sp>
        <p:nvSpPr>
          <p:cNvPr id="37891" name="Content Placeholder 2"/>
          <p:cNvSpPr>
            <a:spLocks noGrp="1"/>
          </p:cNvSpPr>
          <p:nvPr>
            <p:ph idx="1"/>
          </p:nvPr>
        </p:nvSpPr>
        <p:spPr/>
        <p:txBody>
          <a:bodyPr>
            <a:normAutofit/>
          </a:bodyPr>
          <a:lstStyle/>
          <a:p>
            <a:r>
              <a:rPr lang="en-US" altLang="en-US" dirty="0" smtClean="0"/>
              <a:t>When there’s non-optimal </a:t>
            </a:r>
            <a:r>
              <a:rPr lang="en-US" altLang="en-US" dirty="0"/>
              <a:t>behavior</a:t>
            </a:r>
          </a:p>
          <a:p>
            <a:pPr lvl="1"/>
            <a:r>
              <a:rPr lang="en-US" altLang="en-US" dirty="0" smtClean="0"/>
              <a:t>“maternal and observer ratings of infant negativity converged when infants manifested high degrees of negative affect during routine home-based activities.</a:t>
            </a:r>
          </a:p>
          <a:p>
            <a:pPr lvl="1"/>
            <a:r>
              <a:rPr lang="en-US" altLang="en-US" dirty="0" smtClean="0"/>
              <a:t>…ratings of infant positivity converged when infants experienced low mutually positive affect during play….</a:t>
            </a:r>
          </a:p>
          <a:p>
            <a:pPr lvl="3"/>
            <a:r>
              <a:rPr lang="en-US" altLang="en-US" dirty="0" err="1" smtClean="0"/>
              <a:t>Hane</a:t>
            </a:r>
            <a:r>
              <a:rPr lang="en-US" altLang="en-US" dirty="0" smtClean="0"/>
              <a:t> et al., 2006</a:t>
            </a:r>
          </a:p>
        </p:txBody>
      </p:sp>
      <p:sp>
        <p:nvSpPr>
          <p:cNvPr id="378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r>
              <a:rPr lang="en-US" altLang="en-US" sz="1400" smtClean="0"/>
              <a:t>Messinger &amp; Henderson</a:t>
            </a:r>
          </a:p>
        </p:txBody>
      </p:sp>
      <p:sp>
        <p:nvSpPr>
          <p:cNvPr id="378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fld id="{1C5B7358-28F2-449E-9FEB-F6C2F42C5C3A}" type="slidenum">
              <a:rPr lang="en-US" altLang="en-US" sz="1400" smtClean="0"/>
              <a:pPr>
                <a:spcBef>
                  <a:spcPct val="0"/>
                </a:spcBef>
                <a:buClrTx/>
                <a:buSzTx/>
                <a:buFontTx/>
                <a:buNone/>
              </a:pPr>
              <a:t>19</a:t>
            </a:fld>
            <a:endParaRPr lang="en-US" altLang="en-US" sz="1400" smtClean="0"/>
          </a:p>
        </p:txBody>
      </p:sp>
    </p:spTree>
    <p:extLst>
      <p:ext uri="{BB962C8B-B14F-4D97-AF65-F5344CB8AC3E}">
        <p14:creationId xmlns:p14="http://schemas.microsoft.com/office/powerpoint/2010/main" val="4029468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p:txBody>
          <a:bodyPr/>
          <a:lstStyle/>
          <a:p>
            <a:r>
              <a:rPr lang="en-US" sz="4000" dirty="0"/>
              <a:t>Emotion and Social Development</a:t>
            </a:r>
          </a:p>
        </p:txBody>
      </p:sp>
      <p:sp>
        <p:nvSpPr>
          <p:cNvPr id="472067" name="Rectangle 3"/>
          <p:cNvSpPr>
            <a:spLocks noGrp="1" noChangeArrowheads="1"/>
          </p:cNvSpPr>
          <p:nvPr>
            <p:ph type="body" idx="4294967295"/>
          </p:nvPr>
        </p:nvSpPr>
        <p:spPr>
          <a:xfrm>
            <a:off x="457200" y="1646237"/>
            <a:ext cx="8229600" cy="4526280"/>
          </a:xfrm>
          <a:prstGeom prst="rect">
            <a:avLst/>
          </a:prstGeom>
        </p:spPr>
        <p:txBody>
          <a:bodyPr/>
          <a:lstStyle/>
          <a:p>
            <a:pPr>
              <a:lnSpc>
                <a:spcPct val="90000"/>
              </a:lnSpc>
            </a:pPr>
            <a:r>
              <a:rPr lang="en-US" sz="2400"/>
              <a:t>Temperament</a:t>
            </a:r>
          </a:p>
          <a:p>
            <a:pPr lvl="1">
              <a:lnSpc>
                <a:spcPct val="90000"/>
              </a:lnSpc>
            </a:pPr>
            <a:r>
              <a:rPr lang="en-US" sz="2000"/>
              <a:t>Definition</a:t>
            </a:r>
          </a:p>
          <a:p>
            <a:pPr lvl="1">
              <a:lnSpc>
                <a:spcPct val="90000"/>
              </a:lnSpc>
            </a:pPr>
            <a:r>
              <a:rPr lang="en-US" sz="2000"/>
              <a:t>Models</a:t>
            </a:r>
          </a:p>
          <a:p>
            <a:pPr lvl="1">
              <a:lnSpc>
                <a:spcPct val="90000"/>
              </a:lnSpc>
            </a:pPr>
            <a:r>
              <a:rPr lang="en-US" sz="2000"/>
              <a:t>Mechanisms</a:t>
            </a:r>
          </a:p>
          <a:p>
            <a:pPr>
              <a:lnSpc>
                <a:spcPct val="90000"/>
              </a:lnSpc>
            </a:pPr>
            <a:endParaRPr lang="en-US" sz="2400"/>
          </a:p>
          <a:p>
            <a:pPr>
              <a:lnSpc>
                <a:spcPct val="90000"/>
              </a:lnSpc>
            </a:pPr>
            <a:r>
              <a:rPr lang="en-US" sz="2400"/>
              <a:t>Emotional Capacities</a:t>
            </a:r>
          </a:p>
          <a:p>
            <a:pPr lvl="1">
              <a:lnSpc>
                <a:spcPct val="90000"/>
              </a:lnSpc>
            </a:pPr>
            <a:r>
              <a:rPr lang="en-US" sz="2000"/>
              <a:t>Expression</a:t>
            </a:r>
          </a:p>
          <a:p>
            <a:pPr lvl="1">
              <a:lnSpc>
                <a:spcPct val="90000"/>
              </a:lnSpc>
            </a:pPr>
            <a:r>
              <a:rPr lang="en-US" sz="2000"/>
              <a:t>Understanding</a:t>
            </a:r>
          </a:p>
          <a:p>
            <a:pPr lvl="1">
              <a:lnSpc>
                <a:spcPct val="90000"/>
              </a:lnSpc>
            </a:pPr>
            <a:r>
              <a:rPr lang="en-US" sz="2000"/>
              <a:t>Awareness</a:t>
            </a:r>
          </a:p>
          <a:p>
            <a:pPr lvl="1">
              <a:lnSpc>
                <a:spcPct val="90000"/>
              </a:lnSpc>
              <a:buFontTx/>
              <a:buNone/>
            </a:pPr>
            <a:endParaRPr lang="en-US" sz="2000"/>
          </a:p>
          <a:p>
            <a:pPr>
              <a:lnSpc>
                <a:spcPct val="90000"/>
              </a:lnSpc>
            </a:pPr>
            <a:r>
              <a:rPr lang="en-US" sz="2400"/>
              <a:t>Self-Awareness</a:t>
            </a:r>
          </a:p>
          <a:p>
            <a:pPr lvl="1">
              <a:lnSpc>
                <a:spcPct val="90000"/>
              </a:lnSpc>
            </a:pPr>
            <a:r>
              <a:rPr lang="en-US" sz="2000"/>
              <a:t>Components and developmental change</a:t>
            </a:r>
          </a:p>
          <a:p>
            <a:pPr lvl="1">
              <a:lnSpc>
                <a:spcPct val="90000"/>
              </a:lnSpc>
            </a:pPr>
            <a:endParaRPr lang="en-US" sz="2000"/>
          </a:p>
        </p:txBody>
      </p:sp>
    </p:spTree>
    <p:extLst>
      <p:ext uri="{BB962C8B-B14F-4D97-AF65-F5344CB8AC3E}">
        <p14:creationId xmlns:p14="http://schemas.microsoft.com/office/powerpoint/2010/main" val="2721484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p:txBody>
          <a:bodyPr/>
          <a:lstStyle/>
          <a:p>
            <a:pPr algn="ctr"/>
            <a:r>
              <a:rPr lang="en-US" sz="4000" dirty="0"/>
              <a:t>Temperament (cont)</a:t>
            </a:r>
          </a:p>
        </p:txBody>
      </p:sp>
      <p:sp>
        <p:nvSpPr>
          <p:cNvPr id="480259" name="Rectangle 3"/>
          <p:cNvSpPr>
            <a:spLocks noGrp="1" noChangeArrowheads="1"/>
          </p:cNvSpPr>
          <p:nvPr>
            <p:ph type="body" idx="4294967295"/>
          </p:nvPr>
        </p:nvSpPr>
        <p:spPr>
          <a:xfrm>
            <a:off x="457200" y="1646237"/>
            <a:ext cx="8229600" cy="4526280"/>
          </a:xfrm>
          <a:prstGeom prst="rect">
            <a:avLst/>
          </a:prstGeom>
        </p:spPr>
        <p:txBody>
          <a:bodyPr>
            <a:normAutofit fontScale="92500" lnSpcReduction="10000"/>
          </a:bodyPr>
          <a:lstStyle/>
          <a:p>
            <a:pPr>
              <a:lnSpc>
                <a:spcPct val="90000"/>
              </a:lnSpc>
            </a:pPr>
            <a:r>
              <a:rPr lang="en-US" sz="2800" dirty="0"/>
              <a:t>Mechanisms through which </a:t>
            </a:r>
            <a:r>
              <a:rPr lang="en-US" sz="2800" dirty="0" smtClean="0"/>
              <a:t>temperament affects </a:t>
            </a:r>
            <a:r>
              <a:rPr lang="en-US" sz="2800" dirty="0"/>
              <a:t>later development</a:t>
            </a:r>
          </a:p>
          <a:p>
            <a:pPr lvl="1">
              <a:lnSpc>
                <a:spcPct val="90000"/>
              </a:lnSpc>
            </a:pPr>
            <a:endParaRPr lang="en-US" sz="2400" dirty="0" smtClean="0"/>
          </a:p>
          <a:p>
            <a:pPr lvl="1">
              <a:lnSpc>
                <a:spcPct val="90000"/>
              </a:lnSpc>
            </a:pPr>
            <a:r>
              <a:rPr lang="en-US" sz="2400" dirty="0" smtClean="0"/>
              <a:t>Direct effects</a:t>
            </a:r>
          </a:p>
          <a:p>
            <a:pPr lvl="1">
              <a:lnSpc>
                <a:spcPct val="90000"/>
              </a:lnSpc>
            </a:pPr>
            <a:endParaRPr lang="en-US" sz="2400" dirty="0" smtClean="0"/>
          </a:p>
          <a:p>
            <a:pPr lvl="1">
              <a:lnSpc>
                <a:spcPct val="90000"/>
              </a:lnSpc>
            </a:pPr>
            <a:r>
              <a:rPr lang="en-US" sz="2400" dirty="0" smtClean="0"/>
              <a:t>Indirect </a:t>
            </a:r>
            <a:r>
              <a:rPr lang="en-US" sz="2400" dirty="0"/>
              <a:t>effects </a:t>
            </a:r>
          </a:p>
          <a:p>
            <a:pPr lvl="1">
              <a:lnSpc>
                <a:spcPct val="90000"/>
              </a:lnSpc>
            </a:pPr>
            <a:endParaRPr lang="en-US" sz="2400" dirty="0" smtClean="0"/>
          </a:p>
          <a:p>
            <a:pPr lvl="1">
              <a:lnSpc>
                <a:spcPct val="90000"/>
              </a:lnSpc>
            </a:pPr>
            <a:r>
              <a:rPr lang="en-US" sz="2400" dirty="0" smtClean="0"/>
              <a:t>Evocative </a:t>
            </a:r>
            <a:r>
              <a:rPr lang="en-US" sz="2400" dirty="0"/>
              <a:t>effects (on social </a:t>
            </a:r>
            <a:r>
              <a:rPr lang="en-US" sz="2400" dirty="0" smtClean="0"/>
              <a:t>relationships; on perceptions </a:t>
            </a:r>
            <a:r>
              <a:rPr lang="en-US" sz="2400" dirty="0"/>
              <a:t>of others)</a:t>
            </a:r>
          </a:p>
          <a:p>
            <a:pPr lvl="1">
              <a:lnSpc>
                <a:spcPct val="90000"/>
              </a:lnSpc>
            </a:pPr>
            <a:endParaRPr lang="en-US" sz="2400" dirty="0" smtClean="0"/>
          </a:p>
          <a:p>
            <a:pPr lvl="1">
              <a:lnSpc>
                <a:spcPct val="90000"/>
              </a:lnSpc>
            </a:pPr>
            <a:r>
              <a:rPr lang="en-US" sz="2400" dirty="0" smtClean="0"/>
              <a:t>Niche </a:t>
            </a:r>
            <a:r>
              <a:rPr lang="en-US" sz="2400" dirty="0"/>
              <a:t>picking</a:t>
            </a:r>
          </a:p>
          <a:p>
            <a:pPr lvl="1">
              <a:lnSpc>
                <a:spcPct val="90000"/>
              </a:lnSpc>
            </a:pPr>
            <a:endParaRPr lang="en-US" sz="2400" dirty="0" smtClean="0"/>
          </a:p>
          <a:p>
            <a:pPr lvl="1">
              <a:lnSpc>
                <a:spcPct val="90000"/>
              </a:lnSpc>
            </a:pPr>
            <a:r>
              <a:rPr lang="en-US" sz="2400" dirty="0" smtClean="0"/>
              <a:t>Goodness-of-fit</a:t>
            </a:r>
            <a:endParaRPr lang="en-US" sz="2400" dirty="0"/>
          </a:p>
        </p:txBody>
      </p:sp>
    </p:spTree>
    <p:extLst>
      <p:ext uri="{BB962C8B-B14F-4D97-AF65-F5344CB8AC3E}">
        <p14:creationId xmlns:p14="http://schemas.microsoft.com/office/powerpoint/2010/main" val="1196548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p:txBody>
          <a:bodyPr/>
          <a:lstStyle/>
          <a:p>
            <a:pPr algn="ctr"/>
            <a:r>
              <a:rPr lang="en-US" sz="4000" dirty="0"/>
              <a:t>Temperament m</a:t>
            </a:r>
            <a:r>
              <a:rPr lang="en-US" sz="4000" dirty="0" smtClean="0"/>
              <a:t>echanisms</a:t>
            </a:r>
            <a:endParaRPr lang="en-US" sz="4000" dirty="0"/>
          </a:p>
        </p:txBody>
      </p:sp>
      <p:sp>
        <p:nvSpPr>
          <p:cNvPr id="515075" name="Rectangle 3"/>
          <p:cNvSpPr>
            <a:spLocks noGrp="1" noChangeArrowheads="1"/>
          </p:cNvSpPr>
          <p:nvPr>
            <p:ph type="body" idx="4294967295"/>
          </p:nvPr>
        </p:nvSpPr>
        <p:spPr>
          <a:xfrm>
            <a:off x="457200" y="1524000"/>
            <a:ext cx="8229600" cy="5059363"/>
          </a:xfrm>
          <a:prstGeom prst="rect">
            <a:avLst/>
          </a:prstGeom>
        </p:spPr>
        <p:txBody>
          <a:bodyPr/>
          <a:lstStyle/>
          <a:p>
            <a:r>
              <a:rPr lang="en-US" dirty="0"/>
              <a:t>Mechanisms through which temperament affects </a:t>
            </a:r>
            <a:r>
              <a:rPr lang="en-US" dirty="0" smtClean="0"/>
              <a:t>later </a:t>
            </a:r>
            <a:r>
              <a:rPr lang="en-US" dirty="0"/>
              <a:t>development</a:t>
            </a:r>
          </a:p>
          <a:p>
            <a:pPr lvl="1"/>
            <a:r>
              <a:rPr lang="en-US" u="sng" dirty="0"/>
              <a:t>Direct effects</a:t>
            </a:r>
          </a:p>
          <a:p>
            <a:pPr lvl="1">
              <a:buFontTx/>
              <a:buNone/>
            </a:pPr>
            <a:endParaRPr lang="en-US" dirty="0"/>
          </a:p>
          <a:p>
            <a:pPr lvl="1"/>
            <a:endParaRPr lang="en-US" dirty="0"/>
          </a:p>
          <a:p>
            <a:pPr marL="457200" lvl="1" indent="0">
              <a:buNone/>
            </a:pPr>
            <a:endParaRPr lang="en-US" dirty="0" smtClean="0"/>
          </a:p>
          <a:p>
            <a:pPr lvl="1"/>
            <a:r>
              <a:rPr lang="en-US" u="sng" dirty="0" smtClean="0"/>
              <a:t>Indirect </a:t>
            </a:r>
            <a:r>
              <a:rPr lang="en-US" u="sng" dirty="0"/>
              <a:t>effects </a:t>
            </a:r>
          </a:p>
        </p:txBody>
      </p:sp>
      <p:sp>
        <p:nvSpPr>
          <p:cNvPr id="515076" name="Oval 4"/>
          <p:cNvSpPr>
            <a:spLocks noChangeArrowheads="1"/>
          </p:cNvSpPr>
          <p:nvPr/>
        </p:nvSpPr>
        <p:spPr bwMode="auto">
          <a:xfrm>
            <a:off x="1436076" y="3370384"/>
            <a:ext cx="1981200" cy="914400"/>
          </a:xfrm>
          <a:prstGeom prst="ellipse">
            <a:avLst/>
          </a:prstGeom>
          <a:solidFill>
            <a:schemeClr val="accent1"/>
          </a:solidFill>
          <a:ln w="9525">
            <a:solidFill>
              <a:schemeClr val="tx1"/>
            </a:solidFill>
            <a:round/>
            <a:headEnd/>
            <a:tailEnd/>
          </a:ln>
          <a:effectLst/>
        </p:spPr>
        <p:txBody>
          <a:bodyPr wrap="none" anchor="ctr"/>
          <a:lstStyle/>
          <a:p>
            <a:pPr algn="ctr"/>
            <a:r>
              <a:rPr lang="en-US"/>
              <a:t>Temperament</a:t>
            </a:r>
          </a:p>
        </p:txBody>
      </p:sp>
      <p:sp>
        <p:nvSpPr>
          <p:cNvPr id="515077" name="Oval 5"/>
          <p:cNvSpPr>
            <a:spLocks noChangeArrowheads="1"/>
          </p:cNvSpPr>
          <p:nvPr/>
        </p:nvSpPr>
        <p:spPr bwMode="auto">
          <a:xfrm>
            <a:off x="5322276" y="3370384"/>
            <a:ext cx="1981200" cy="914400"/>
          </a:xfrm>
          <a:prstGeom prst="ellipse">
            <a:avLst/>
          </a:prstGeom>
          <a:solidFill>
            <a:schemeClr val="accent1"/>
          </a:solidFill>
          <a:ln w="9525">
            <a:solidFill>
              <a:schemeClr val="tx1"/>
            </a:solidFill>
            <a:round/>
            <a:headEnd/>
            <a:tailEnd/>
          </a:ln>
          <a:effectLst/>
        </p:spPr>
        <p:txBody>
          <a:bodyPr wrap="none" anchor="ctr"/>
          <a:lstStyle/>
          <a:p>
            <a:pPr algn="ctr"/>
            <a:r>
              <a:rPr lang="en-US"/>
              <a:t>Adjustment</a:t>
            </a:r>
          </a:p>
        </p:txBody>
      </p:sp>
      <p:sp>
        <p:nvSpPr>
          <p:cNvPr id="515078" name="Line 6"/>
          <p:cNvSpPr>
            <a:spLocks noChangeShapeType="1"/>
          </p:cNvSpPr>
          <p:nvPr/>
        </p:nvSpPr>
        <p:spPr bwMode="auto">
          <a:xfrm>
            <a:off x="3440722" y="3845168"/>
            <a:ext cx="1905000" cy="0"/>
          </a:xfrm>
          <a:prstGeom prst="line">
            <a:avLst/>
          </a:prstGeom>
          <a:noFill/>
          <a:ln w="9525">
            <a:solidFill>
              <a:schemeClr val="tx1"/>
            </a:solidFill>
            <a:round/>
            <a:headEnd/>
            <a:tailEnd type="triangle" w="med" len="med"/>
          </a:ln>
          <a:effectLst/>
        </p:spPr>
        <p:txBody>
          <a:bodyPr/>
          <a:lstStyle/>
          <a:p>
            <a:endParaRPr lang="en-US"/>
          </a:p>
        </p:txBody>
      </p:sp>
      <p:sp>
        <p:nvSpPr>
          <p:cNvPr id="515080" name="Oval 8"/>
          <p:cNvSpPr>
            <a:spLocks noChangeArrowheads="1"/>
          </p:cNvSpPr>
          <p:nvPr/>
        </p:nvSpPr>
        <p:spPr bwMode="auto">
          <a:xfrm>
            <a:off x="1453661" y="5486400"/>
            <a:ext cx="1981200" cy="914400"/>
          </a:xfrm>
          <a:prstGeom prst="ellipse">
            <a:avLst/>
          </a:prstGeom>
          <a:solidFill>
            <a:schemeClr val="accent1"/>
          </a:solidFill>
          <a:ln w="9525">
            <a:solidFill>
              <a:schemeClr val="tx1"/>
            </a:solidFill>
            <a:round/>
            <a:headEnd/>
            <a:tailEnd/>
          </a:ln>
          <a:effectLst/>
        </p:spPr>
        <p:txBody>
          <a:bodyPr wrap="none" anchor="ctr"/>
          <a:lstStyle/>
          <a:p>
            <a:pPr algn="ctr"/>
            <a:r>
              <a:rPr lang="en-US"/>
              <a:t>Temperament</a:t>
            </a:r>
          </a:p>
        </p:txBody>
      </p:sp>
      <p:sp>
        <p:nvSpPr>
          <p:cNvPr id="515081" name="Oval 9"/>
          <p:cNvSpPr>
            <a:spLocks noChangeArrowheads="1"/>
          </p:cNvSpPr>
          <p:nvPr/>
        </p:nvSpPr>
        <p:spPr bwMode="auto">
          <a:xfrm>
            <a:off x="6330461" y="5486400"/>
            <a:ext cx="1981200" cy="914400"/>
          </a:xfrm>
          <a:prstGeom prst="ellipse">
            <a:avLst/>
          </a:prstGeom>
          <a:solidFill>
            <a:schemeClr val="accent1"/>
          </a:solidFill>
          <a:ln w="9525">
            <a:solidFill>
              <a:schemeClr val="tx1"/>
            </a:solidFill>
            <a:round/>
            <a:headEnd/>
            <a:tailEnd/>
          </a:ln>
          <a:effectLst/>
        </p:spPr>
        <p:txBody>
          <a:bodyPr wrap="none" anchor="ctr"/>
          <a:lstStyle/>
          <a:p>
            <a:pPr algn="ctr"/>
            <a:r>
              <a:rPr lang="en-US"/>
              <a:t>Adjustment</a:t>
            </a:r>
          </a:p>
        </p:txBody>
      </p:sp>
      <p:sp>
        <p:nvSpPr>
          <p:cNvPr id="515082" name="Line 10"/>
          <p:cNvSpPr>
            <a:spLocks noChangeShapeType="1"/>
          </p:cNvSpPr>
          <p:nvPr/>
        </p:nvSpPr>
        <p:spPr bwMode="auto">
          <a:xfrm>
            <a:off x="3434861" y="5867400"/>
            <a:ext cx="685800" cy="0"/>
          </a:xfrm>
          <a:prstGeom prst="line">
            <a:avLst/>
          </a:prstGeom>
          <a:noFill/>
          <a:ln w="9525">
            <a:solidFill>
              <a:schemeClr val="tx1"/>
            </a:solidFill>
            <a:round/>
            <a:headEnd/>
            <a:tailEnd type="triangle" w="med" len="med"/>
          </a:ln>
          <a:effectLst/>
        </p:spPr>
        <p:txBody>
          <a:bodyPr/>
          <a:lstStyle/>
          <a:p>
            <a:endParaRPr lang="en-US"/>
          </a:p>
        </p:txBody>
      </p:sp>
      <p:sp>
        <p:nvSpPr>
          <p:cNvPr id="515083" name="Oval 11"/>
          <p:cNvSpPr>
            <a:spLocks noChangeArrowheads="1"/>
          </p:cNvSpPr>
          <p:nvPr/>
        </p:nvSpPr>
        <p:spPr bwMode="auto">
          <a:xfrm>
            <a:off x="4120661" y="5410200"/>
            <a:ext cx="1371600" cy="914400"/>
          </a:xfrm>
          <a:prstGeom prst="ellipse">
            <a:avLst/>
          </a:prstGeom>
          <a:solidFill>
            <a:schemeClr val="accent1"/>
          </a:solidFill>
          <a:ln w="9525">
            <a:solidFill>
              <a:schemeClr val="tx1"/>
            </a:solidFill>
            <a:round/>
            <a:headEnd/>
            <a:tailEnd/>
          </a:ln>
          <a:effectLst/>
        </p:spPr>
        <p:txBody>
          <a:bodyPr wrap="none" anchor="ctr"/>
          <a:lstStyle/>
          <a:p>
            <a:pPr algn="ctr"/>
            <a:r>
              <a:rPr lang="en-US"/>
              <a:t>Environment</a:t>
            </a:r>
          </a:p>
        </p:txBody>
      </p:sp>
      <p:sp>
        <p:nvSpPr>
          <p:cNvPr id="515084" name="Line 12"/>
          <p:cNvSpPr>
            <a:spLocks noChangeShapeType="1"/>
          </p:cNvSpPr>
          <p:nvPr/>
        </p:nvSpPr>
        <p:spPr bwMode="auto">
          <a:xfrm>
            <a:off x="5492261" y="5867400"/>
            <a:ext cx="838200" cy="0"/>
          </a:xfrm>
          <a:prstGeom prst="line">
            <a:avLst/>
          </a:prstGeom>
          <a:noFill/>
          <a:ln w="9525">
            <a:solidFill>
              <a:schemeClr val="tx1"/>
            </a:solidFill>
            <a:round/>
            <a:headEnd/>
            <a:tailEnd type="triangle" w="med" len="med"/>
          </a:ln>
          <a:effectLst/>
        </p:spPr>
        <p:txBody>
          <a:bodyPr/>
          <a:lstStyle/>
          <a:p>
            <a:endParaRPr lang="en-US"/>
          </a:p>
        </p:txBody>
      </p:sp>
    </p:spTree>
    <p:extLst>
      <p:ext uri="{BB962C8B-B14F-4D97-AF65-F5344CB8AC3E}">
        <p14:creationId xmlns:p14="http://schemas.microsoft.com/office/powerpoint/2010/main" val="1040993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Indirect effect of shyness on academic skills</a:t>
            </a:r>
            <a:endParaRPr lang="en-US" dirty="0"/>
          </a:p>
        </p:txBody>
      </p:sp>
      <p:grpSp>
        <p:nvGrpSpPr>
          <p:cNvPr id="4" name="Group 3"/>
          <p:cNvGrpSpPr>
            <a:grpSpLocks/>
          </p:cNvGrpSpPr>
          <p:nvPr/>
        </p:nvGrpSpPr>
        <p:grpSpPr bwMode="auto">
          <a:xfrm>
            <a:off x="800533" y="2199242"/>
            <a:ext cx="7144171" cy="3809067"/>
            <a:chOff x="1467" y="1810"/>
            <a:chExt cx="11973" cy="5082"/>
          </a:xfrm>
          <a:noFill/>
        </p:grpSpPr>
        <p:grpSp>
          <p:nvGrpSpPr>
            <p:cNvPr id="5" name="Group 4"/>
            <p:cNvGrpSpPr>
              <a:grpSpLocks/>
            </p:cNvGrpSpPr>
            <p:nvPr/>
          </p:nvGrpSpPr>
          <p:grpSpPr bwMode="auto">
            <a:xfrm>
              <a:off x="1467" y="1810"/>
              <a:ext cx="11973" cy="5082"/>
              <a:chOff x="1467" y="1810"/>
              <a:chExt cx="11973" cy="5082"/>
            </a:xfrm>
            <a:grpFill/>
          </p:grpSpPr>
          <p:sp>
            <p:nvSpPr>
              <p:cNvPr id="7" name="Text Box 231"/>
              <p:cNvSpPr txBox="1">
                <a:spLocks noChangeArrowheads="1"/>
              </p:cNvSpPr>
              <p:nvPr/>
            </p:nvSpPr>
            <p:spPr bwMode="auto">
              <a:xfrm>
                <a:off x="4492" y="3772"/>
                <a:ext cx="1477" cy="5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200" dirty="0">
                    <a:latin typeface="Nimbus Roman No9 L"/>
                    <a:ea typeface="Nimbus Sans L"/>
                    <a:cs typeface="Times New Roman" pitchFamily="18" charset="0"/>
                  </a:rPr>
                  <a:t>-.82 (.20)</a:t>
                </a:r>
              </a:p>
            </p:txBody>
          </p:sp>
          <p:sp>
            <p:nvSpPr>
              <p:cNvPr id="8" name="Text Box 232"/>
              <p:cNvSpPr txBox="1">
                <a:spLocks noChangeArrowheads="1"/>
              </p:cNvSpPr>
              <p:nvPr/>
            </p:nvSpPr>
            <p:spPr bwMode="auto">
              <a:xfrm>
                <a:off x="4860" y="4738"/>
                <a:ext cx="1399" cy="5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200">
                    <a:latin typeface="Nimbus Roman No9 L"/>
                    <a:ea typeface="Nimbus Sans L"/>
                    <a:cs typeface="Times New Roman" pitchFamily="18" charset="0"/>
                  </a:rPr>
                  <a:t>1.08 (.26)</a:t>
                </a:r>
              </a:p>
            </p:txBody>
          </p:sp>
          <p:sp>
            <p:nvSpPr>
              <p:cNvPr id="9" name="Text Box 233"/>
              <p:cNvSpPr txBox="1">
                <a:spLocks noChangeArrowheads="1"/>
              </p:cNvSpPr>
              <p:nvPr/>
            </p:nvSpPr>
            <p:spPr bwMode="auto">
              <a:xfrm>
                <a:off x="6501" y="5592"/>
                <a:ext cx="1194" cy="5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200">
                    <a:latin typeface="Nimbus Roman No9 L"/>
                    <a:ea typeface="Nimbus Sans L"/>
                    <a:cs typeface="Times New Roman" pitchFamily="18" charset="0"/>
                  </a:rPr>
                  <a:t>.76 (.12)</a:t>
                </a:r>
              </a:p>
            </p:txBody>
          </p:sp>
          <p:sp>
            <p:nvSpPr>
              <p:cNvPr id="10" name="Text Box 234"/>
              <p:cNvSpPr txBox="1">
                <a:spLocks noChangeArrowheads="1"/>
              </p:cNvSpPr>
              <p:nvPr/>
            </p:nvSpPr>
            <p:spPr bwMode="auto">
              <a:xfrm>
                <a:off x="8163" y="3925"/>
                <a:ext cx="1272" cy="5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200" dirty="0">
                    <a:latin typeface="Nimbus Roman No9 L"/>
                    <a:ea typeface="Nimbus Sans L"/>
                    <a:cs typeface="Times New Roman" pitchFamily="18" charset="0"/>
                  </a:rPr>
                  <a:t>.04 (.01)</a:t>
                </a:r>
              </a:p>
            </p:txBody>
          </p:sp>
          <p:sp>
            <p:nvSpPr>
              <p:cNvPr id="11" name="Text Box 235"/>
              <p:cNvSpPr txBox="1">
                <a:spLocks noChangeArrowheads="1"/>
              </p:cNvSpPr>
              <p:nvPr/>
            </p:nvSpPr>
            <p:spPr bwMode="auto">
              <a:xfrm>
                <a:off x="6421" y="2705"/>
                <a:ext cx="1199" cy="5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200" dirty="0">
                    <a:latin typeface="Nimbus Roman No9 L"/>
                    <a:ea typeface="Nimbus Sans L"/>
                    <a:cs typeface="Times New Roman" pitchFamily="18" charset="0"/>
                  </a:rPr>
                  <a:t>-.11 (.06)</a:t>
                </a:r>
              </a:p>
            </p:txBody>
          </p:sp>
          <p:sp>
            <p:nvSpPr>
              <p:cNvPr id="12" name="Text Box 237"/>
              <p:cNvSpPr txBox="1">
                <a:spLocks noChangeArrowheads="1"/>
              </p:cNvSpPr>
              <p:nvPr/>
            </p:nvSpPr>
            <p:spPr bwMode="auto">
              <a:xfrm>
                <a:off x="11359" y="2990"/>
                <a:ext cx="919" cy="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100" dirty="0">
                    <a:latin typeface="Nimbus Roman No9 L"/>
                    <a:ea typeface="Nimbus Sans L"/>
                    <a:cs typeface="Times New Roman" pitchFamily="18" charset="0"/>
                  </a:rPr>
                  <a:t>1.00 (1.20)</a:t>
                </a:r>
                <a:endParaRPr lang="en-US" sz="1200" dirty="0">
                  <a:latin typeface="Nimbus Roman No9 L"/>
                  <a:ea typeface="Nimbus Sans L"/>
                  <a:cs typeface="Times New Roman" pitchFamily="18" charset="0"/>
                </a:endParaRPr>
              </a:p>
            </p:txBody>
          </p:sp>
          <p:sp>
            <p:nvSpPr>
              <p:cNvPr id="13" name="Text Box 238"/>
              <p:cNvSpPr txBox="1">
                <a:spLocks noChangeArrowheads="1"/>
              </p:cNvSpPr>
              <p:nvPr/>
            </p:nvSpPr>
            <p:spPr bwMode="auto">
              <a:xfrm>
                <a:off x="11601" y="4778"/>
                <a:ext cx="677" cy="5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200">
                    <a:latin typeface="Nimbus Roman No9 L"/>
                    <a:ea typeface="Nimbus Sans L"/>
                    <a:cs typeface="Times New Roman" pitchFamily="18" charset="0"/>
                  </a:rPr>
                  <a:t>.85</a:t>
                </a:r>
              </a:p>
            </p:txBody>
          </p:sp>
          <p:sp>
            <p:nvSpPr>
              <p:cNvPr id="14" name="Text Box 239"/>
              <p:cNvSpPr txBox="1">
                <a:spLocks noChangeArrowheads="1"/>
              </p:cNvSpPr>
              <p:nvPr/>
            </p:nvSpPr>
            <p:spPr bwMode="auto">
              <a:xfrm>
                <a:off x="11972" y="3518"/>
                <a:ext cx="677" cy="5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200" dirty="0">
                    <a:latin typeface="Nimbus Roman No9 L"/>
                    <a:ea typeface="Nimbus Sans L"/>
                    <a:cs typeface="Times New Roman" pitchFamily="18" charset="0"/>
                  </a:rPr>
                  <a:t>.94</a:t>
                </a:r>
              </a:p>
            </p:txBody>
          </p:sp>
          <p:sp>
            <p:nvSpPr>
              <p:cNvPr id="15" name="Text Box 240"/>
              <p:cNvSpPr txBox="1">
                <a:spLocks noChangeArrowheads="1"/>
              </p:cNvSpPr>
              <p:nvPr/>
            </p:nvSpPr>
            <p:spPr bwMode="auto">
              <a:xfrm>
                <a:off x="11972" y="4067"/>
                <a:ext cx="677" cy="5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200">
                    <a:latin typeface="Nimbus Roman No9 L"/>
                    <a:ea typeface="Nimbus Sans L"/>
                    <a:cs typeface="Times New Roman" pitchFamily="18" charset="0"/>
                  </a:rPr>
                  <a:t>.96</a:t>
                </a:r>
              </a:p>
            </p:txBody>
          </p:sp>
          <p:sp>
            <p:nvSpPr>
              <p:cNvPr id="16" name="Rectangle 15"/>
              <p:cNvSpPr>
                <a:spLocks noChangeArrowheads="1"/>
              </p:cNvSpPr>
              <p:nvPr/>
            </p:nvSpPr>
            <p:spPr bwMode="auto">
              <a:xfrm>
                <a:off x="12488" y="4351"/>
                <a:ext cx="952" cy="915"/>
              </a:xfrm>
              <a:prstGeom prst="rect">
                <a:avLst/>
              </a:prstGeom>
              <a:grpFill/>
              <a:ln w="9525">
                <a:solidFill>
                  <a:srgbClr val="000000"/>
                </a:solidFill>
                <a:miter lim="800000"/>
                <a:headEnd/>
                <a:tailEnd/>
              </a:ln>
            </p:spPr>
            <p:txBody>
              <a:bodyPr/>
              <a:lstStyle/>
              <a:p>
                <a:pPr algn="ctr"/>
                <a:r>
                  <a:rPr lang="en-US" sz="1200" dirty="0">
                    <a:latin typeface="Nimbus Roman No9 L"/>
                    <a:ea typeface="Nimbus Sans L"/>
                    <a:cs typeface="Times New Roman" pitchFamily="18" charset="0"/>
                  </a:rPr>
                  <a:t>Lang (G1)</a:t>
                </a:r>
              </a:p>
            </p:txBody>
          </p:sp>
          <p:sp>
            <p:nvSpPr>
              <p:cNvPr id="17" name="Rectangle 16"/>
              <p:cNvSpPr>
                <a:spLocks noChangeArrowheads="1"/>
              </p:cNvSpPr>
              <p:nvPr/>
            </p:nvSpPr>
            <p:spPr bwMode="auto">
              <a:xfrm>
                <a:off x="12488" y="5489"/>
                <a:ext cx="952" cy="915"/>
              </a:xfrm>
              <a:prstGeom prst="rect">
                <a:avLst/>
              </a:prstGeom>
              <a:grpFill/>
              <a:ln w="9525">
                <a:solidFill>
                  <a:srgbClr val="000000"/>
                </a:solidFill>
                <a:miter lim="800000"/>
                <a:headEnd/>
                <a:tailEnd/>
              </a:ln>
            </p:spPr>
            <p:txBody>
              <a:bodyPr/>
              <a:lstStyle/>
              <a:p>
                <a:pPr algn="ctr"/>
                <a:r>
                  <a:rPr lang="en-US" sz="1200" dirty="0">
                    <a:latin typeface="Nimbus Roman No9 L"/>
                    <a:ea typeface="Nimbus Sans L"/>
                    <a:cs typeface="Times New Roman" pitchFamily="18" charset="0"/>
                  </a:rPr>
                  <a:t>Math (G1)</a:t>
                </a:r>
              </a:p>
            </p:txBody>
          </p:sp>
          <p:sp>
            <p:nvSpPr>
              <p:cNvPr id="18" name="Rectangle 17"/>
              <p:cNvSpPr>
                <a:spLocks noChangeArrowheads="1"/>
              </p:cNvSpPr>
              <p:nvPr/>
            </p:nvSpPr>
            <p:spPr bwMode="auto">
              <a:xfrm>
                <a:off x="12488" y="3234"/>
                <a:ext cx="952" cy="914"/>
              </a:xfrm>
              <a:prstGeom prst="rect">
                <a:avLst/>
              </a:prstGeom>
              <a:grpFill/>
              <a:ln w="9525">
                <a:solidFill>
                  <a:srgbClr val="000000"/>
                </a:solidFill>
                <a:miter lim="800000"/>
                <a:headEnd/>
                <a:tailEnd/>
              </a:ln>
            </p:spPr>
            <p:txBody>
              <a:bodyPr/>
              <a:lstStyle/>
              <a:p>
                <a:pPr algn="ctr"/>
                <a:r>
                  <a:rPr lang="en-US" sz="1200" dirty="0">
                    <a:latin typeface="Nimbus Roman No9 L"/>
                    <a:ea typeface="Nimbus Sans L"/>
                    <a:cs typeface="Times New Roman" pitchFamily="18" charset="0"/>
                  </a:rPr>
                  <a:t>Math (K)</a:t>
                </a:r>
              </a:p>
            </p:txBody>
          </p:sp>
          <p:sp>
            <p:nvSpPr>
              <p:cNvPr id="19" name="Rectangle 18"/>
              <p:cNvSpPr>
                <a:spLocks noChangeArrowheads="1"/>
              </p:cNvSpPr>
              <p:nvPr/>
            </p:nvSpPr>
            <p:spPr bwMode="auto">
              <a:xfrm>
                <a:off x="12488" y="2116"/>
                <a:ext cx="952" cy="914"/>
              </a:xfrm>
              <a:prstGeom prst="rect">
                <a:avLst/>
              </a:prstGeom>
              <a:grpFill/>
              <a:ln w="9525">
                <a:solidFill>
                  <a:srgbClr val="000000"/>
                </a:solidFill>
                <a:miter lim="800000"/>
                <a:headEnd/>
                <a:tailEnd/>
              </a:ln>
            </p:spPr>
            <p:txBody>
              <a:bodyPr/>
              <a:lstStyle/>
              <a:p>
                <a:pPr algn="ctr"/>
                <a:r>
                  <a:rPr lang="en-US" sz="1200" dirty="0">
                    <a:latin typeface="Nimbus Roman No9 L"/>
                    <a:ea typeface="Nimbus Sans L"/>
                    <a:cs typeface="Times New Roman" pitchFamily="18" charset="0"/>
                  </a:rPr>
                  <a:t>Lang (K)</a:t>
                </a:r>
              </a:p>
            </p:txBody>
          </p:sp>
          <p:cxnSp>
            <p:nvCxnSpPr>
              <p:cNvPr id="20" name="AutoShape 245"/>
              <p:cNvCxnSpPr>
                <a:cxnSpLocks noChangeShapeType="1"/>
              </p:cNvCxnSpPr>
              <p:nvPr/>
            </p:nvCxnSpPr>
            <p:spPr bwMode="auto">
              <a:xfrm flipV="1">
                <a:off x="11875" y="2787"/>
                <a:ext cx="613" cy="1626"/>
              </a:xfrm>
              <a:prstGeom prst="straightConnector1">
                <a:avLst/>
              </a:prstGeom>
              <a:grpFill/>
              <a:ln w="9525">
                <a:solidFill>
                  <a:srgbClr val="000000"/>
                </a:solidFill>
                <a:round/>
                <a:headEnd/>
                <a:tailEnd type="triangle" w="med" len="med"/>
              </a:ln>
              <a:extLst/>
            </p:spPr>
          </p:cxnSp>
          <p:cxnSp>
            <p:nvCxnSpPr>
              <p:cNvPr id="21" name="AutoShape 246"/>
              <p:cNvCxnSpPr>
                <a:cxnSpLocks noChangeShapeType="1"/>
              </p:cNvCxnSpPr>
              <p:nvPr/>
            </p:nvCxnSpPr>
            <p:spPr bwMode="auto">
              <a:xfrm flipV="1">
                <a:off x="11875" y="3925"/>
                <a:ext cx="613" cy="488"/>
              </a:xfrm>
              <a:prstGeom prst="straightConnector1">
                <a:avLst/>
              </a:prstGeom>
              <a:grpFill/>
              <a:ln w="9525">
                <a:solidFill>
                  <a:srgbClr val="000000"/>
                </a:solidFill>
                <a:round/>
                <a:headEnd/>
                <a:tailEnd type="triangle" w="med" len="med"/>
              </a:ln>
              <a:extLst/>
            </p:spPr>
          </p:cxnSp>
          <p:cxnSp>
            <p:nvCxnSpPr>
              <p:cNvPr id="22" name="AutoShape 247"/>
              <p:cNvCxnSpPr>
                <a:cxnSpLocks noChangeShapeType="1"/>
              </p:cNvCxnSpPr>
              <p:nvPr/>
            </p:nvCxnSpPr>
            <p:spPr bwMode="auto">
              <a:xfrm>
                <a:off x="11875" y="4433"/>
                <a:ext cx="613" cy="528"/>
              </a:xfrm>
              <a:prstGeom prst="straightConnector1">
                <a:avLst/>
              </a:prstGeom>
              <a:grpFill/>
              <a:ln w="9525">
                <a:solidFill>
                  <a:srgbClr val="000000"/>
                </a:solidFill>
                <a:round/>
                <a:headEnd/>
                <a:tailEnd type="triangle" w="med" len="med"/>
              </a:ln>
              <a:extLst/>
            </p:spPr>
          </p:cxnSp>
          <p:cxnSp>
            <p:nvCxnSpPr>
              <p:cNvPr id="23" name="AutoShape 248"/>
              <p:cNvCxnSpPr>
                <a:cxnSpLocks noChangeShapeType="1"/>
              </p:cNvCxnSpPr>
              <p:nvPr/>
            </p:nvCxnSpPr>
            <p:spPr bwMode="auto">
              <a:xfrm>
                <a:off x="11875" y="4452"/>
                <a:ext cx="613" cy="1646"/>
              </a:xfrm>
              <a:prstGeom prst="straightConnector1">
                <a:avLst/>
              </a:prstGeom>
              <a:grpFill/>
              <a:ln w="9525">
                <a:solidFill>
                  <a:srgbClr val="000000"/>
                </a:solidFill>
                <a:round/>
                <a:headEnd/>
                <a:tailEnd type="triangle" w="med" len="med"/>
              </a:ln>
              <a:extLst/>
            </p:spPr>
          </p:cxnSp>
          <p:sp>
            <p:nvSpPr>
              <p:cNvPr id="24" name="Text Box 249"/>
              <p:cNvSpPr txBox="1">
                <a:spLocks noChangeArrowheads="1"/>
              </p:cNvSpPr>
              <p:nvPr/>
            </p:nvSpPr>
            <p:spPr bwMode="auto">
              <a:xfrm>
                <a:off x="2693" y="6098"/>
                <a:ext cx="855" cy="5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200">
                    <a:latin typeface="Nimbus Roman No9 L"/>
                    <a:ea typeface="Nimbus Sans L"/>
                    <a:cs typeface="Times New Roman" pitchFamily="18" charset="0"/>
                  </a:rPr>
                  <a:t>1.47</a:t>
                </a:r>
              </a:p>
            </p:txBody>
          </p:sp>
          <p:sp>
            <p:nvSpPr>
              <p:cNvPr id="25" name="Text Box 250"/>
              <p:cNvSpPr txBox="1">
                <a:spLocks noChangeArrowheads="1"/>
              </p:cNvSpPr>
              <p:nvPr/>
            </p:nvSpPr>
            <p:spPr bwMode="auto">
              <a:xfrm>
                <a:off x="2693" y="4961"/>
                <a:ext cx="855" cy="5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200" dirty="0">
                    <a:latin typeface="Nimbus Roman No9 L"/>
                    <a:ea typeface="Nimbus Sans L"/>
                    <a:cs typeface="Times New Roman" pitchFamily="18" charset="0"/>
                  </a:rPr>
                  <a:t>1.00</a:t>
                </a:r>
              </a:p>
            </p:txBody>
          </p:sp>
          <p:sp>
            <p:nvSpPr>
              <p:cNvPr id="26" name="Text Box 251"/>
              <p:cNvSpPr txBox="1">
                <a:spLocks noChangeArrowheads="1"/>
              </p:cNvSpPr>
              <p:nvPr/>
            </p:nvSpPr>
            <p:spPr bwMode="auto">
              <a:xfrm>
                <a:off x="2612" y="3314"/>
                <a:ext cx="856" cy="5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200" dirty="0">
                    <a:latin typeface="Nimbus Roman No9 L"/>
                    <a:ea typeface="Nimbus Sans L"/>
                    <a:cs typeface="Times New Roman" pitchFamily="18" charset="0"/>
                  </a:rPr>
                  <a:t>1.50</a:t>
                </a:r>
              </a:p>
            </p:txBody>
          </p:sp>
          <p:sp>
            <p:nvSpPr>
              <p:cNvPr id="27" name="Text Box 252"/>
              <p:cNvSpPr txBox="1">
                <a:spLocks noChangeArrowheads="1"/>
              </p:cNvSpPr>
              <p:nvPr/>
            </p:nvSpPr>
            <p:spPr bwMode="auto">
              <a:xfrm>
                <a:off x="2612" y="2176"/>
                <a:ext cx="856" cy="5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200" dirty="0">
                    <a:latin typeface="Nimbus Roman No9 L"/>
                    <a:ea typeface="Nimbus Sans L"/>
                    <a:cs typeface="Times New Roman" pitchFamily="18" charset="0"/>
                  </a:rPr>
                  <a:t>1.00</a:t>
                </a:r>
              </a:p>
            </p:txBody>
          </p:sp>
          <p:sp>
            <p:nvSpPr>
              <p:cNvPr id="28" name="Rectangle 27"/>
              <p:cNvSpPr>
                <a:spLocks noChangeArrowheads="1"/>
              </p:cNvSpPr>
              <p:nvPr/>
            </p:nvSpPr>
            <p:spPr bwMode="auto">
              <a:xfrm>
                <a:off x="1467" y="3233"/>
                <a:ext cx="952" cy="915"/>
              </a:xfrm>
              <a:prstGeom prst="rect">
                <a:avLst/>
              </a:prstGeom>
              <a:grpFill/>
              <a:ln w="9525">
                <a:solidFill>
                  <a:srgbClr val="000000"/>
                </a:solidFill>
                <a:miter lim="800000"/>
                <a:headEnd/>
                <a:tailEnd/>
              </a:ln>
            </p:spPr>
            <p:txBody>
              <a:bodyPr/>
              <a:lstStyle/>
              <a:p>
                <a:pPr algn="ctr"/>
                <a:r>
                  <a:rPr lang="en-US" sz="1200" dirty="0">
                    <a:latin typeface="Nimbus Roman No9 L"/>
                    <a:ea typeface="Nimbus Sans L"/>
                    <a:cs typeface="Times New Roman" pitchFamily="18" charset="0"/>
                  </a:rPr>
                  <a:t>Shy (CG)</a:t>
                </a:r>
              </a:p>
            </p:txBody>
          </p:sp>
          <p:sp>
            <p:nvSpPr>
              <p:cNvPr id="29" name="Rectangle 28"/>
              <p:cNvSpPr>
                <a:spLocks noChangeArrowheads="1"/>
              </p:cNvSpPr>
              <p:nvPr/>
            </p:nvSpPr>
            <p:spPr bwMode="auto">
              <a:xfrm>
                <a:off x="1467" y="1810"/>
                <a:ext cx="952" cy="915"/>
              </a:xfrm>
              <a:prstGeom prst="rect">
                <a:avLst/>
              </a:prstGeom>
              <a:grpFill/>
              <a:ln w="9525">
                <a:solidFill>
                  <a:srgbClr val="000000"/>
                </a:solidFill>
                <a:miter lim="800000"/>
                <a:headEnd/>
                <a:tailEnd/>
              </a:ln>
            </p:spPr>
            <p:txBody>
              <a:bodyPr/>
              <a:lstStyle/>
              <a:p>
                <a:pPr algn="ctr"/>
                <a:r>
                  <a:rPr lang="en-US" sz="1200" dirty="0">
                    <a:latin typeface="Nimbus Roman No9 L"/>
                    <a:ea typeface="Nimbus Sans L"/>
                    <a:cs typeface="Times New Roman" pitchFamily="18" charset="0"/>
                  </a:rPr>
                  <a:t>Shy (M)</a:t>
                </a:r>
              </a:p>
            </p:txBody>
          </p:sp>
          <p:cxnSp>
            <p:nvCxnSpPr>
              <p:cNvPr id="30" name="AutoShape 255"/>
              <p:cNvCxnSpPr>
                <a:cxnSpLocks noChangeShapeType="1"/>
              </p:cNvCxnSpPr>
              <p:nvPr/>
            </p:nvCxnSpPr>
            <p:spPr bwMode="auto">
              <a:xfrm flipH="1" flipV="1">
                <a:off x="2419" y="2298"/>
                <a:ext cx="758" cy="752"/>
              </a:xfrm>
              <a:prstGeom prst="straightConnector1">
                <a:avLst/>
              </a:prstGeom>
              <a:grpFill/>
              <a:ln w="9525">
                <a:solidFill>
                  <a:srgbClr val="000000"/>
                </a:solidFill>
                <a:round/>
                <a:headEnd/>
                <a:tailEnd type="triangle" w="med" len="med"/>
              </a:ln>
              <a:extLst/>
            </p:spPr>
          </p:cxnSp>
          <p:cxnSp>
            <p:nvCxnSpPr>
              <p:cNvPr id="31" name="AutoShape 256"/>
              <p:cNvCxnSpPr>
                <a:cxnSpLocks noChangeShapeType="1"/>
              </p:cNvCxnSpPr>
              <p:nvPr/>
            </p:nvCxnSpPr>
            <p:spPr bwMode="auto">
              <a:xfrm flipH="1">
                <a:off x="2419" y="3050"/>
                <a:ext cx="758" cy="590"/>
              </a:xfrm>
              <a:prstGeom prst="straightConnector1">
                <a:avLst/>
              </a:prstGeom>
              <a:grpFill/>
              <a:ln w="9525">
                <a:solidFill>
                  <a:srgbClr val="000000"/>
                </a:solidFill>
                <a:round/>
                <a:headEnd/>
                <a:tailEnd type="triangle" w="med" len="med"/>
              </a:ln>
              <a:extLst/>
            </p:spPr>
          </p:cxnSp>
          <p:sp>
            <p:nvSpPr>
              <p:cNvPr id="32" name="Rectangle 31"/>
              <p:cNvSpPr>
                <a:spLocks noChangeArrowheads="1"/>
              </p:cNvSpPr>
              <p:nvPr/>
            </p:nvSpPr>
            <p:spPr bwMode="auto">
              <a:xfrm>
                <a:off x="1467" y="4595"/>
                <a:ext cx="952" cy="915"/>
              </a:xfrm>
              <a:prstGeom prst="rect">
                <a:avLst/>
              </a:prstGeom>
              <a:grpFill/>
              <a:ln w="9525">
                <a:solidFill>
                  <a:srgbClr val="000000"/>
                </a:solidFill>
                <a:miter lim="800000"/>
                <a:headEnd/>
                <a:tailEnd/>
              </a:ln>
            </p:spPr>
            <p:txBody>
              <a:bodyPr/>
              <a:lstStyle/>
              <a:p>
                <a:pPr algn="ctr"/>
                <a:r>
                  <a:rPr lang="en-US" sz="1200">
                    <a:latin typeface="Nimbus Roman No9 L"/>
                    <a:ea typeface="Nimbus Sans L"/>
                    <a:cs typeface="Times New Roman" pitchFamily="18" charset="0"/>
                  </a:rPr>
                  <a:t>IC (M)</a:t>
                </a:r>
              </a:p>
            </p:txBody>
          </p:sp>
          <p:sp>
            <p:nvSpPr>
              <p:cNvPr id="33" name="Rectangle 32"/>
              <p:cNvSpPr>
                <a:spLocks noChangeArrowheads="1"/>
              </p:cNvSpPr>
              <p:nvPr/>
            </p:nvSpPr>
            <p:spPr bwMode="auto">
              <a:xfrm>
                <a:off x="1467" y="5977"/>
                <a:ext cx="952" cy="915"/>
              </a:xfrm>
              <a:prstGeom prst="rect">
                <a:avLst/>
              </a:prstGeom>
              <a:grpFill/>
              <a:ln w="9525">
                <a:solidFill>
                  <a:srgbClr val="000000"/>
                </a:solidFill>
                <a:miter lim="800000"/>
                <a:headEnd/>
                <a:tailEnd/>
              </a:ln>
            </p:spPr>
            <p:txBody>
              <a:bodyPr/>
              <a:lstStyle/>
              <a:p>
                <a:pPr algn="ctr"/>
                <a:r>
                  <a:rPr lang="en-US" sz="1200" dirty="0">
                    <a:latin typeface="Nimbus Roman No9 L"/>
                    <a:ea typeface="Nimbus Sans L"/>
                    <a:cs typeface="Times New Roman" pitchFamily="18" charset="0"/>
                  </a:rPr>
                  <a:t>IC (CG)</a:t>
                </a:r>
              </a:p>
            </p:txBody>
          </p:sp>
          <p:cxnSp>
            <p:nvCxnSpPr>
              <p:cNvPr id="34" name="AutoShape 269"/>
              <p:cNvCxnSpPr>
                <a:cxnSpLocks noChangeShapeType="1"/>
              </p:cNvCxnSpPr>
              <p:nvPr/>
            </p:nvCxnSpPr>
            <p:spPr bwMode="auto">
              <a:xfrm flipH="1" flipV="1">
                <a:off x="2419" y="5002"/>
                <a:ext cx="758" cy="752"/>
              </a:xfrm>
              <a:prstGeom prst="straightConnector1">
                <a:avLst/>
              </a:prstGeom>
              <a:grpFill/>
              <a:ln w="9525">
                <a:solidFill>
                  <a:srgbClr val="000000"/>
                </a:solidFill>
                <a:round/>
                <a:headEnd/>
                <a:tailEnd type="triangle" w="med" len="med"/>
              </a:ln>
              <a:extLst/>
            </p:spPr>
          </p:cxnSp>
          <p:cxnSp>
            <p:nvCxnSpPr>
              <p:cNvPr id="35" name="AutoShape 270"/>
              <p:cNvCxnSpPr>
                <a:cxnSpLocks noChangeShapeType="1"/>
              </p:cNvCxnSpPr>
              <p:nvPr/>
            </p:nvCxnSpPr>
            <p:spPr bwMode="auto">
              <a:xfrm flipH="1">
                <a:off x="2419" y="5754"/>
                <a:ext cx="758" cy="589"/>
              </a:xfrm>
              <a:prstGeom prst="straightConnector1">
                <a:avLst/>
              </a:prstGeom>
              <a:grpFill/>
              <a:ln w="9525">
                <a:solidFill>
                  <a:srgbClr val="000000"/>
                </a:solidFill>
                <a:round/>
                <a:headEnd/>
                <a:tailEnd type="triangle" w="med" len="med"/>
              </a:ln>
              <a:extLst/>
            </p:spPr>
          </p:cxnSp>
          <p:sp>
            <p:nvSpPr>
              <p:cNvPr id="36" name="Oval 35"/>
              <p:cNvSpPr>
                <a:spLocks noChangeArrowheads="1"/>
              </p:cNvSpPr>
              <p:nvPr/>
            </p:nvSpPr>
            <p:spPr bwMode="auto">
              <a:xfrm>
                <a:off x="9535" y="3691"/>
                <a:ext cx="2340" cy="1473"/>
              </a:xfrm>
              <a:prstGeom prst="ellipse">
                <a:avLst/>
              </a:prstGeom>
              <a:grpFill/>
              <a:ln w="38100">
                <a:solidFill>
                  <a:schemeClr val="accent1"/>
                </a:solidFill>
                <a:round/>
                <a:headEnd/>
                <a:tailEnd/>
              </a:ln>
            </p:spPr>
            <p:txBody>
              <a:bodyPr/>
              <a:lstStyle/>
              <a:p>
                <a:pPr algn="ctr"/>
                <a:r>
                  <a:rPr lang="en-US" sz="1400">
                    <a:latin typeface="Nimbus Roman No9 L"/>
                    <a:ea typeface="Nimbus Sans L"/>
                    <a:cs typeface="Times New Roman" pitchFamily="18" charset="0"/>
                  </a:rPr>
                  <a:t>Academic Skills</a:t>
                </a:r>
                <a:endParaRPr lang="en-US" sz="1200">
                  <a:latin typeface="Nimbus Roman No9 L"/>
                  <a:ea typeface="Nimbus Sans L"/>
                  <a:cs typeface="Times New Roman" pitchFamily="18" charset="0"/>
                </a:endParaRPr>
              </a:p>
            </p:txBody>
          </p:sp>
          <p:cxnSp>
            <p:nvCxnSpPr>
              <p:cNvPr id="37" name="AutoShape 260"/>
              <p:cNvCxnSpPr>
                <a:cxnSpLocks noChangeShapeType="1"/>
              </p:cNvCxnSpPr>
              <p:nvPr/>
            </p:nvCxnSpPr>
            <p:spPr bwMode="auto">
              <a:xfrm>
                <a:off x="5517" y="3031"/>
                <a:ext cx="904" cy="1321"/>
              </a:xfrm>
              <a:prstGeom prst="straightConnector1">
                <a:avLst/>
              </a:prstGeom>
              <a:grpFill/>
              <a:ln w="38100">
                <a:solidFill>
                  <a:srgbClr val="FF0000"/>
                </a:solidFill>
                <a:round/>
                <a:headEnd/>
                <a:tailEnd type="triangle" w="med" len="med"/>
              </a:ln>
              <a:extLst/>
            </p:spPr>
          </p:cxnSp>
          <p:cxnSp>
            <p:nvCxnSpPr>
              <p:cNvPr id="38" name="AutoShape 261"/>
              <p:cNvCxnSpPr>
                <a:cxnSpLocks noChangeShapeType="1"/>
              </p:cNvCxnSpPr>
              <p:nvPr/>
            </p:nvCxnSpPr>
            <p:spPr bwMode="auto">
              <a:xfrm flipV="1">
                <a:off x="5517" y="4453"/>
                <a:ext cx="904" cy="1301"/>
              </a:xfrm>
              <a:prstGeom prst="straightConnector1">
                <a:avLst/>
              </a:prstGeom>
              <a:grpFill/>
              <a:ln w="9525">
                <a:solidFill>
                  <a:srgbClr val="000000"/>
                </a:solidFill>
                <a:round/>
                <a:headEnd/>
                <a:tailEnd type="triangle" w="med" len="med"/>
              </a:ln>
              <a:extLst/>
            </p:spPr>
          </p:cxnSp>
          <p:cxnSp>
            <p:nvCxnSpPr>
              <p:cNvPr id="39" name="AutoShape 262"/>
              <p:cNvCxnSpPr>
                <a:cxnSpLocks noChangeShapeType="1"/>
              </p:cNvCxnSpPr>
              <p:nvPr/>
            </p:nvCxnSpPr>
            <p:spPr bwMode="auto">
              <a:xfrm>
                <a:off x="5517" y="2868"/>
                <a:ext cx="4163" cy="1199"/>
              </a:xfrm>
              <a:prstGeom prst="straightConnector1">
                <a:avLst/>
              </a:prstGeom>
              <a:grpFill/>
              <a:ln w="9525">
                <a:solidFill>
                  <a:srgbClr val="000000"/>
                </a:solidFill>
                <a:prstDash val="dash"/>
                <a:round/>
                <a:headEnd/>
                <a:tailEnd type="triangle" w="med" len="med"/>
              </a:ln>
              <a:extLst/>
            </p:spPr>
          </p:cxnSp>
          <p:cxnSp>
            <p:nvCxnSpPr>
              <p:cNvPr id="40" name="AutoShape 263"/>
              <p:cNvCxnSpPr>
                <a:cxnSpLocks noChangeShapeType="1"/>
              </p:cNvCxnSpPr>
              <p:nvPr/>
            </p:nvCxnSpPr>
            <p:spPr bwMode="auto">
              <a:xfrm flipV="1">
                <a:off x="5517" y="4779"/>
                <a:ext cx="4163" cy="1117"/>
              </a:xfrm>
              <a:prstGeom prst="straightConnector1">
                <a:avLst/>
              </a:prstGeom>
              <a:grpFill/>
              <a:ln w="9525">
                <a:solidFill>
                  <a:srgbClr val="000000"/>
                </a:solidFill>
                <a:round/>
                <a:headEnd/>
                <a:tailEnd type="triangle" w="med" len="med"/>
              </a:ln>
              <a:extLst/>
            </p:spPr>
          </p:cxnSp>
          <p:cxnSp>
            <p:nvCxnSpPr>
              <p:cNvPr id="41" name="AutoShape 264"/>
              <p:cNvCxnSpPr>
                <a:cxnSpLocks noChangeShapeType="1"/>
              </p:cNvCxnSpPr>
              <p:nvPr/>
            </p:nvCxnSpPr>
            <p:spPr bwMode="auto">
              <a:xfrm>
                <a:off x="8163" y="4452"/>
                <a:ext cx="1372" cy="1"/>
              </a:xfrm>
              <a:prstGeom prst="straightConnector1">
                <a:avLst/>
              </a:prstGeom>
              <a:grpFill/>
              <a:ln w="38100">
                <a:solidFill>
                  <a:srgbClr val="FF0000"/>
                </a:solidFill>
                <a:round/>
                <a:headEnd/>
                <a:tailEnd type="triangle" w="med" len="med"/>
              </a:ln>
              <a:extLst/>
            </p:spPr>
          </p:cxnSp>
          <p:sp>
            <p:nvSpPr>
              <p:cNvPr id="42" name="Oval 41"/>
              <p:cNvSpPr>
                <a:spLocks noChangeArrowheads="1"/>
              </p:cNvSpPr>
              <p:nvPr/>
            </p:nvSpPr>
            <p:spPr bwMode="auto">
              <a:xfrm>
                <a:off x="3177" y="2237"/>
                <a:ext cx="2340" cy="1606"/>
              </a:xfrm>
              <a:prstGeom prst="ellipse">
                <a:avLst/>
              </a:prstGeom>
              <a:grpFill/>
              <a:ln w="38100">
                <a:solidFill>
                  <a:schemeClr val="accent1"/>
                </a:solidFill>
                <a:round/>
                <a:headEnd/>
                <a:tailEnd/>
              </a:ln>
            </p:spPr>
            <p:txBody>
              <a:bodyPr/>
              <a:lstStyle/>
              <a:p>
                <a:pPr algn="ctr"/>
                <a:r>
                  <a:rPr lang="en-US" sz="1200">
                    <a:latin typeface="Nimbus Roman No9 L"/>
                    <a:ea typeface="Nimbus Sans L"/>
                    <a:cs typeface="Times New Roman" pitchFamily="18" charset="0"/>
                  </a:rPr>
                  <a:t> </a:t>
                </a:r>
              </a:p>
              <a:p>
                <a:pPr algn="ctr"/>
                <a:r>
                  <a:rPr lang="en-US" sz="1400">
                    <a:latin typeface="Nimbus Roman No9 L"/>
                    <a:ea typeface="Nimbus Sans L"/>
                    <a:cs typeface="Times New Roman" pitchFamily="18" charset="0"/>
                  </a:rPr>
                  <a:t>Shyness</a:t>
                </a:r>
                <a:endParaRPr lang="en-US" sz="1200">
                  <a:latin typeface="Nimbus Roman No9 L"/>
                  <a:ea typeface="Nimbus Sans L"/>
                  <a:cs typeface="Times New Roman" pitchFamily="18" charset="0"/>
                </a:endParaRPr>
              </a:p>
            </p:txBody>
          </p:sp>
          <p:sp>
            <p:nvSpPr>
              <p:cNvPr id="43" name="Oval 42"/>
              <p:cNvSpPr>
                <a:spLocks noChangeArrowheads="1"/>
              </p:cNvSpPr>
              <p:nvPr/>
            </p:nvSpPr>
            <p:spPr bwMode="auto">
              <a:xfrm>
                <a:off x="3177" y="5002"/>
                <a:ext cx="2340" cy="1605"/>
              </a:xfrm>
              <a:prstGeom prst="ellipse">
                <a:avLst/>
              </a:prstGeom>
              <a:grpFill/>
              <a:ln w="9525">
                <a:solidFill>
                  <a:srgbClr val="000000"/>
                </a:solidFill>
                <a:round/>
                <a:headEnd/>
                <a:tailEnd/>
              </a:ln>
            </p:spPr>
            <p:txBody>
              <a:bodyPr/>
              <a:lstStyle/>
              <a:p>
                <a:pPr algn="ctr"/>
                <a:r>
                  <a:rPr lang="en-US" sz="1100" dirty="0">
                    <a:latin typeface="Nimbus Roman No9 L"/>
                    <a:ea typeface="Nimbus Sans L"/>
                    <a:cs typeface="Times New Roman" pitchFamily="18" charset="0"/>
                  </a:rPr>
                  <a:t> </a:t>
                </a:r>
                <a:endParaRPr lang="en-US" sz="1200" dirty="0">
                  <a:latin typeface="Nimbus Roman No9 L"/>
                  <a:ea typeface="Nimbus Sans L"/>
                  <a:cs typeface="Times New Roman" pitchFamily="18" charset="0"/>
                </a:endParaRPr>
              </a:p>
              <a:p>
                <a:pPr algn="ctr"/>
                <a:r>
                  <a:rPr lang="en-US" sz="1100" dirty="0">
                    <a:latin typeface="Nimbus Roman No9 L"/>
                    <a:ea typeface="Nimbus Sans L"/>
                    <a:cs typeface="Times New Roman" pitchFamily="18" charset="0"/>
                  </a:rPr>
                  <a:t>Inhibitory Control</a:t>
                </a:r>
                <a:endParaRPr lang="en-US" sz="1200" dirty="0">
                  <a:latin typeface="Nimbus Roman No9 L"/>
                  <a:ea typeface="Nimbus Sans L"/>
                  <a:cs typeface="Times New Roman" pitchFamily="18" charset="0"/>
                </a:endParaRPr>
              </a:p>
            </p:txBody>
          </p:sp>
        </p:grpSp>
        <p:sp>
          <p:nvSpPr>
            <p:cNvPr id="6" name="Rectangle 5"/>
            <p:cNvSpPr>
              <a:spLocks noChangeArrowheads="1"/>
            </p:cNvSpPr>
            <p:nvPr/>
          </p:nvSpPr>
          <p:spPr bwMode="auto">
            <a:xfrm>
              <a:off x="6421" y="4006"/>
              <a:ext cx="1742" cy="813"/>
            </a:xfrm>
            <a:prstGeom prst="rect">
              <a:avLst/>
            </a:prstGeom>
            <a:grpFill/>
            <a:ln w="38100">
              <a:solidFill>
                <a:schemeClr val="accent1"/>
              </a:solidFill>
              <a:miter lim="800000"/>
              <a:headEnd/>
              <a:tailEnd/>
            </a:ln>
          </p:spPr>
          <p:txBody>
            <a:bodyPr/>
            <a:lstStyle/>
            <a:p>
              <a:pPr algn="ctr">
                <a:spcBef>
                  <a:spcPts val="1200"/>
                </a:spcBef>
                <a:spcAft>
                  <a:spcPts val="1200"/>
                </a:spcAft>
              </a:pPr>
              <a:r>
                <a:rPr lang="en-US" sz="1100" dirty="0" smtClean="0">
                  <a:latin typeface="Nimbus Roman No9 L"/>
                  <a:ea typeface="Nimbus Sans L"/>
                  <a:cs typeface="Times New Roman" pitchFamily="18" charset="0"/>
                </a:rPr>
                <a:t>SPS Competence</a:t>
              </a:r>
              <a:endParaRPr lang="en-US" sz="1100" dirty="0">
                <a:latin typeface="Nimbus Roman No9 L"/>
                <a:ea typeface="Nimbus Sans L"/>
                <a:cs typeface="Times New Roman" pitchFamily="18" charset="0"/>
              </a:endParaRPr>
            </a:p>
          </p:txBody>
        </p:sp>
      </p:grpSp>
      <p:sp>
        <p:nvSpPr>
          <p:cNvPr id="44" name="TextBox 43"/>
          <p:cNvSpPr txBox="1"/>
          <p:nvPr/>
        </p:nvSpPr>
        <p:spPr>
          <a:xfrm>
            <a:off x="6780891" y="6510698"/>
            <a:ext cx="2327625" cy="307777"/>
          </a:xfrm>
          <a:prstGeom prst="rect">
            <a:avLst/>
          </a:prstGeom>
          <a:noFill/>
        </p:spPr>
        <p:txBody>
          <a:bodyPr wrap="none" rtlCol="0">
            <a:spAutoFit/>
          </a:bodyPr>
          <a:lstStyle/>
          <a:p>
            <a:r>
              <a:rPr lang="en-US" sz="1400" dirty="0" smtClean="0"/>
              <a:t>Walker &amp; Henderson, 2012</a:t>
            </a:r>
            <a:endParaRPr lang="en-US" sz="1400" dirty="0"/>
          </a:p>
        </p:txBody>
      </p:sp>
      <p:sp>
        <p:nvSpPr>
          <p:cNvPr id="3" name="Rectangle 2"/>
          <p:cNvSpPr/>
          <p:nvPr/>
        </p:nvSpPr>
        <p:spPr>
          <a:xfrm>
            <a:off x="2825103" y="6007676"/>
            <a:ext cx="3743332" cy="369332"/>
          </a:xfrm>
          <a:prstGeom prst="rect">
            <a:avLst/>
          </a:prstGeom>
        </p:spPr>
        <p:txBody>
          <a:bodyPr wrap="none">
            <a:spAutoFit/>
          </a:bodyPr>
          <a:lstStyle/>
          <a:p>
            <a:r>
              <a:rPr lang="en-US" dirty="0" smtClean="0"/>
              <a:t>SPS = social </a:t>
            </a:r>
            <a:r>
              <a:rPr lang="en-US" dirty="0"/>
              <a:t>problem solving </a:t>
            </a:r>
            <a:r>
              <a:rPr lang="en-US" dirty="0" smtClean="0"/>
              <a:t>skills</a:t>
            </a:r>
            <a:endParaRPr lang="en-US" dirty="0"/>
          </a:p>
        </p:txBody>
      </p:sp>
    </p:spTree>
    <p:extLst>
      <p:ext uri="{BB962C8B-B14F-4D97-AF65-F5344CB8AC3E}">
        <p14:creationId xmlns:p14="http://schemas.microsoft.com/office/powerpoint/2010/main" val="2319837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p:txBody>
          <a:bodyPr/>
          <a:lstStyle/>
          <a:p>
            <a:pPr algn="ctr"/>
            <a:r>
              <a:rPr lang="en-US" sz="4000" dirty="0"/>
              <a:t>Temperament (cont)</a:t>
            </a:r>
          </a:p>
        </p:txBody>
      </p:sp>
      <p:sp>
        <p:nvSpPr>
          <p:cNvPr id="515075" name="Rectangle 3"/>
          <p:cNvSpPr>
            <a:spLocks noGrp="1" noChangeArrowheads="1"/>
          </p:cNvSpPr>
          <p:nvPr>
            <p:ph type="body" idx="4294967295"/>
          </p:nvPr>
        </p:nvSpPr>
        <p:spPr>
          <a:xfrm>
            <a:off x="457200" y="1524000"/>
            <a:ext cx="8229600" cy="5059363"/>
          </a:xfrm>
          <a:prstGeom prst="rect">
            <a:avLst/>
          </a:prstGeom>
        </p:spPr>
        <p:txBody>
          <a:bodyPr/>
          <a:lstStyle/>
          <a:p>
            <a:pPr lvl="1"/>
            <a:r>
              <a:rPr lang="en-US" dirty="0" smtClean="0"/>
              <a:t>Evocative Effects </a:t>
            </a:r>
            <a:endParaRPr lang="en-US" dirty="0"/>
          </a:p>
          <a:p>
            <a:pPr lvl="1">
              <a:buFontTx/>
              <a:buNone/>
            </a:pPr>
            <a:endParaRPr lang="en-US" dirty="0"/>
          </a:p>
          <a:p>
            <a:pPr lvl="1"/>
            <a:endParaRPr lang="en-US" dirty="0" smtClean="0"/>
          </a:p>
          <a:p>
            <a:pPr lvl="1"/>
            <a:endParaRPr lang="en-US" dirty="0"/>
          </a:p>
          <a:p>
            <a:pPr lvl="1"/>
            <a:endParaRPr lang="en-US" dirty="0" smtClean="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smtClean="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0065" y="2057400"/>
            <a:ext cx="5940425"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29200" y="6066747"/>
            <a:ext cx="4031873" cy="369332"/>
          </a:xfrm>
          <a:prstGeom prst="rect">
            <a:avLst/>
          </a:prstGeom>
          <a:noFill/>
        </p:spPr>
        <p:txBody>
          <a:bodyPr wrap="none" rtlCol="0">
            <a:spAutoFit/>
          </a:bodyPr>
          <a:lstStyle/>
          <a:p>
            <a:r>
              <a:rPr lang="en-US" dirty="0" smtClean="0"/>
              <a:t>Actor Partner Interdependence Model</a:t>
            </a:r>
            <a:endParaRPr lang="en-US" dirty="0"/>
          </a:p>
        </p:txBody>
      </p:sp>
    </p:spTree>
    <p:extLst>
      <p:ext uri="{BB962C8B-B14F-4D97-AF65-F5344CB8AC3E}">
        <p14:creationId xmlns:p14="http://schemas.microsoft.com/office/powerpoint/2010/main" val="3592607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Evocative Effects</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0548" y="1828800"/>
            <a:ext cx="4213472"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7150" y="1828800"/>
            <a:ext cx="4468833"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4343400"/>
            <a:ext cx="4477886" cy="2672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7649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p:txBody>
          <a:bodyPr/>
          <a:lstStyle/>
          <a:p>
            <a:pPr algn="ctr"/>
            <a:r>
              <a:rPr lang="en-US" sz="4000" dirty="0"/>
              <a:t>Temperament (cont)</a:t>
            </a:r>
          </a:p>
        </p:txBody>
      </p:sp>
      <p:sp>
        <p:nvSpPr>
          <p:cNvPr id="515075" name="Rectangle 3"/>
          <p:cNvSpPr>
            <a:spLocks noGrp="1" noChangeArrowheads="1"/>
          </p:cNvSpPr>
          <p:nvPr>
            <p:ph type="body" idx="4294967295"/>
          </p:nvPr>
        </p:nvSpPr>
        <p:spPr>
          <a:xfrm>
            <a:off x="457200" y="1524000"/>
            <a:ext cx="8229600" cy="5059363"/>
          </a:xfrm>
          <a:prstGeom prst="rect">
            <a:avLst/>
          </a:prstGeom>
        </p:spPr>
        <p:txBody>
          <a:bodyPr/>
          <a:lstStyle/>
          <a:p>
            <a:pPr lvl="1">
              <a:buFontTx/>
              <a:buNone/>
            </a:pPr>
            <a:endParaRPr lang="en-US" dirty="0"/>
          </a:p>
          <a:p>
            <a:pPr lvl="1"/>
            <a:r>
              <a:rPr lang="en-US" dirty="0" smtClean="0"/>
              <a:t>Niche Picking</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133600"/>
            <a:ext cx="1481137"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429000"/>
            <a:ext cx="1511300"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37453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p:txBody>
          <a:bodyPr/>
          <a:lstStyle/>
          <a:p>
            <a:pPr algn="ctr"/>
            <a:r>
              <a:rPr lang="en-US" sz="4000" dirty="0"/>
              <a:t>Temperament (cont)</a:t>
            </a:r>
          </a:p>
        </p:txBody>
      </p:sp>
      <p:sp>
        <p:nvSpPr>
          <p:cNvPr id="517123" name="Rectangle 3"/>
          <p:cNvSpPr>
            <a:spLocks noGrp="1" noChangeArrowheads="1"/>
          </p:cNvSpPr>
          <p:nvPr>
            <p:ph type="body" idx="4294967295"/>
          </p:nvPr>
        </p:nvSpPr>
        <p:spPr>
          <a:xfrm>
            <a:off x="457200" y="1646237"/>
            <a:ext cx="8229600" cy="4526280"/>
          </a:xfrm>
          <a:prstGeom prst="rect">
            <a:avLst/>
          </a:prstGeom>
        </p:spPr>
        <p:txBody>
          <a:bodyPr/>
          <a:lstStyle/>
          <a:p>
            <a:pPr lvl="1"/>
            <a:r>
              <a:rPr lang="en-US" dirty="0" smtClean="0"/>
              <a:t>Temperament </a:t>
            </a:r>
            <a:r>
              <a:rPr lang="en-US" dirty="0"/>
              <a:t>x Environment Interactions (Goodness-of-fit)</a:t>
            </a:r>
          </a:p>
          <a:p>
            <a:pPr lvl="1">
              <a:buFontTx/>
              <a:buNone/>
            </a:pPr>
            <a:endParaRPr lang="en-US" dirty="0"/>
          </a:p>
          <a:p>
            <a:pPr lvl="1"/>
            <a:endParaRPr lang="en-US" dirty="0"/>
          </a:p>
          <a:p>
            <a:pPr lvl="1"/>
            <a:endParaRPr lang="en-US" dirty="0"/>
          </a:p>
          <a:p>
            <a:pPr lvl="1">
              <a:buFontTx/>
              <a:buNone/>
            </a:pPr>
            <a:endParaRPr lang="en-US" dirty="0"/>
          </a:p>
        </p:txBody>
      </p:sp>
      <p:sp>
        <p:nvSpPr>
          <p:cNvPr id="517127" name="Oval 7"/>
          <p:cNvSpPr>
            <a:spLocks noChangeArrowheads="1"/>
          </p:cNvSpPr>
          <p:nvPr/>
        </p:nvSpPr>
        <p:spPr bwMode="auto">
          <a:xfrm>
            <a:off x="1600200" y="4191000"/>
            <a:ext cx="1981200" cy="914400"/>
          </a:xfrm>
          <a:prstGeom prst="ellipse">
            <a:avLst/>
          </a:prstGeom>
          <a:solidFill>
            <a:schemeClr val="accent1"/>
          </a:solidFill>
          <a:ln w="9525">
            <a:solidFill>
              <a:schemeClr val="tx1"/>
            </a:solidFill>
            <a:round/>
            <a:headEnd/>
            <a:tailEnd/>
          </a:ln>
          <a:effectLst/>
        </p:spPr>
        <p:txBody>
          <a:bodyPr wrap="none" anchor="ctr"/>
          <a:lstStyle/>
          <a:p>
            <a:pPr algn="ctr"/>
            <a:r>
              <a:rPr lang="en-US"/>
              <a:t>Temperament</a:t>
            </a:r>
          </a:p>
        </p:txBody>
      </p:sp>
      <p:sp>
        <p:nvSpPr>
          <p:cNvPr id="517130" name="Oval 10"/>
          <p:cNvSpPr>
            <a:spLocks noChangeArrowheads="1"/>
          </p:cNvSpPr>
          <p:nvPr/>
        </p:nvSpPr>
        <p:spPr bwMode="auto">
          <a:xfrm>
            <a:off x="4191000" y="3581400"/>
            <a:ext cx="1447800" cy="1143000"/>
          </a:xfrm>
          <a:prstGeom prst="ellipse">
            <a:avLst/>
          </a:prstGeom>
          <a:solidFill>
            <a:schemeClr val="accent1"/>
          </a:solidFill>
          <a:ln w="9525">
            <a:solidFill>
              <a:schemeClr val="tx1"/>
            </a:solidFill>
            <a:round/>
            <a:headEnd/>
            <a:tailEnd/>
          </a:ln>
          <a:effectLst/>
        </p:spPr>
        <p:txBody>
          <a:bodyPr wrap="none" anchor="ctr"/>
          <a:lstStyle/>
          <a:p>
            <a:pPr algn="ctr"/>
            <a:r>
              <a:rPr lang="en-US" dirty="0"/>
              <a:t>Environment</a:t>
            </a:r>
          </a:p>
          <a:p>
            <a:pPr algn="ctr"/>
            <a:r>
              <a:rPr lang="en-US" dirty="0"/>
              <a:t>#1</a:t>
            </a:r>
          </a:p>
        </p:txBody>
      </p:sp>
      <p:sp>
        <p:nvSpPr>
          <p:cNvPr id="517132" name="Oval 12"/>
          <p:cNvSpPr>
            <a:spLocks noChangeArrowheads="1"/>
          </p:cNvSpPr>
          <p:nvPr/>
        </p:nvSpPr>
        <p:spPr bwMode="auto">
          <a:xfrm>
            <a:off x="4267200" y="4800600"/>
            <a:ext cx="1371600" cy="1219200"/>
          </a:xfrm>
          <a:prstGeom prst="ellipse">
            <a:avLst/>
          </a:prstGeom>
          <a:solidFill>
            <a:schemeClr val="accent1"/>
          </a:solidFill>
          <a:ln w="9525">
            <a:solidFill>
              <a:schemeClr val="tx1"/>
            </a:solidFill>
            <a:round/>
            <a:headEnd/>
            <a:tailEnd/>
          </a:ln>
          <a:effectLst/>
        </p:spPr>
        <p:txBody>
          <a:bodyPr wrap="none" anchor="ctr"/>
          <a:lstStyle/>
          <a:p>
            <a:pPr algn="ctr"/>
            <a:r>
              <a:rPr lang="en-US" dirty="0"/>
              <a:t>Environment</a:t>
            </a:r>
          </a:p>
          <a:p>
            <a:pPr algn="ctr"/>
            <a:r>
              <a:rPr lang="en-US" dirty="0"/>
              <a:t>#2</a:t>
            </a:r>
          </a:p>
        </p:txBody>
      </p:sp>
      <p:sp>
        <p:nvSpPr>
          <p:cNvPr id="517133" name="Line 13"/>
          <p:cNvSpPr>
            <a:spLocks noChangeShapeType="1"/>
          </p:cNvSpPr>
          <p:nvPr/>
        </p:nvSpPr>
        <p:spPr bwMode="auto">
          <a:xfrm flipV="1">
            <a:off x="3534102" y="4191000"/>
            <a:ext cx="685800" cy="304800"/>
          </a:xfrm>
          <a:prstGeom prst="line">
            <a:avLst/>
          </a:prstGeom>
          <a:noFill/>
          <a:ln w="9525">
            <a:solidFill>
              <a:schemeClr val="tx1"/>
            </a:solidFill>
            <a:round/>
            <a:headEnd/>
            <a:tailEnd type="triangle" w="med" len="med"/>
          </a:ln>
          <a:effectLst/>
        </p:spPr>
        <p:txBody>
          <a:bodyPr/>
          <a:lstStyle/>
          <a:p>
            <a:endParaRPr lang="en-US"/>
          </a:p>
        </p:txBody>
      </p:sp>
      <p:sp>
        <p:nvSpPr>
          <p:cNvPr id="517135" name="Line 15"/>
          <p:cNvSpPr>
            <a:spLocks noChangeShapeType="1"/>
          </p:cNvSpPr>
          <p:nvPr/>
        </p:nvSpPr>
        <p:spPr bwMode="auto">
          <a:xfrm>
            <a:off x="3505200" y="4800600"/>
            <a:ext cx="762000" cy="381000"/>
          </a:xfrm>
          <a:prstGeom prst="line">
            <a:avLst/>
          </a:prstGeom>
          <a:noFill/>
          <a:ln w="9525">
            <a:solidFill>
              <a:schemeClr val="tx1"/>
            </a:solidFill>
            <a:round/>
            <a:headEnd/>
            <a:tailEnd type="triangle" w="med" len="med"/>
          </a:ln>
          <a:effectLst/>
        </p:spPr>
        <p:txBody>
          <a:bodyPr/>
          <a:lstStyle/>
          <a:p>
            <a:endParaRPr lang="en-US"/>
          </a:p>
        </p:txBody>
      </p:sp>
      <p:sp>
        <p:nvSpPr>
          <p:cNvPr id="517136" name="Line 16"/>
          <p:cNvSpPr>
            <a:spLocks noChangeShapeType="1"/>
          </p:cNvSpPr>
          <p:nvPr/>
        </p:nvSpPr>
        <p:spPr bwMode="auto">
          <a:xfrm>
            <a:off x="5638800" y="4191000"/>
            <a:ext cx="838200" cy="0"/>
          </a:xfrm>
          <a:prstGeom prst="line">
            <a:avLst/>
          </a:prstGeom>
          <a:noFill/>
          <a:ln w="9525">
            <a:solidFill>
              <a:schemeClr val="tx1"/>
            </a:solidFill>
            <a:round/>
            <a:headEnd/>
            <a:tailEnd type="triangle" w="med" len="med"/>
          </a:ln>
          <a:effectLst/>
        </p:spPr>
        <p:txBody>
          <a:bodyPr/>
          <a:lstStyle/>
          <a:p>
            <a:endParaRPr lang="en-US"/>
          </a:p>
        </p:txBody>
      </p:sp>
      <p:sp>
        <p:nvSpPr>
          <p:cNvPr id="517137" name="Line 17"/>
          <p:cNvSpPr>
            <a:spLocks noChangeShapeType="1"/>
          </p:cNvSpPr>
          <p:nvPr/>
        </p:nvSpPr>
        <p:spPr bwMode="auto">
          <a:xfrm>
            <a:off x="5638800" y="5257800"/>
            <a:ext cx="838200" cy="0"/>
          </a:xfrm>
          <a:prstGeom prst="line">
            <a:avLst/>
          </a:prstGeom>
          <a:noFill/>
          <a:ln w="9525">
            <a:solidFill>
              <a:schemeClr val="tx1"/>
            </a:solidFill>
            <a:round/>
            <a:headEnd/>
            <a:tailEnd type="triangle" w="med" len="med"/>
          </a:ln>
          <a:effectLst/>
        </p:spPr>
        <p:txBody>
          <a:bodyPr/>
          <a:lstStyle/>
          <a:p>
            <a:endParaRPr lang="en-US"/>
          </a:p>
        </p:txBody>
      </p:sp>
      <p:sp>
        <p:nvSpPr>
          <p:cNvPr id="517138" name="Oval 18"/>
          <p:cNvSpPr>
            <a:spLocks noChangeArrowheads="1"/>
          </p:cNvSpPr>
          <p:nvPr/>
        </p:nvSpPr>
        <p:spPr bwMode="auto">
          <a:xfrm>
            <a:off x="6477000" y="3733800"/>
            <a:ext cx="1600200" cy="914400"/>
          </a:xfrm>
          <a:prstGeom prst="ellipse">
            <a:avLst/>
          </a:prstGeom>
          <a:solidFill>
            <a:schemeClr val="accent1"/>
          </a:solidFill>
          <a:ln w="9525">
            <a:solidFill>
              <a:schemeClr val="tx1"/>
            </a:solidFill>
            <a:round/>
            <a:headEnd/>
            <a:tailEnd/>
          </a:ln>
          <a:effectLst/>
        </p:spPr>
        <p:txBody>
          <a:bodyPr wrap="none" anchor="ctr"/>
          <a:lstStyle/>
          <a:p>
            <a:pPr algn="ctr"/>
            <a:r>
              <a:rPr lang="en-US"/>
              <a:t>Outcome a</a:t>
            </a:r>
          </a:p>
        </p:txBody>
      </p:sp>
      <p:sp>
        <p:nvSpPr>
          <p:cNvPr id="517140" name="Oval 20"/>
          <p:cNvSpPr>
            <a:spLocks noChangeArrowheads="1"/>
          </p:cNvSpPr>
          <p:nvPr/>
        </p:nvSpPr>
        <p:spPr bwMode="auto">
          <a:xfrm>
            <a:off x="6502400" y="4787900"/>
            <a:ext cx="1600200" cy="914400"/>
          </a:xfrm>
          <a:prstGeom prst="ellipse">
            <a:avLst/>
          </a:prstGeom>
          <a:solidFill>
            <a:schemeClr val="accent1"/>
          </a:solidFill>
          <a:ln w="9525">
            <a:solidFill>
              <a:schemeClr val="tx1"/>
            </a:solidFill>
            <a:round/>
            <a:headEnd/>
            <a:tailEnd/>
          </a:ln>
          <a:effectLst/>
        </p:spPr>
        <p:txBody>
          <a:bodyPr wrap="none" anchor="ctr"/>
          <a:lstStyle/>
          <a:p>
            <a:pPr algn="ctr"/>
            <a:r>
              <a:rPr lang="en-US"/>
              <a:t>Outcome b</a:t>
            </a:r>
          </a:p>
        </p:txBody>
      </p:sp>
    </p:spTree>
    <p:extLst>
      <p:ext uri="{BB962C8B-B14F-4D97-AF65-F5344CB8AC3E}">
        <p14:creationId xmlns:p14="http://schemas.microsoft.com/office/powerpoint/2010/main" val="3646892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r>
              <a:rPr lang="en-US" altLang="en-US" sz="1400" smtClean="0"/>
              <a:t>Messinger &amp; Henderson</a:t>
            </a:r>
          </a:p>
        </p:txBody>
      </p:sp>
      <p:sp>
        <p:nvSpPr>
          <p:cNvPr id="225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fld id="{1D70ADE9-C8DD-4826-AE9B-0BD5A374DEBD}" type="slidenum">
              <a:rPr lang="en-US" altLang="en-US" sz="1400" smtClean="0"/>
              <a:pPr>
                <a:spcBef>
                  <a:spcPct val="0"/>
                </a:spcBef>
                <a:buClrTx/>
                <a:buSzTx/>
                <a:buFontTx/>
                <a:buNone/>
              </a:pPr>
              <a:t>27</a:t>
            </a:fld>
            <a:endParaRPr lang="en-US" altLang="en-US" sz="1400" smtClean="0"/>
          </a:p>
        </p:txBody>
      </p:sp>
      <p:sp>
        <p:nvSpPr>
          <p:cNvPr id="22532" name="Rectangle 2"/>
          <p:cNvSpPr>
            <a:spLocks noGrp="1" noChangeArrowheads="1"/>
          </p:cNvSpPr>
          <p:nvPr>
            <p:ph type="title"/>
          </p:nvPr>
        </p:nvSpPr>
        <p:spPr/>
        <p:txBody>
          <a:bodyPr/>
          <a:lstStyle/>
          <a:p>
            <a:pPr algn="ctr"/>
            <a:r>
              <a:rPr lang="en-US" altLang="en-US" smtClean="0"/>
              <a:t>Goodness-of-Fit Model</a:t>
            </a:r>
          </a:p>
        </p:txBody>
      </p:sp>
      <p:sp>
        <p:nvSpPr>
          <p:cNvPr id="22533" name="Rectangle 3"/>
          <p:cNvSpPr>
            <a:spLocks noGrp="1" noChangeArrowheads="1"/>
          </p:cNvSpPr>
          <p:nvPr>
            <p:ph type="body" idx="1"/>
          </p:nvPr>
        </p:nvSpPr>
        <p:spPr>
          <a:xfrm>
            <a:off x="1173163" y="1524000"/>
            <a:ext cx="7772400" cy="4572000"/>
          </a:xfrm>
        </p:spPr>
        <p:txBody>
          <a:bodyPr/>
          <a:lstStyle/>
          <a:p>
            <a:r>
              <a:rPr lang="en-US" altLang="en-US" smtClean="0"/>
              <a:t>The “meshing” of temperament with environmental properties, expectations, and demands </a:t>
            </a:r>
          </a:p>
          <a:p>
            <a:pPr lvl="2">
              <a:buFont typeface="Monotype Sorts" pitchFamily="2" charset="2"/>
              <a:buNone/>
            </a:pPr>
            <a:endParaRPr lang="en-US" altLang="en-US" smtClean="0"/>
          </a:p>
          <a:p>
            <a:pPr lvl="1"/>
            <a:r>
              <a:rPr lang="en-US" altLang="en-US" smtClean="0"/>
              <a:t>Implications for parents and educators for creating environments that recognize each child’s temperament while encouraging adaptive functioning</a:t>
            </a:r>
          </a:p>
        </p:txBody>
      </p:sp>
    </p:spTree>
    <p:extLst>
      <p:ext uri="{BB962C8B-B14F-4D97-AF65-F5344CB8AC3E}">
        <p14:creationId xmlns:p14="http://schemas.microsoft.com/office/powerpoint/2010/main" val="40222163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r>
              <a:rPr lang="en-US" altLang="en-US" sz="1400" smtClean="0"/>
              <a:t>Messinger &amp; Henderson</a:t>
            </a:r>
          </a:p>
        </p:txBody>
      </p:sp>
      <p:sp>
        <p:nvSpPr>
          <p:cNvPr id="235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fld id="{68EDBBEC-97D8-4BDC-BACB-DFC4A173BC2F}" type="slidenum">
              <a:rPr lang="en-US" altLang="en-US" sz="1400" smtClean="0"/>
              <a:pPr>
                <a:spcBef>
                  <a:spcPct val="0"/>
                </a:spcBef>
                <a:buClrTx/>
                <a:buSzTx/>
                <a:buFontTx/>
                <a:buNone/>
              </a:pPr>
              <a:t>28</a:t>
            </a:fld>
            <a:endParaRPr lang="en-US" altLang="en-US" sz="1400" smtClean="0"/>
          </a:p>
        </p:txBody>
      </p:sp>
      <p:sp>
        <p:nvSpPr>
          <p:cNvPr id="23556" name="Rectangle 1026"/>
          <p:cNvSpPr>
            <a:spLocks noGrp="1" noChangeArrowheads="1"/>
          </p:cNvSpPr>
          <p:nvPr>
            <p:ph type="title"/>
          </p:nvPr>
        </p:nvSpPr>
        <p:spPr/>
        <p:txBody>
          <a:bodyPr/>
          <a:lstStyle/>
          <a:p>
            <a:pPr algn="ctr"/>
            <a:r>
              <a:rPr lang="en-US" altLang="en-US" smtClean="0"/>
              <a:t>Applications of Goodness-of-Fit </a:t>
            </a:r>
          </a:p>
        </p:txBody>
      </p:sp>
      <p:sp>
        <p:nvSpPr>
          <p:cNvPr id="23557" name="Rectangle 1027"/>
          <p:cNvSpPr>
            <a:spLocks noGrp="1" noChangeArrowheads="1"/>
          </p:cNvSpPr>
          <p:nvPr>
            <p:ph type="body" idx="1"/>
          </p:nvPr>
        </p:nvSpPr>
        <p:spPr/>
        <p:txBody>
          <a:bodyPr/>
          <a:lstStyle/>
          <a:p>
            <a:r>
              <a:rPr lang="en-US" altLang="en-US" sz="2800" smtClean="0"/>
              <a:t>A “difficult” temperament promotes survival during famine conditions in Africa (De Vries, 1984)</a:t>
            </a:r>
          </a:p>
          <a:p>
            <a:pPr lvl="2"/>
            <a:r>
              <a:rPr lang="en-US" altLang="en-US" sz="2000" smtClean="0"/>
              <a:t>Why?</a:t>
            </a:r>
          </a:p>
          <a:p>
            <a:pPr lvl="2">
              <a:buFont typeface="Monotype Sorts" pitchFamily="2" charset="2"/>
              <a:buNone/>
            </a:pPr>
            <a:endParaRPr lang="en-US" altLang="en-US" sz="2000" smtClean="0"/>
          </a:p>
          <a:p>
            <a:r>
              <a:rPr lang="en-US" altLang="en-US" sz="2800" smtClean="0"/>
              <a:t>Low activity level is a risk for mental retardation among children raised in a poor institution (Schaffer, 1966)</a:t>
            </a:r>
          </a:p>
          <a:p>
            <a:pPr lvl="2"/>
            <a:r>
              <a:rPr lang="en-US" altLang="en-US" smtClean="0"/>
              <a:t>Why?</a:t>
            </a:r>
          </a:p>
        </p:txBody>
      </p:sp>
    </p:spTree>
    <p:extLst>
      <p:ext uri="{BB962C8B-B14F-4D97-AF65-F5344CB8AC3E}">
        <p14:creationId xmlns:p14="http://schemas.microsoft.com/office/powerpoint/2010/main" val="35928338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304800"/>
            <a:ext cx="9144001" cy="1066800"/>
          </a:xfrm>
        </p:spPr>
        <p:txBody>
          <a:bodyPr/>
          <a:lstStyle/>
          <a:p>
            <a:pPr algn="ctr"/>
            <a:r>
              <a:rPr lang="en-US" dirty="0" smtClean="0"/>
              <a:t>Goodness-of-fit applications </a:t>
            </a:r>
            <a:endParaRPr lang="en-US" b="1" dirty="0" smtClean="0"/>
          </a:p>
        </p:txBody>
      </p:sp>
      <p:sp>
        <p:nvSpPr>
          <p:cNvPr id="18437" name="TextBox 5"/>
          <p:cNvSpPr txBox="1">
            <a:spLocks noChangeArrowheads="1"/>
          </p:cNvSpPr>
          <p:nvPr/>
        </p:nvSpPr>
        <p:spPr bwMode="auto">
          <a:xfrm>
            <a:off x="7848600" y="5715000"/>
            <a:ext cx="9782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600" dirty="0"/>
              <a:t>Vitiello et al., </a:t>
            </a:r>
            <a:r>
              <a:rPr lang="en-US" sz="1600" dirty="0" smtClean="0"/>
              <a:t>2012</a:t>
            </a:r>
            <a:endParaRPr lang="en-US" sz="1600"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332"/>
          <a:stretch/>
        </p:blipFill>
        <p:spPr bwMode="auto">
          <a:xfrm>
            <a:off x="457200" y="1524000"/>
            <a:ext cx="7315200" cy="5198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3764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p:txBody>
          <a:bodyPr/>
          <a:lstStyle/>
          <a:p>
            <a:pPr algn="ctr"/>
            <a:r>
              <a:rPr lang="en-US" sz="4000" dirty="0"/>
              <a:t>Temperament</a:t>
            </a:r>
          </a:p>
        </p:txBody>
      </p:sp>
      <p:sp>
        <p:nvSpPr>
          <p:cNvPr id="473091" name="Rectangle 3"/>
          <p:cNvSpPr>
            <a:spLocks noGrp="1" noChangeArrowheads="1"/>
          </p:cNvSpPr>
          <p:nvPr>
            <p:ph type="body" idx="4294967295"/>
          </p:nvPr>
        </p:nvSpPr>
        <p:spPr>
          <a:xfrm>
            <a:off x="457200" y="1646237"/>
            <a:ext cx="8229600" cy="4526280"/>
          </a:xfrm>
          <a:prstGeom prst="rect">
            <a:avLst/>
          </a:prstGeom>
        </p:spPr>
        <p:txBody>
          <a:bodyPr/>
          <a:lstStyle/>
          <a:p>
            <a:pPr lvl="1"/>
            <a:r>
              <a:rPr lang="en-US" sz="3200" b="1" i="1" dirty="0" smtClean="0"/>
              <a:t>Biologically based</a:t>
            </a:r>
            <a:r>
              <a:rPr lang="en-US" sz="3200" dirty="0" smtClean="0"/>
              <a:t> </a:t>
            </a:r>
            <a:r>
              <a:rPr lang="en-US" sz="3200" dirty="0"/>
              <a:t>individual </a:t>
            </a:r>
            <a:r>
              <a:rPr lang="en-US" sz="3200" dirty="0" smtClean="0"/>
              <a:t>               differences </a:t>
            </a:r>
            <a:r>
              <a:rPr lang="en-US" sz="3200" dirty="0"/>
              <a:t>in </a:t>
            </a:r>
            <a:r>
              <a:rPr lang="en-US" sz="3200" b="1" i="1" dirty="0"/>
              <a:t>behavior tendencies</a:t>
            </a:r>
            <a:r>
              <a:rPr lang="en-US" sz="3200" dirty="0"/>
              <a:t> that are present </a:t>
            </a:r>
            <a:r>
              <a:rPr lang="en-US" sz="3200" b="1" i="1" dirty="0"/>
              <a:t>early in life</a:t>
            </a:r>
            <a:r>
              <a:rPr lang="en-US" sz="3200" dirty="0"/>
              <a:t> and are </a:t>
            </a:r>
            <a:r>
              <a:rPr lang="en-US" sz="3200" b="1" i="1" dirty="0" smtClean="0"/>
              <a:t>relatively </a:t>
            </a:r>
            <a:r>
              <a:rPr lang="en-US" sz="3200" b="1" i="1" dirty="0"/>
              <a:t>stable</a:t>
            </a:r>
            <a:r>
              <a:rPr lang="en-US" sz="3200" dirty="0"/>
              <a:t> across various </a:t>
            </a:r>
            <a:r>
              <a:rPr lang="en-US" sz="3200" dirty="0" smtClean="0"/>
              <a:t>situations </a:t>
            </a:r>
            <a:r>
              <a:rPr lang="en-US" sz="3200" dirty="0"/>
              <a:t>and over the course of time </a:t>
            </a:r>
            <a:r>
              <a:rPr lang="en-US" sz="1400" dirty="0" smtClean="0"/>
              <a:t>(</a:t>
            </a:r>
            <a:r>
              <a:rPr lang="en-US" sz="1400" dirty="0"/>
              <a:t>Goldsmith et al., 1987; </a:t>
            </a:r>
            <a:r>
              <a:rPr lang="en-US" sz="1400" dirty="0" err="1"/>
              <a:t>Rothbart</a:t>
            </a:r>
            <a:r>
              <a:rPr lang="en-US" sz="1400" dirty="0"/>
              <a:t> &amp; Bates, 2006; </a:t>
            </a:r>
            <a:r>
              <a:rPr lang="en-US" sz="1400" dirty="0" err="1"/>
              <a:t>Wachs</a:t>
            </a:r>
            <a:r>
              <a:rPr lang="en-US" sz="1400" dirty="0"/>
              <a:t> &amp; </a:t>
            </a:r>
            <a:r>
              <a:rPr lang="en-US" sz="1400" dirty="0" err="1"/>
              <a:t>Kohnstamm</a:t>
            </a:r>
            <a:r>
              <a:rPr lang="en-US" sz="1400" dirty="0"/>
              <a:t>, 2001)</a:t>
            </a:r>
          </a:p>
          <a:p>
            <a:pPr lvl="1">
              <a:buFontTx/>
              <a:buNone/>
            </a:pPr>
            <a:r>
              <a:rPr lang="en-US" sz="3200" dirty="0" smtClean="0"/>
              <a:t>			personality in formation</a:t>
            </a:r>
            <a:endParaRPr lang="en-US" sz="3200" dirty="0"/>
          </a:p>
        </p:txBody>
      </p:sp>
      <p:pic>
        <p:nvPicPr>
          <p:cNvPr id="4" name="Picture 4" descr="Picture"/>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1752600" y="5076986"/>
            <a:ext cx="2336799" cy="1752600"/>
          </a:xfrm>
          <a:prstGeom prst="rect">
            <a:avLst/>
          </a:prstGeom>
          <a:noFill/>
          <a:ln>
            <a:solidFill>
              <a:schemeClr val="folHlink"/>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5076986"/>
            <a:ext cx="2362200" cy="1775152"/>
          </a:xfrm>
          <a:prstGeom prst="rect">
            <a:avLst/>
          </a:prstGeom>
          <a:noFill/>
          <a:ln w="9525">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2185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304800"/>
            <a:ext cx="9144001" cy="1066800"/>
          </a:xfrm>
        </p:spPr>
        <p:txBody>
          <a:bodyPr/>
          <a:lstStyle/>
          <a:p>
            <a:pPr algn="ctr"/>
            <a:r>
              <a:rPr lang="en-US" b="1" dirty="0" smtClean="0"/>
              <a:t>Applications of Goodness-of-fit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05000"/>
            <a:ext cx="748665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257719" y="6342185"/>
            <a:ext cx="1677062" cy="307777"/>
          </a:xfrm>
          <a:prstGeom prst="rect">
            <a:avLst/>
          </a:prstGeom>
          <a:noFill/>
        </p:spPr>
        <p:txBody>
          <a:bodyPr wrap="none" rtlCol="0">
            <a:spAutoFit/>
          </a:bodyPr>
          <a:lstStyle/>
          <a:p>
            <a:r>
              <a:rPr lang="en-US" sz="1400" i="1" dirty="0" smtClean="0"/>
              <a:t>Penela et al., </a:t>
            </a:r>
            <a:r>
              <a:rPr lang="en-US" sz="1400" dirty="0" smtClean="0"/>
              <a:t>2012</a:t>
            </a:r>
            <a:endParaRPr lang="en-US" sz="1400" dirty="0"/>
          </a:p>
        </p:txBody>
      </p:sp>
      <p:sp>
        <p:nvSpPr>
          <p:cNvPr id="3" name="TextBox 2"/>
          <p:cNvSpPr txBox="1"/>
          <p:nvPr/>
        </p:nvSpPr>
        <p:spPr>
          <a:xfrm>
            <a:off x="6324600" y="1676400"/>
            <a:ext cx="2566728" cy="1015663"/>
          </a:xfrm>
          <a:prstGeom prst="rect">
            <a:avLst/>
          </a:prstGeom>
          <a:noFill/>
        </p:spPr>
        <p:txBody>
          <a:bodyPr wrap="none" rtlCol="0">
            <a:spAutoFit/>
          </a:bodyPr>
          <a:lstStyle/>
          <a:p>
            <a:pPr algn="ctr"/>
            <a:r>
              <a:rPr lang="en-US" sz="2000" dirty="0" smtClean="0"/>
              <a:t>MCB – Maternal </a:t>
            </a:r>
          </a:p>
          <a:p>
            <a:pPr algn="ctr"/>
            <a:r>
              <a:rPr lang="en-US" sz="2000" dirty="0" smtClean="0"/>
              <a:t>Caregiving Behavior </a:t>
            </a:r>
          </a:p>
          <a:p>
            <a:pPr algn="ctr"/>
            <a:r>
              <a:rPr lang="en-US" sz="2000" dirty="0" smtClean="0"/>
              <a:t>(Quality)</a:t>
            </a:r>
            <a:endParaRPr lang="en-US" sz="2000" dirty="0"/>
          </a:p>
        </p:txBody>
      </p:sp>
    </p:spTree>
    <p:extLst>
      <p:ext uri="{BB962C8B-B14F-4D97-AF65-F5344CB8AC3E}">
        <p14:creationId xmlns:p14="http://schemas.microsoft.com/office/powerpoint/2010/main" val="2551071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Gene-</a:t>
            </a:r>
            <a:r>
              <a:rPr lang="en-US" dirty="0" err="1" smtClean="0"/>
              <a:t>Endoenvironment</a:t>
            </a:r>
            <a:r>
              <a:rPr lang="en-US" dirty="0" smtClean="0"/>
              <a:t> Interaction</a:t>
            </a:r>
            <a:endParaRPr lang="en-US" dirty="0"/>
          </a:p>
        </p:txBody>
      </p:sp>
      <p:sp>
        <p:nvSpPr>
          <p:cNvPr id="3" name="Content Placeholder 2"/>
          <p:cNvSpPr>
            <a:spLocks noGrp="1"/>
          </p:cNvSpPr>
          <p:nvPr>
            <p:ph idx="1"/>
          </p:nvPr>
        </p:nvSpPr>
        <p:spPr>
          <a:xfrm>
            <a:off x="838200" y="1752600"/>
            <a:ext cx="5257800" cy="4419600"/>
          </a:xfrm>
        </p:spPr>
        <p:txBody>
          <a:bodyPr>
            <a:normAutofit fontScale="92500" lnSpcReduction="20000"/>
          </a:bodyPr>
          <a:lstStyle/>
          <a:p>
            <a:pPr>
              <a:defRPr/>
            </a:pPr>
            <a:r>
              <a:rPr lang="en-US" dirty="0" smtClean="0"/>
              <a:t>DRD4 - Long Allele</a:t>
            </a:r>
          </a:p>
          <a:p>
            <a:pPr lvl="1">
              <a:defRPr/>
            </a:pPr>
            <a:r>
              <a:rPr lang="en-US" dirty="0" smtClean="0"/>
              <a:t>Novelty/Sensation Seeking</a:t>
            </a:r>
          </a:p>
          <a:p>
            <a:pPr lvl="1">
              <a:defRPr/>
            </a:pPr>
            <a:r>
              <a:rPr lang="en-US" dirty="0" smtClean="0"/>
              <a:t>Attention Problems/Aggression</a:t>
            </a:r>
          </a:p>
          <a:p>
            <a:pPr lvl="1">
              <a:defRPr/>
            </a:pPr>
            <a:r>
              <a:rPr lang="en-US" dirty="0" smtClean="0"/>
              <a:t>Susceptibility to Parenting</a:t>
            </a:r>
          </a:p>
          <a:p>
            <a:pPr>
              <a:defRPr/>
            </a:pPr>
            <a:r>
              <a:rPr lang="en-US" dirty="0" smtClean="0"/>
              <a:t>EEG Asymmetry </a:t>
            </a:r>
          </a:p>
          <a:p>
            <a:pPr lvl="1">
              <a:defRPr/>
            </a:pPr>
            <a:r>
              <a:rPr lang="en-US" dirty="0" smtClean="0"/>
              <a:t>Left Frontal – “Easy” Temperament</a:t>
            </a:r>
          </a:p>
          <a:p>
            <a:pPr lvl="1">
              <a:defRPr/>
            </a:pPr>
            <a:r>
              <a:rPr lang="en-US" dirty="0" smtClean="0"/>
              <a:t>Right Frontal – “Negative Reactive” Temperament</a:t>
            </a:r>
          </a:p>
          <a:p>
            <a:pPr lvl="1">
              <a:defRPr/>
            </a:pPr>
            <a:r>
              <a:rPr lang="en-US" sz="2500" dirty="0" smtClean="0"/>
              <a:t>Schmidt, Fox, Perez-Edgar &amp; </a:t>
            </a:r>
            <a:r>
              <a:rPr lang="en-US" sz="2500" dirty="0" err="1" smtClean="0"/>
              <a:t>Hamer</a:t>
            </a:r>
            <a:r>
              <a:rPr lang="en-US" sz="2500" dirty="0" smtClean="0"/>
              <a:t> (2009)</a:t>
            </a:r>
          </a:p>
          <a:p>
            <a:pPr lvl="2">
              <a:defRPr/>
            </a:pPr>
            <a:endParaRPr lang="en-US" dirty="0" smtClean="0"/>
          </a:p>
          <a:p>
            <a:pPr lvl="3">
              <a:defRPr/>
            </a:pPr>
            <a:endParaRPr lang="en-US" dirty="0"/>
          </a:p>
        </p:txBody>
      </p:sp>
      <p:sp>
        <p:nvSpPr>
          <p:cNvPr id="604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r>
              <a:rPr lang="en-US" altLang="en-US" sz="1400" smtClean="0"/>
              <a:t>Mattson</a:t>
            </a:r>
          </a:p>
        </p:txBody>
      </p:sp>
      <p:pic>
        <p:nvPicPr>
          <p:cNvPr id="604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102100"/>
            <a:ext cx="2587625"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Rectangle 4"/>
          <p:cNvSpPr>
            <a:spLocks noChangeArrowheads="1"/>
          </p:cNvSpPr>
          <p:nvPr/>
        </p:nvSpPr>
        <p:spPr bwMode="auto">
          <a:xfrm>
            <a:off x="5638800" y="1828800"/>
            <a:ext cx="35052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lgn="ctr">
              <a:spcBef>
                <a:spcPct val="0"/>
              </a:spcBef>
              <a:buClrTx/>
              <a:buSzTx/>
              <a:buFontTx/>
              <a:buNone/>
            </a:pPr>
            <a:r>
              <a:rPr lang="en-US" altLang="en-US" sz="1800"/>
              <a:t>"Long" versions of polymorphisms are the alleles with 6 to 10 repeats. 7R appears to react less strongly to dopamine molecules.[8]</a:t>
            </a:r>
          </a:p>
          <a:p>
            <a:pPr algn="ctr">
              <a:spcBef>
                <a:spcPct val="0"/>
              </a:spcBef>
              <a:buClrTx/>
              <a:buSzTx/>
              <a:buFontTx/>
              <a:buNone/>
            </a:pPr>
            <a:r>
              <a:rPr lang="en-US" altLang="en-US" sz="1400">
                <a:hlinkClick r:id="rId4"/>
              </a:rPr>
              <a:t>http://en.wikipedia.org/wiki/Dopamine_receptor_D4</a:t>
            </a:r>
            <a:endParaRPr lang="en-US" altLang="en-US" sz="1400"/>
          </a:p>
          <a:p>
            <a:pPr algn="ctr">
              <a:spcBef>
                <a:spcPct val="0"/>
              </a:spcBef>
              <a:buClrTx/>
              <a:buSzTx/>
              <a:buFontTx/>
              <a:buNone/>
            </a:pPr>
            <a:endParaRPr lang="en-US" altLang="en-US" sz="1800"/>
          </a:p>
        </p:txBody>
      </p:sp>
    </p:spTree>
    <p:extLst>
      <p:ext uri="{BB962C8B-B14F-4D97-AF65-F5344CB8AC3E}">
        <p14:creationId xmlns:p14="http://schemas.microsoft.com/office/powerpoint/2010/main" val="2412196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Title 1"/>
          <p:cNvSpPr>
            <a:spLocks noGrp="1"/>
          </p:cNvSpPr>
          <p:nvPr>
            <p:ph type="title"/>
          </p:nvPr>
        </p:nvSpPr>
        <p:spPr>
          <a:xfrm>
            <a:off x="838200" y="342900"/>
            <a:ext cx="7848600" cy="1104900"/>
          </a:xfrm>
        </p:spPr>
        <p:txBody>
          <a:bodyPr>
            <a:normAutofit fontScale="90000"/>
          </a:bodyPr>
          <a:lstStyle/>
          <a:p>
            <a:r>
              <a:rPr lang="en-US" altLang="en-US" sz="3500" smtClean="0"/>
              <a:t>Frontal Asymmetry, DRD4, Temperament</a:t>
            </a:r>
            <a:br>
              <a:rPr lang="en-US" altLang="en-US" sz="3500" smtClean="0"/>
            </a:br>
            <a:r>
              <a:rPr lang="en-US" altLang="en-US" sz="3500" smtClean="0"/>
              <a:t>Differential susceptibility</a:t>
            </a:r>
          </a:p>
        </p:txBody>
      </p:sp>
      <p:sp>
        <p:nvSpPr>
          <p:cNvPr id="3" name="Content Placeholder 2"/>
          <p:cNvSpPr>
            <a:spLocks noGrp="1"/>
          </p:cNvSpPr>
          <p:nvPr>
            <p:ph idx="1"/>
          </p:nvPr>
        </p:nvSpPr>
        <p:spPr>
          <a:xfrm>
            <a:off x="838200" y="1752600"/>
            <a:ext cx="3505200" cy="4114800"/>
          </a:xfrm>
        </p:spPr>
        <p:txBody>
          <a:bodyPr>
            <a:normAutofit fontScale="92500" lnSpcReduction="10000"/>
          </a:bodyPr>
          <a:lstStyle/>
          <a:p>
            <a:pPr>
              <a:defRPr/>
            </a:pPr>
            <a:r>
              <a:rPr lang="en-US" dirty="0" smtClean="0"/>
              <a:t>9 mo</a:t>
            </a:r>
          </a:p>
          <a:p>
            <a:pPr lvl="1">
              <a:defRPr/>
            </a:pPr>
            <a:r>
              <a:rPr lang="en-US" dirty="0" smtClean="0"/>
              <a:t>EEG, Genes </a:t>
            </a:r>
          </a:p>
          <a:p>
            <a:pPr>
              <a:defRPr/>
            </a:pPr>
            <a:r>
              <a:rPr lang="en-US" dirty="0" smtClean="0"/>
              <a:t>48 mo</a:t>
            </a:r>
          </a:p>
          <a:p>
            <a:pPr lvl="1">
              <a:defRPr/>
            </a:pPr>
            <a:r>
              <a:rPr lang="en-US" dirty="0" smtClean="0"/>
              <a:t>Temperament</a:t>
            </a:r>
          </a:p>
          <a:p>
            <a:pPr>
              <a:defRPr/>
            </a:pPr>
            <a:r>
              <a:rPr lang="en-US" dirty="0" smtClean="0"/>
              <a:t>CCTI – Maternal Report</a:t>
            </a:r>
          </a:p>
          <a:p>
            <a:pPr lvl="1">
              <a:defRPr/>
            </a:pPr>
            <a:r>
              <a:rPr lang="en-US" dirty="0" err="1" smtClean="0"/>
              <a:t>Soothability</a:t>
            </a:r>
            <a:endParaRPr lang="en-US" dirty="0" smtClean="0"/>
          </a:p>
          <a:p>
            <a:pPr lvl="1">
              <a:defRPr/>
            </a:pPr>
            <a:r>
              <a:rPr lang="en-US" dirty="0" smtClean="0"/>
              <a:t>Attention Difficulties</a:t>
            </a:r>
            <a:endParaRPr lang="en-US" dirty="0"/>
          </a:p>
        </p:txBody>
      </p:sp>
      <p:sp>
        <p:nvSpPr>
          <p:cNvPr id="614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r>
              <a:rPr lang="en-US" altLang="en-US" sz="1400" smtClean="0"/>
              <a:t>Mattson</a:t>
            </a:r>
          </a:p>
        </p:txBody>
      </p:sp>
      <p:pic>
        <p:nvPicPr>
          <p:cNvPr id="614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911350"/>
            <a:ext cx="5105400"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8629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Title 1"/>
          <p:cNvSpPr>
            <a:spLocks noGrp="1"/>
          </p:cNvSpPr>
          <p:nvPr>
            <p:ph type="title"/>
          </p:nvPr>
        </p:nvSpPr>
        <p:spPr>
          <a:xfrm>
            <a:off x="838200" y="342900"/>
            <a:ext cx="3886200" cy="1104900"/>
          </a:xfrm>
        </p:spPr>
        <p:txBody>
          <a:bodyPr/>
          <a:lstStyle/>
          <a:p>
            <a:r>
              <a:rPr lang="en-US" altLang="en-US" sz="3600" smtClean="0"/>
              <a:t>Group Differences</a:t>
            </a:r>
          </a:p>
        </p:txBody>
      </p:sp>
      <p:sp>
        <p:nvSpPr>
          <p:cNvPr id="62467" name="Footer Placeholder 3"/>
          <p:cNvSpPr>
            <a:spLocks noGrp="1"/>
          </p:cNvSpPr>
          <p:nvPr>
            <p:ph type="ftr" sz="quarter" idx="11"/>
          </p:nvPr>
        </p:nvSpPr>
        <p:spPr>
          <a:xfrm>
            <a:off x="3124200" y="63246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r>
              <a:rPr lang="en-US" altLang="en-US" sz="1400" smtClean="0"/>
              <a:t>Mattson</a:t>
            </a:r>
          </a:p>
        </p:txBody>
      </p:sp>
      <p:pic>
        <p:nvPicPr>
          <p:cNvPr id="62468" name="Picture 2"/>
          <p:cNvPicPr>
            <a:picLocks noChangeAspect="1" noChangeArrowheads="1"/>
          </p:cNvPicPr>
          <p:nvPr/>
        </p:nvPicPr>
        <p:blipFill>
          <a:blip r:embed="rId3">
            <a:extLst>
              <a:ext uri="{28A0092B-C50C-407E-A947-70E740481C1C}">
                <a14:useLocalDpi xmlns:a14="http://schemas.microsoft.com/office/drawing/2010/main" val="0"/>
              </a:ext>
            </a:extLst>
          </a:blip>
          <a:srcRect l="10551" t="45392" r="1398" b="14955"/>
          <a:stretch>
            <a:fillRect/>
          </a:stretch>
        </p:blipFill>
        <p:spPr bwMode="auto">
          <a:xfrm>
            <a:off x="5562600" y="3962400"/>
            <a:ext cx="3200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2"/>
          <p:cNvPicPr>
            <a:picLocks noChangeAspect="1" noChangeArrowheads="1"/>
          </p:cNvPicPr>
          <p:nvPr/>
        </p:nvPicPr>
        <p:blipFill>
          <a:blip r:embed="rId3">
            <a:extLst>
              <a:ext uri="{28A0092B-C50C-407E-A947-70E740481C1C}">
                <a14:useLocalDpi xmlns:a14="http://schemas.microsoft.com/office/drawing/2010/main" val="0"/>
              </a:ext>
            </a:extLst>
          </a:blip>
          <a:srcRect l="11349" t="3275" b="57457"/>
          <a:stretch>
            <a:fillRect/>
          </a:stretch>
        </p:blipFill>
        <p:spPr bwMode="auto">
          <a:xfrm>
            <a:off x="5562600" y="1619250"/>
            <a:ext cx="3200400"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Content Placeholder 8"/>
          <p:cNvSpPr>
            <a:spLocks noGrp="1"/>
          </p:cNvSpPr>
          <p:nvPr>
            <p:ph idx="1"/>
          </p:nvPr>
        </p:nvSpPr>
        <p:spPr>
          <a:xfrm>
            <a:off x="838200" y="1752600"/>
            <a:ext cx="4495800" cy="4114800"/>
          </a:xfrm>
        </p:spPr>
        <p:txBody>
          <a:bodyPr/>
          <a:lstStyle/>
          <a:p>
            <a:r>
              <a:rPr lang="en-US" altLang="en-US" smtClean="0"/>
              <a:t>DRD4 by Asymmetry</a:t>
            </a:r>
          </a:p>
          <a:p>
            <a:pPr lvl="1"/>
            <a:r>
              <a:rPr lang="en-US" altLang="en-US" smtClean="0"/>
              <a:t>Susceptibility to Asymmetry</a:t>
            </a:r>
          </a:p>
          <a:p>
            <a:pPr lvl="2"/>
            <a:r>
              <a:rPr lang="en-US" altLang="en-US" smtClean="0"/>
              <a:t>Soothability</a:t>
            </a:r>
          </a:p>
          <a:p>
            <a:pPr lvl="2"/>
            <a:r>
              <a:rPr lang="en-US" altLang="en-US" smtClean="0"/>
              <a:t>Attention Difficulties</a:t>
            </a:r>
          </a:p>
          <a:p>
            <a:pPr lvl="3"/>
            <a:r>
              <a:rPr lang="en-US" altLang="en-US" smtClean="0"/>
              <a:t>Asymmetry unrelated to DRD4</a:t>
            </a:r>
          </a:p>
          <a:p>
            <a:pPr lvl="3"/>
            <a:r>
              <a:rPr lang="en-US" altLang="en-US" smtClean="0"/>
              <a:t>Complex Gene-Gene Interaction?</a:t>
            </a:r>
          </a:p>
        </p:txBody>
      </p:sp>
    </p:spTree>
    <p:extLst>
      <p:ext uri="{BB962C8B-B14F-4D97-AF65-F5344CB8AC3E}">
        <p14:creationId xmlns:p14="http://schemas.microsoft.com/office/powerpoint/2010/main" val="2853319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normAutofit fontScale="90000"/>
          </a:bodyPr>
          <a:lstStyle/>
          <a:p>
            <a:r>
              <a:rPr lang="en-US" altLang="en-US" sz="4400" dirty="0" smtClean="0"/>
              <a:t>Genes influence relation between parenting and temperament</a:t>
            </a:r>
            <a:endParaRPr lang="en-US" altLang="en-US" sz="4800" dirty="0" smtClean="0"/>
          </a:p>
        </p:txBody>
      </p:sp>
      <p:pic>
        <p:nvPicPr>
          <p:cNvPr id="63494"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188986" y="1938547"/>
            <a:ext cx="4535414" cy="3869862"/>
          </a:xfrm>
          <a:noFill/>
        </p:spPr>
      </p:pic>
      <p:sp>
        <p:nvSpPr>
          <p:cNvPr id="8" name="Text Placeholder 7"/>
          <p:cNvSpPr>
            <a:spLocks noGrp="1"/>
          </p:cNvSpPr>
          <p:nvPr>
            <p:ph sz="half" idx="2"/>
          </p:nvPr>
        </p:nvSpPr>
        <p:spPr/>
        <p:txBody>
          <a:bodyPr>
            <a:normAutofit/>
          </a:bodyPr>
          <a:lstStyle/>
          <a:p>
            <a:pPr marL="342900" indent="-342900">
              <a:buFont typeface="Arial" pitchFamily="34" charset="0"/>
              <a:buChar char="•"/>
              <a:defRPr/>
            </a:pPr>
            <a:r>
              <a:rPr lang="en-US" sz="2400" dirty="0" smtClean="0"/>
              <a:t>18-21 month olds</a:t>
            </a:r>
          </a:p>
          <a:p>
            <a:pPr marL="342900" indent="-342900">
              <a:buFont typeface="Arial" pitchFamily="34" charset="0"/>
              <a:buChar char="•"/>
              <a:defRPr/>
            </a:pPr>
            <a:r>
              <a:rPr lang="en-US" sz="2400" b="1" dirty="0" smtClean="0"/>
              <a:t>DRD4 48 (7-repeat allele) “long”</a:t>
            </a:r>
            <a:endParaRPr lang="en-US" sz="2400" b="1" dirty="0"/>
          </a:p>
          <a:p>
            <a:pPr marL="342900" indent="-342900">
              <a:buFont typeface="Arial" pitchFamily="34" charset="0"/>
              <a:buChar char="•"/>
              <a:defRPr/>
            </a:pPr>
            <a:r>
              <a:rPr lang="en-US" sz="2400" b="1" dirty="0"/>
              <a:t>a</a:t>
            </a:r>
            <a:r>
              <a:rPr lang="en-US" sz="2400" b="1" dirty="0" smtClean="0"/>
              <a:t>llele </a:t>
            </a:r>
            <a:r>
              <a:rPr lang="en-US" sz="2400" dirty="0" smtClean="0"/>
              <a:t>increased sensitivity to environmental factors such as parenting. </a:t>
            </a:r>
          </a:p>
          <a:p>
            <a:pPr marL="635508" lvl="1" indent="-342900">
              <a:buFont typeface="Arial" pitchFamily="34" charset="0"/>
              <a:buChar char="•"/>
              <a:defRPr/>
            </a:pPr>
            <a:r>
              <a:rPr lang="en-US" sz="1800" dirty="0" smtClean="0"/>
              <a:t>Lower quality parenting</a:t>
            </a:r>
            <a:r>
              <a:rPr lang="en-US" sz="1800" dirty="0" smtClean="0">
                <a:sym typeface="Wingdings" pitchFamily="2" charset="2"/>
              </a:rPr>
              <a:t></a:t>
            </a:r>
            <a:r>
              <a:rPr lang="en-US" sz="1800" dirty="0" smtClean="0"/>
              <a:t> higher sensation seeking.</a:t>
            </a:r>
          </a:p>
          <a:p>
            <a:pPr marL="635508" lvl="1" indent="-342900">
              <a:buFont typeface="Arial" pitchFamily="34" charset="0"/>
              <a:buChar char="•"/>
              <a:defRPr/>
            </a:pPr>
            <a:r>
              <a:rPr lang="en-US" sz="1800" dirty="0" smtClean="0"/>
              <a:t>Higher quality </a:t>
            </a:r>
            <a:r>
              <a:rPr lang="en-US" sz="1800" dirty="0"/>
              <a:t>parenting</a:t>
            </a:r>
            <a:r>
              <a:rPr lang="en-US" sz="1800" dirty="0" smtClean="0">
                <a:sym typeface="Wingdings" pitchFamily="2" charset="2"/>
              </a:rPr>
              <a:t> lower sensation seeking</a:t>
            </a:r>
            <a:endParaRPr lang="en-US" sz="1800" dirty="0">
              <a:sym typeface="Wingdings" pitchFamily="2" charset="2"/>
            </a:endParaRPr>
          </a:p>
          <a:p>
            <a:pPr marL="342900" indent="-342900">
              <a:buFont typeface="Arial" pitchFamily="34" charset="0"/>
              <a:buChar char="•"/>
              <a:defRPr/>
            </a:pPr>
            <a:endParaRPr lang="en-US" sz="2400" u="sng" dirty="0" smtClean="0">
              <a:ea typeface="+mn-ea"/>
              <a:cs typeface="+mn-cs"/>
              <a:sym typeface="Wingdings" pitchFamily="2" charset="2"/>
              <a:hlinkClick r:id="rId4"/>
            </a:endParaRPr>
          </a:p>
          <a:p>
            <a:pPr marL="635508" lvl="1" indent="-342900">
              <a:buFont typeface="Arial" pitchFamily="34" charset="0"/>
              <a:buChar char="•"/>
              <a:defRPr/>
            </a:pPr>
            <a:r>
              <a:rPr lang="en-US" sz="900" u="sng" dirty="0" smtClean="0">
                <a:ea typeface="+mn-ea"/>
                <a:cs typeface="+mn-cs"/>
                <a:hlinkClick r:id="rId4"/>
              </a:rPr>
              <a:t>Parenting quality interacts with genetic variation in dopamine receptor D4 to influence temperament in early childhood</a:t>
            </a:r>
            <a:r>
              <a:rPr lang="en-US" sz="900" dirty="0" smtClean="0">
                <a:ea typeface="+mn-ea"/>
                <a:cs typeface="+mn-cs"/>
              </a:rPr>
              <a:t>  </a:t>
            </a:r>
            <a:r>
              <a:rPr lang="en-US" sz="800" dirty="0" err="1" smtClean="0"/>
              <a:t>Sheese</a:t>
            </a:r>
            <a:r>
              <a:rPr lang="en-US" sz="800" dirty="0" smtClean="0"/>
              <a:t> BE, et al. </a:t>
            </a:r>
            <a:r>
              <a:rPr lang="en-US" sz="800" i="1" dirty="0" smtClean="0"/>
              <a:t>Dev </a:t>
            </a:r>
            <a:r>
              <a:rPr lang="en-US" sz="800" i="1" dirty="0" err="1" smtClean="0"/>
              <a:t>Psychopathol</a:t>
            </a:r>
            <a:r>
              <a:rPr lang="en-US" sz="800" dirty="0" smtClean="0"/>
              <a:t> 2007 19(4):1039-46 </a:t>
            </a:r>
          </a:p>
          <a:p>
            <a:pPr>
              <a:defRPr/>
            </a:pPr>
            <a:endParaRPr lang="en-US" dirty="0"/>
          </a:p>
        </p:txBody>
      </p:sp>
      <p:sp>
        <p:nvSpPr>
          <p:cNvPr id="634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r>
              <a:rPr lang="en-US" altLang="en-US" sz="1400" smtClean="0"/>
              <a:t>Messinger &amp; Henderson</a:t>
            </a:r>
          </a:p>
        </p:txBody>
      </p:sp>
      <p:sp>
        <p:nvSpPr>
          <p:cNvPr id="634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fld id="{526963D9-49FC-436D-A566-55EC16015EE7}" type="slidenum">
              <a:rPr lang="en-US" altLang="en-US" sz="1400" smtClean="0"/>
              <a:pPr>
                <a:spcBef>
                  <a:spcPct val="0"/>
                </a:spcBef>
                <a:buClrTx/>
                <a:buSzTx/>
                <a:buFontTx/>
                <a:buNone/>
              </a:pPr>
              <a:t>34</a:t>
            </a:fld>
            <a:endParaRPr lang="en-US" altLang="en-US" sz="1400" smtClean="0"/>
          </a:p>
        </p:txBody>
      </p:sp>
    </p:spTree>
    <p:extLst>
      <p:ext uri="{BB962C8B-B14F-4D97-AF65-F5344CB8AC3E}">
        <p14:creationId xmlns:p14="http://schemas.microsoft.com/office/powerpoint/2010/main" val="18071668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p:txBody>
          <a:bodyPr/>
          <a:lstStyle/>
          <a:p>
            <a:pPr algn="ctr"/>
            <a:r>
              <a:rPr lang="en-US" dirty="0"/>
              <a:t>Stability of Temperament</a:t>
            </a:r>
          </a:p>
        </p:txBody>
      </p:sp>
      <p:sp>
        <p:nvSpPr>
          <p:cNvPr id="507907" name="Rectangle 3"/>
          <p:cNvSpPr>
            <a:spLocks noGrp="1" noChangeArrowheads="1"/>
          </p:cNvSpPr>
          <p:nvPr>
            <p:ph type="body" idx="4294967295"/>
          </p:nvPr>
        </p:nvSpPr>
        <p:spPr>
          <a:xfrm>
            <a:off x="457200" y="1646237"/>
            <a:ext cx="8229600" cy="4526280"/>
          </a:xfrm>
          <a:prstGeom prst="rect">
            <a:avLst/>
          </a:prstGeom>
        </p:spPr>
        <p:txBody>
          <a:bodyPr/>
          <a:lstStyle/>
          <a:p>
            <a:r>
              <a:rPr lang="en-US" sz="2800" dirty="0"/>
              <a:t>Is a child’s temperament immutable?</a:t>
            </a:r>
          </a:p>
          <a:p>
            <a:r>
              <a:rPr lang="en-US" sz="2800" dirty="0"/>
              <a:t>Example from Fox et al. (2001)</a:t>
            </a:r>
          </a:p>
          <a:p>
            <a:pPr>
              <a:buFont typeface="Wingdings" pitchFamily="2" charset="2"/>
              <a:buNone/>
            </a:pPr>
            <a:endParaRPr lang="en-US" sz="2800" dirty="0"/>
          </a:p>
          <a:p>
            <a:pPr lvl="2"/>
            <a:r>
              <a:rPr lang="en-US" sz="2000" dirty="0" smtClean="0"/>
              <a:t>4-month-old </a:t>
            </a:r>
            <a:r>
              <a:rPr lang="en-US" sz="2000" dirty="0"/>
              <a:t>infants selected based on reactions to unfamiliar </a:t>
            </a:r>
            <a:r>
              <a:rPr lang="en-US" sz="2000" dirty="0" smtClean="0"/>
              <a:t> sensory </a:t>
            </a:r>
            <a:r>
              <a:rPr lang="en-US" sz="2000" dirty="0"/>
              <a:t>stimuli</a:t>
            </a:r>
          </a:p>
          <a:p>
            <a:pPr lvl="2">
              <a:buFont typeface="Wingdings" pitchFamily="2" charset="2"/>
              <a:buNone/>
            </a:pPr>
            <a:endParaRPr lang="en-US" sz="2000" dirty="0"/>
          </a:p>
          <a:p>
            <a:pPr lvl="2"/>
            <a:r>
              <a:rPr lang="en-US" sz="2000" dirty="0"/>
              <a:t>3 groups of infants</a:t>
            </a:r>
          </a:p>
          <a:p>
            <a:pPr lvl="3"/>
            <a:r>
              <a:rPr lang="en-US" sz="1800" dirty="0"/>
              <a:t>High Negative</a:t>
            </a:r>
          </a:p>
          <a:p>
            <a:pPr lvl="3"/>
            <a:r>
              <a:rPr lang="en-US" sz="1800" dirty="0"/>
              <a:t>High Positive</a:t>
            </a:r>
          </a:p>
          <a:p>
            <a:pPr lvl="3"/>
            <a:r>
              <a:rPr lang="en-US" sz="1800" dirty="0"/>
              <a:t>Low Reactive</a:t>
            </a:r>
          </a:p>
          <a:p>
            <a:pPr>
              <a:buFont typeface="Wingdings" pitchFamily="2" charset="2"/>
              <a:buNone/>
            </a:pPr>
            <a:endParaRPr lang="en-US" sz="2800" dirty="0"/>
          </a:p>
        </p:txBody>
      </p:sp>
    </p:spTree>
    <p:extLst>
      <p:ext uri="{BB962C8B-B14F-4D97-AF65-F5344CB8AC3E}">
        <p14:creationId xmlns:p14="http://schemas.microsoft.com/office/powerpoint/2010/main" val="5128043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193"/>
          <p:cNvGrpSpPr>
            <a:grpSpLocks noChangeAspect="1"/>
          </p:cNvGrpSpPr>
          <p:nvPr/>
        </p:nvGrpSpPr>
        <p:grpSpPr bwMode="auto">
          <a:xfrm>
            <a:off x="-1676400" y="0"/>
            <a:ext cx="11811000" cy="6864350"/>
            <a:chOff x="444" y="-6"/>
            <a:chExt cx="3825" cy="4330"/>
          </a:xfrm>
        </p:grpSpPr>
        <p:sp>
          <p:nvSpPr>
            <p:cNvPr id="49158" name="Rectangle 3"/>
            <p:cNvSpPr>
              <a:spLocks noChangeAspect="1" noChangeArrowheads="1"/>
            </p:cNvSpPr>
            <p:nvPr/>
          </p:nvSpPr>
          <p:spPr bwMode="auto">
            <a:xfrm>
              <a:off x="444" y="-6"/>
              <a:ext cx="3825" cy="43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endParaRPr lang="en-US" altLang="en-US"/>
            </a:p>
          </p:txBody>
        </p:sp>
        <p:sp>
          <p:nvSpPr>
            <p:cNvPr id="49159" name="Freeform 4"/>
            <p:cNvSpPr>
              <a:spLocks noChangeAspect="1"/>
            </p:cNvSpPr>
            <p:nvPr/>
          </p:nvSpPr>
          <p:spPr bwMode="auto">
            <a:xfrm>
              <a:off x="1166" y="174"/>
              <a:ext cx="2406" cy="3632"/>
            </a:xfrm>
            <a:custGeom>
              <a:avLst/>
              <a:gdLst>
                <a:gd name="T0" fmla="*/ 1 w 4535"/>
                <a:gd name="T1" fmla="*/ 2 h 6287"/>
                <a:gd name="T2" fmla="*/ 0 w 4535"/>
                <a:gd name="T3" fmla="*/ 0 h 6287"/>
                <a:gd name="T4" fmla="*/ 0 w 4535"/>
                <a:gd name="T5" fmla="*/ 2 h 6287"/>
                <a:gd name="T6" fmla="*/ 1 w 4535"/>
                <a:gd name="T7" fmla="*/ 2 h 6287"/>
                <a:gd name="T8" fmla="*/ 0 60000 65536"/>
                <a:gd name="T9" fmla="*/ 0 60000 65536"/>
                <a:gd name="T10" fmla="*/ 0 60000 65536"/>
                <a:gd name="T11" fmla="*/ 0 60000 65536"/>
                <a:gd name="T12" fmla="*/ 0 w 4535"/>
                <a:gd name="T13" fmla="*/ 0 h 6287"/>
                <a:gd name="T14" fmla="*/ 4535 w 4535"/>
                <a:gd name="T15" fmla="*/ 6287 h 6287"/>
              </a:gdLst>
              <a:ahLst/>
              <a:cxnLst>
                <a:cxn ang="T8">
                  <a:pos x="T0" y="T1"/>
                </a:cxn>
                <a:cxn ang="T9">
                  <a:pos x="T2" y="T3"/>
                </a:cxn>
                <a:cxn ang="T10">
                  <a:pos x="T4" y="T5"/>
                </a:cxn>
                <a:cxn ang="T11">
                  <a:pos x="T6" y="T7"/>
                </a:cxn>
              </a:cxnLst>
              <a:rect l="T12" t="T13" r="T14" b="T15"/>
              <a:pathLst>
                <a:path w="4535" h="6287">
                  <a:moveTo>
                    <a:pt x="4535" y="6287"/>
                  </a:moveTo>
                  <a:lnTo>
                    <a:pt x="0" y="0"/>
                  </a:lnTo>
                  <a:lnTo>
                    <a:pt x="0" y="6287"/>
                  </a:lnTo>
                  <a:lnTo>
                    <a:pt x="4535" y="62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0" name="Freeform 5"/>
            <p:cNvSpPr>
              <a:spLocks noChangeAspect="1"/>
            </p:cNvSpPr>
            <p:nvPr/>
          </p:nvSpPr>
          <p:spPr bwMode="auto">
            <a:xfrm>
              <a:off x="1360" y="160"/>
              <a:ext cx="2406" cy="3631"/>
            </a:xfrm>
            <a:custGeom>
              <a:avLst/>
              <a:gdLst>
                <a:gd name="T0" fmla="*/ 0 w 4535"/>
                <a:gd name="T1" fmla="*/ 0 h 6287"/>
                <a:gd name="T2" fmla="*/ 1 w 4535"/>
                <a:gd name="T3" fmla="*/ 0 h 6287"/>
                <a:gd name="T4" fmla="*/ 1 w 4535"/>
                <a:gd name="T5" fmla="*/ 2 h 6287"/>
                <a:gd name="T6" fmla="*/ 0 w 4535"/>
                <a:gd name="T7" fmla="*/ 0 h 6287"/>
                <a:gd name="T8" fmla="*/ 0 60000 65536"/>
                <a:gd name="T9" fmla="*/ 0 60000 65536"/>
                <a:gd name="T10" fmla="*/ 0 60000 65536"/>
                <a:gd name="T11" fmla="*/ 0 60000 65536"/>
                <a:gd name="T12" fmla="*/ 0 w 4535"/>
                <a:gd name="T13" fmla="*/ 0 h 6287"/>
                <a:gd name="T14" fmla="*/ 4535 w 4535"/>
                <a:gd name="T15" fmla="*/ 6287 h 6287"/>
              </a:gdLst>
              <a:ahLst/>
              <a:cxnLst>
                <a:cxn ang="T8">
                  <a:pos x="T0" y="T1"/>
                </a:cxn>
                <a:cxn ang="T9">
                  <a:pos x="T2" y="T3"/>
                </a:cxn>
                <a:cxn ang="T10">
                  <a:pos x="T4" y="T5"/>
                </a:cxn>
                <a:cxn ang="T11">
                  <a:pos x="T6" y="T7"/>
                </a:cxn>
              </a:cxnLst>
              <a:rect l="T12" t="T13" r="T14" b="T15"/>
              <a:pathLst>
                <a:path w="4535" h="6287">
                  <a:moveTo>
                    <a:pt x="0" y="0"/>
                  </a:moveTo>
                  <a:lnTo>
                    <a:pt x="4535" y="0"/>
                  </a:lnTo>
                  <a:lnTo>
                    <a:pt x="4535" y="628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1" name="Rectangle 6"/>
            <p:cNvSpPr>
              <a:spLocks noChangeAspect="1" noChangeArrowheads="1"/>
            </p:cNvSpPr>
            <p:nvPr/>
          </p:nvSpPr>
          <p:spPr bwMode="auto">
            <a:xfrm>
              <a:off x="2121" y="3791"/>
              <a:ext cx="549"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endParaRPr lang="en-US" altLang="en-US"/>
            </a:p>
          </p:txBody>
        </p:sp>
        <p:sp>
          <p:nvSpPr>
            <p:cNvPr id="49162" name="Rectangle 7"/>
            <p:cNvSpPr>
              <a:spLocks noChangeAspect="1" noChangeArrowheads="1"/>
            </p:cNvSpPr>
            <p:nvPr/>
          </p:nvSpPr>
          <p:spPr bwMode="auto">
            <a:xfrm>
              <a:off x="2121" y="3797"/>
              <a:ext cx="20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eaLnBrk="1" hangingPunct="1">
                <a:spcBef>
                  <a:spcPct val="0"/>
                </a:spcBef>
                <a:buClrTx/>
                <a:buSzTx/>
                <a:buFontTx/>
                <a:buNone/>
              </a:pPr>
              <a:r>
                <a:rPr lang="en-US" altLang="en-US" sz="900">
                  <a:solidFill>
                    <a:srgbClr val="000000"/>
                  </a:solidFill>
                </a:rPr>
                <a:t>Age (months)</a:t>
              </a:r>
              <a:endParaRPr lang="en-US" altLang="en-US" sz="2400" i="1"/>
            </a:p>
          </p:txBody>
        </p:sp>
        <p:sp>
          <p:nvSpPr>
            <p:cNvPr id="49163" name="Rectangle 8"/>
            <p:cNvSpPr>
              <a:spLocks noChangeAspect="1" noChangeArrowheads="1"/>
            </p:cNvSpPr>
            <p:nvPr/>
          </p:nvSpPr>
          <p:spPr bwMode="auto">
            <a:xfrm>
              <a:off x="3078" y="3538"/>
              <a:ext cx="101"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endParaRPr lang="en-US" altLang="en-US"/>
            </a:p>
          </p:txBody>
        </p:sp>
        <p:sp>
          <p:nvSpPr>
            <p:cNvPr id="49164" name="Rectangle 9"/>
            <p:cNvSpPr>
              <a:spLocks noChangeAspect="1" noChangeArrowheads="1"/>
            </p:cNvSpPr>
            <p:nvPr/>
          </p:nvSpPr>
          <p:spPr bwMode="auto">
            <a:xfrm>
              <a:off x="3078" y="3544"/>
              <a:ext cx="3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eaLnBrk="1" hangingPunct="1">
                <a:spcBef>
                  <a:spcPct val="0"/>
                </a:spcBef>
                <a:buClrTx/>
                <a:buSzTx/>
                <a:buFontTx/>
                <a:buNone/>
              </a:pPr>
              <a:r>
                <a:rPr lang="en-US" altLang="en-US" sz="900">
                  <a:solidFill>
                    <a:srgbClr val="000000"/>
                  </a:solidFill>
                </a:rPr>
                <a:t>48</a:t>
              </a:r>
              <a:endParaRPr lang="en-US" altLang="en-US" sz="2400" i="1"/>
            </a:p>
          </p:txBody>
        </p:sp>
        <p:sp>
          <p:nvSpPr>
            <p:cNvPr id="49165" name="Rectangle 10"/>
            <p:cNvSpPr>
              <a:spLocks noChangeAspect="1" noChangeArrowheads="1"/>
            </p:cNvSpPr>
            <p:nvPr/>
          </p:nvSpPr>
          <p:spPr bwMode="auto">
            <a:xfrm>
              <a:off x="2312" y="3538"/>
              <a:ext cx="17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endParaRPr lang="en-US" altLang="en-US"/>
            </a:p>
          </p:txBody>
        </p:sp>
        <p:sp>
          <p:nvSpPr>
            <p:cNvPr id="49166" name="Rectangle 11"/>
            <p:cNvSpPr>
              <a:spLocks noChangeAspect="1" noChangeArrowheads="1"/>
            </p:cNvSpPr>
            <p:nvPr/>
          </p:nvSpPr>
          <p:spPr bwMode="auto">
            <a:xfrm>
              <a:off x="2312" y="3544"/>
              <a:ext cx="3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eaLnBrk="1" hangingPunct="1">
                <a:spcBef>
                  <a:spcPct val="0"/>
                </a:spcBef>
                <a:buClrTx/>
                <a:buSzTx/>
                <a:buFontTx/>
                <a:buNone/>
              </a:pPr>
              <a:r>
                <a:rPr lang="en-US" altLang="en-US" sz="900">
                  <a:solidFill>
                    <a:srgbClr val="000000"/>
                  </a:solidFill>
                </a:rPr>
                <a:t>24</a:t>
              </a:r>
              <a:endParaRPr lang="en-US" altLang="en-US" sz="2400" i="1"/>
            </a:p>
          </p:txBody>
        </p:sp>
        <p:sp>
          <p:nvSpPr>
            <p:cNvPr id="49167" name="Rectangle 12"/>
            <p:cNvSpPr>
              <a:spLocks noChangeAspect="1" noChangeArrowheads="1"/>
            </p:cNvSpPr>
            <p:nvPr/>
          </p:nvSpPr>
          <p:spPr bwMode="auto">
            <a:xfrm>
              <a:off x="1516" y="3538"/>
              <a:ext cx="101"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endParaRPr lang="en-US" altLang="en-US"/>
            </a:p>
          </p:txBody>
        </p:sp>
        <p:sp>
          <p:nvSpPr>
            <p:cNvPr id="49168" name="Rectangle 13"/>
            <p:cNvSpPr>
              <a:spLocks noChangeAspect="1" noChangeArrowheads="1"/>
            </p:cNvSpPr>
            <p:nvPr/>
          </p:nvSpPr>
          <p:spPr bwMode="auto">
            <a:xfrm>
              <a:off x="1516" y="3544"/>
              <a:ext cx="3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eaLnBrk="1" hangingPunct="1">
                <a:spcBef>
                  <a:spcPct val="0"/>
                </a:spcBef>
                <a:buClrTx/>
                <a:buSzTx/>
                <a:buFontTx/>
                <a:buNone/>
              </a:pPr>
              <a:r>
                <a:rPr lang="en-US" altLang="en-US" sz="900">
                  <a:solidFill>
                    <a:srgbClr val="000000"/>
                  </a:solidFill>
                </a:rPr>
                <a:t>14</a:t>
              </a:r>
              <a:endParaRPr lang="en-US" altLang="en-US" sz="2400" i="1"/>
            </a:p>
          </p:txBody>
        </p:sp>
        <p:sp>
          <p:nvSpPr>
            <p:cNvPr id="49169" name="Rectangle 14"/>
            <p:cNvSpPr>
              <a:spLocks noChangeAspect="1" noChangeArrowheads="1"/>
            </p:cNvSpPr>
            <p:nvPr/>
          </p:nvSpPr>
          <p:spPr bwMode="auto">
            <a:xfrm rot="-5400000">
              <a:off x="-405" y="1861"/>
              <a:ext cx="3173"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eaLnBrk="1" hangingPunct="1">
                <a:spcBef>
                  <a:spcPct val="0"/>
                </a:spcBef>
                <a:buClrTx/>
                <a:buSzTx/>
                <a:buFontTx/>
                <a:buNone/>
              </a:pPr>
              <a:r>
                <a:rPr lang="en-US" altLang="en-US" sz="2000">
                  <a:solidFill>
                    <a:srgbClr val="000000"/>
                  </a:solidFill>
                </a:rPr>
                <a:t>Standardized measure of inhibition (+/- 1 SE)</a:t>
              </a:r>
              <a:endParaRPr lang="en-US" altLang="en-US" sz="6000" i="1"/>
            </a:p>
          </p:txBody>
        </p:sp>
        <p:sp>
          <p:nvSpPr>
            <p:cNvPr id="49170" name="Rectangle 15"/>
            <p:cNvSpPr>
              <a:spLocks noChangeAspect="1" noChangeArrowheads="1"/>
            </p:cNvSpPr>
            <p:nvPr/>
          </p:nvSpPr>
          <p:spPr bwMode="auto">
            <a:xfrm>
              <a:off x="1329" y="478"/>
              <a:ext cx="64"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endParaRPr lang="en-US" altLang="en-US"/>
            </a:p>
          </p:txBody>
        </p:sp>
        <p:sp>
          <p:nvSpPr>
            <p:cNvPr id="49171" name="Rectangle 16"/>
            <p:cNvSpPr>
              <a:spLocks noChangeAspect="1" noChangeArrowheads="1"/>
            </p:cNvSpPr>
            <p:nvPr/>
          </p:nvSpPr>
          <p:spPr bwMode="auto">
            <a:xfrm>
              <a:off x="1329" y="515"/>
              <a:ext cx="5"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eaLnBrk="1" hangingPunct="1">
                <a:spcBef>
                  <a:spcPct val="0"/>
                </a:spcBef>
                <a:buClrTx/>
                <a:buSzTx/>
                <a:buFontTx/>
                <a:buNone/>
              </a:pPr>
              <a:r>
                <a:rPr lang="en-US" altLang="en-US" sz="500">
                  <a:solidFill>
                    <a:srgbClr val="000000"/>
                  </a:solidFill>
                </a:rPr>
                <a:t>.</a:t>
              </a:r>
              <a:endParaRPr lang="en-US" altLang="en-US" sz="2400" i="1"/>
            </a:p>
          </p:txBody>
        </p:sp>
        <p:sp>
          <p:nvSpPr>
            <p:cNvPr id="49172" name="Rectangle 17"/>
            <p:cNvSpPr>
              <a:spLocks noChangeAspect="1" noChangeArrowheads="1"/>
            </p:cNvSpPr>
            <p:nvPr/>
          </p:nvSpPr>
          <p:spPr bwMode="auto">
            <a:xfrm>
              <a:off x="1343" y="483"/>
              <a:ext cx="19"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eaLnBrk="1" hangingPunct="1">
                <a:spcBef>
                  <a:spcPct val="0"/>
                </a:spcBef>
                <a:buClrTx/>
                <a:buSzTx/>
                <a:buFontTx/>
                <a:buNone/>
              </a:pPr>
              <a:r>
                <a:rPr lang="en-US" altLang="en-US" sz="900">
                  <a:solidFill>
                    <a:srgbClr val="000000"/>
                  </a:solidFill>
                </a:rPr>
                <a:t>8</a:t>
              </a:r>
              <a:endParaRPr lang="en-US" altLang="en-US" sz="2400" i="1"/>
            </a:p>
          </p:txBody>
        </p:sp>
        <p:sp>
          <p:nvSpPr>
            <p:cNvPr id="49173" name="Rectangle 18"/>
            <p:cNvSpPr>
              <a:spLocks noChangeAspect="1" noChangeArrowheads="1"/>
            </p:cNvSpPr>
            <p:nvPr/>
          </p:nvSpPr>
          <p:spPr bwMode="auto">
            <a:xfrm>
              <a:off x="1329" y="845"/>
              <a:ext cx="75"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endParaRPr lang="en-US" altLang="en-US"/>
            </a:p>
          </p:txBody>
        </p:sp>
        <p:sp>
          <p:nvSpPr>
            <p:cNvPr id="49174" name="Rectangle 19"/>
            <p:cNvSpPr>
              <a:spLocks noChangeAspect="1" noChangeArrowheads="1"/>
            </p:cNvSpPr>
            <p:nvPr/>
          </p:nvSpPr>
          <p:spPr bwMode="auto">
            <a:xfrm>
              <a:off x="1329" y="851"/>
              <a:ext cx="2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eaLnBrk="1" hangingPunct="1">
                <a:spcBef>
                  <a:spcPct val="0"/>
                </a:spcBef>
                <a:buClrTx/>
                <a:buSzTx/>
                <a:buFontTx/>
                <a:buNone/>
              </a:pPr>
              <a:r>
                <a:rPr lang="en-US" altLang="en-US" sz="900">
                  <a:solidFill>
                    <a:srgbClr val="000000"/>
                  </a:solidFill>
                </a:rPr>
                <a:t>.6</a:t>
              </a:r>
              <a:endParaRPr lang="en-US" altLang="en-US" sz="2400" i="1"/>
            </a:p>
          </p:txBody>
        </p:sp>
        <p:sp>
          <p:nvSpPr>
            <p:cNvPr id="49175" name="Rectangle 20"/>
            <p:cNvSpPr>
              <a:spLocks noChangeAspect="1" noChangeArrowheads="1"/>
            </p:cNvSpPr>
            <p:nvPr/>
          </p:nvSpPr>
          <p:spPr bwMode="auto">
            <a:xfrm>
              <a:off x="1329" y="1218"/>
              <a:ext cx="75"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endParaRPr lang="en-US" altLang="en-US"/>
            </a:p>
          </p:txBody>
        </p:sp>
        <p:sp>
          <p:nvSpPr>
            <p:cNvPr id="49176" name="Rectangle 21"/>
            <p:cNvSpPr>
              <a:spLocks noChangeAspect="1" noChangeArrowheads="1"/>
            </p:cNvSpPr>
            <p:nvPr/>
          </p:nvSpPr>
          <p:spPr bwMode="auto">
            <a:xfrm>
              <a:off x="1329" y="1224"/>
              <a:ext cx="2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eaLnBrk="1" hangingPunct="1">
                <a:spcBef>
                  <a:spcPct val="0"/>
                </a:spcBef>
                <a:buClrTx/>
                <a:buSzTx/>
                <a:buFontTx/>
                <a:buNone/>
              </a:pPr>
              <a:r>
                <a:rPr lang="en-US" altLang="en-US" sz="900">
                  <a:solidFill>
                    <a:srgbClr val="000000"/>
                  </a:solidFill>
                </a:rPr>
                <a:t>.4</a:t>
              </a:r>
              <a:endParaRPr lang="en-US" altLang="en-US" sz="2400" i="1"/>
            </a:p>
          </p:txBody>
        </p:sp>
        <p:sp>
          <p:nvSpPr>
            <p:cNvPr id="49177" name="Rectangle 22"/>
            <p:cNvSpPr>
              <a:spLocks noChangeAspect="1" noChangeArrowheads="1"/>
            </p:cNvSpPr>
            <p:nvPr/>
          </p:nvSpPr>
          <p:spPr bwMode="auto">
            <a:xfrm>
              <a:off x="1329" y="1593"/>
              <a:ext cx="64"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endParaRPr lang="en-US" altLang="en-US"/>
            </a:p>
          </p:txBody>
        </p:sp>
        <p:sp>
          <p:nvSpPr>
            <p:cNvPr id="49178" name="Rectangle 23"/>
            <p:cNvSpPr>
              <a:spLocks noChangeAspect="1" noChangeArrowheads="1"/>
            </p:cNvSpPr>
            <p:nvPr/>
          </p:nvSpPr>
          <p:spPr bwMode="auto">
            <a:xfrm>
              <a:off x="1329" y="1630"/>
              <a:ext cx="5"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eaLnBrk="1" hangingPunct="1">
                <a:spcBef>
                  <a:spcPct val="0"/>
                </a:spcBef>
                <a:buClrTx/>
                <a:buSzTx/>
                <a:buFontTx/>
                <a:buNone/>
              </a:pPr>
              <a:r>
                <a:rPr lang="en-US" altLang="en-US" sz="500">
                  <a:solidFill>
                    <a:srgbClr val="000000"/>
                  </a:solidFill>
                </a:rPr>
                <a:t>.</a:t>
              </a:r>
              <a:endParaRPr lang="en-US" altLang="en-US" sz="2400" i="1"/>
            </a:p>
          </p:txBody>
        </p:sp>
        <p:sp>
          <p:nvSpPr>
            <p:cNvPr id="49179" name="Rectangle 24"/>
            <p:cNvSpPr>
              <a:spLocks noChangeAspect="1" noChangeArrowheads="1"/>
            </p:cNvSpPr>
            <p:nvPr/>
          </p:nvSpPr>
          <p:spPr bwMode="auto">
            <a:xfrm>
              <a:off x="1343" y="1598"/>
              <a:ext cx="19"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eaLnBrk="1" hangingPunct="1">
                <a:spcBef>
                  <a:spcPct val="0"/>
                </a:spcBef>
                <a:buClrTx/>
                <a:buSzTx/>
                <a:buFontTx/>
                <a:buNone/>
              </a:pPr>
              <a:r>
                <a:rPr lang="en-US" altLang="en-US" sz="900">
                  <a:solidFill>
                    <a:srgbClr val="000000"/>
                  </a:solidFill>
                </a:rPr>
                <a:t>2</a:t>
              </a:r>
              <a:endParaRPr lang="en-US" altLang="en-US" sz="2400" i="1"/>
            </a:p>
          </p:txBody>
        </p:sp>
        <p:sp>
          <p:nvSpPr>
            <p:cNvPr id="49180" name="Rectangle 25"/>
            <p:cNvSpPr>
              <a:spLocks noChangeAspect="1" noChangeArrowheads="1"/>
            </p:cNvSpPr>
            <p:nvPr/>
          </p:nvSpPr>
          <p:spPr bwMode="auto">
            <a:xfrm>
              <a:off x="1297" y="1960"/>
              <a:ext cx="125"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endParaRPr lang="en-US" altLang="en-US"/>
            </a:p>
          </p:txBody>
        </p:sp>
        <p:sp>
          <p:nvSpPr>
            <p:cNvPr id="49181" name="Rectangle 26"/>
            <p:cNvSpPr>
              <a:spLocks noChangeAspect="1" noChangeArrowheads="1"/>
            </p:cNvSpPr>
            <p:nvPr/>
          </p:nvSpPr>
          <p:spPr bwMode="auto">
            <a:xfrm>
              <a:off x="1297" y="1966"/>
              <a:ext cx="4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eaLnBrk="1" hangingPunct="1">
                <a:spcBef>
                  <a:spcPct val="0"/>
                </a:spcBef>
                <a:buClrTx/>
                <a:buSzTx/>
                <a:buFontTx/>
                <a:buNone/>
              </a:pPr>
              <a:r>
                <a:rPr lang="en-US" altLang="en-US" sz="900">
                  <a:solidFill>
                    <a:srgbClr val="000000"/>
                  </a:solidFill>
                </a:rPr>
                <a:t>0.0</a:t>
              </a:r>
              <a:endParaRPr lang="en-US" altLang="en-US" sz="2400" i="1"/>
            </a:p>
          </p:txBody>
        </p:sp>
        <p:sp>
          <p:nvSpPr>
            <p:cNvPr id="49182" name="Rectangle 27"/>
            <p:cNvSpPr>
              <a:spLocks noChangeAspect="1" noChangeArrowheads="1"/>
            </p:cNvSpPr>
            <p:nvPr/>
          </p:nvSpPr>
          <p:spPr bwMode="auto">
            <a:xfrm>
              <a:off x="1297" y="2333"/>
              <a:ext cx="10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endParaRPr lang="en-US" altLang="en-US"/>
            </a:p>
          </p:txBody>
        </p:sp>
        <p:sp>
          <p:nvSpPr>
            <p:cNvPr id="49183" name="Rectangle 28"/>
            <p:cNvSpPr>
              <a:spLocks noChangeAspect="1" noChangeArrowheads="1"/>
            </p:cNvSpPr>
            <p:nvPr/>
          </p:nvSpPr>
          <p:spPr bwMode="auto">
            <a:xfrm>
              <a:off x="1297" y="2339"/>
              <a:ext cx="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eaLnBrk="1" hangingPunct="1">
                <a:spcBef>
                  <a:spcPct val="0"/>
                </a:spcBef>
                <a:buClrTx/>
                <a:buSzTx/>
                <a:buFontTx/>
                <a:buNone/>
              </a:pPr>
              <a:r>
                <a:rPr lang="en-US" altLang="en-US" sz="900">
                  <a:solidFill>
                    <a:srgbClr val="000000"/>
                  </a:solidFill>
                </a:rPr>
                <a:t>-.2</a:t>
              </a:r>
              <a:endParaRPr lang="en-US" altLang="en-US" sz="2400" i="1"/>
            </a:p>
          </p:txBody>
        </p:sp>
        <p:sp>
          <p:nvSpPr>
            <p:cNvPr id="49184" name="Rectangle 29"/>
            <p:cNvSpPr>
              <a:spLocks noChangeAspect="1" noChangeArrowheads="1"/>
            </p:cNvSpPr>
            <p:nvPr/>
          </p:nvSpPr>
          <p:spPr bwMode="auto">
            <a:xfrm>
              <a:off x="1297" y="2706"/>
              <a:ext cx="108"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endParaRPr lang="en-US" altLang="en-US"/>
            </a:p>
          </p:txBody>
        </p:sp>
        <p:sp>
          <p:nvSpPr>
            <p:cNvPr id="49185" name="Rectangle 30"/>
            <p:cNvSpPr>
              <a:spLocks noChangeAspect="1" noChangeArrowheads="1"/>
            </p:cNvSpPr>
            <p:nvPr/>
          </p:nvSpPr>
          <p:spPr bwMode="auto">
            <a:xfrm>
              <a:off x="1297" y="2712"/>
              <a:ext cx="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eaLnBrk="1" hangingPunct="1">
                <a:spcBef>
                  <a:spcPct val="0"/>
                </a:spcBef>
                <a:buClrTx/>
                <a:buSzTx/>
                <a:buFontTx/>
                <a:buNone/>
              </a:pPr>
              <a:r>
                <a:rPr lang="en-US" altLang="en-US" sz="900">
                  <a:solidFill>
                    <a:srgbClr val="000000"/>
                  </a:solidFill>
                </a:rPr>
                <a:t>-.4</a:t>
              </a:r>
              <a:endParaRPr lang="en-US" altLang="en-US" sz="2400" i="1"/>
            </a:p>
          </p:txBody>
        </p:sp>
        <p:sp>
          <p:nvSpPr>
            <p:cNvPr id="49186" name="Rectangle 31"/>
            <p:cNvSpPr>
              <a:spLocks noChangeAspect="1" noChangeArrowheads="1"/>
            </p:cNvSpPr>
            <p:nvPr/>
          </p:nvSpPr>
          <p:spPr bwMode="auto">
            <a:xfrm>
              <a:off x="1297" y="3080"/>
              <a:ext cx="108"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endParaRPr lang="en-US" altLang="en-US"/>
            </a:p>
          </p:txBody>
        </p:sp>
        <p:sp>
          <p:nvSpPr>
            <p:cNvPr id="49187" name="Rectangle 32"/>
            <p:cNvSpPr>
              <a:spLocks noChangeAspect="1" noChangeArrowheads="1"/>
            </p:cNvSpPr>
            <p:nvPr/>
          </p:nvSpPr>
          <p:spPr bwMode="auto">
            <a:xfrm>
              <a:off x="1297" y="3085"/>
              <a:ext cx="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eaLnBrk="1" hangingPunct="1">
                <a:spcBef>
                  <a:spcPct val="0"/>
                </a:spcBef>
                <a:buClrTx/>
                <a:buSzTx/>
                <a:buFontTx/>
                <a:buNone/>
              </a:pPr>
              <a:r>
                <a:rPr lang="en-US" altLang="en-US" sz="900">
                  <a:solidFill>
                    <a:srgbClr val="000000"/>
                  </a:solidFill>
                </a:rPr>
                <a:t>-.6</a:t>
              </a:r>
              <a:endParaRPr lang="en-US" altLang="en-US" sz="2400" i="1"/>
            </a:p>
          </p:txBody>
        </p:sp>
        <p:sp>
          <p:nvSpPr>
            <p:cNvPr id="49188" name="Rectangle 33"/>
            <p:cNvSpPr>
              <a:spLocks noChangeAspect="1" noChangeArrowheads="1"/>
            </p:cNvSpPr>
            <p:nvPr/>
          </p:nvSpPr>
          <p:spPr bwMode="auto">
            <a:xfrm>
              <a:off x="1297" y="3417"/>
              <a:ext cx="108"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endParaRPr lang="en-US" altLang="en-US"/>
            </a:p>
          </p:txBody>
        </p:sp>
        <p:sp>
          <p:nvSpPr>
            <p:cNvPr id="49189" name="Rectangle 34"/>
            <p:cNvSpPr>
              <a:spLocks noChangeAspect="1" noChangeArrowheads="1"/>
            </p:cNvSpPr>
            <p:nvPr/>
          </p:nvSpPr>
          <p:spPr bwMode="auto">
            <a:xfrm>
              <a:off x="1297" y="3423"/>
              <a:ext cx="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eaLnBrk="1" hangingPunct="1">
                <a:spcBef>
                  <a:spcPct val="0"/>
                </a:spcBef>
                <a:buClrTx/>
                <a:buSzTx/>
                <a:buFontTx/>
                <a:buNone/>
              </a:pPr>
              <a:r>
                <a:rPr lang="en-US" altLang="en-US" sz="900">
                  <a:solidFill>
                    <a:srgbClr val="000000"/>
                  </a:solidFill>
                </a:rPr>
                <a:t>-.8</a:t>
              </a:r>
              <a:endParaRPr lang="en-US" altLang="en-US" sz="2400" i="1"/>
            </a:p>
          </p:txBody>
        </p:sp>
        <p:grpSp>
          <p:nvGrpSpPr>
            <p:cNvPr id="49190" name="Group 35"/>
            <p:cNvGrpSpPr>
              <a:grpSpLocks noChangeAspect="1"/>
            </p:cNvGrpSpPr>
            <p:nvPr/>
          </p:nvGrpSpPr>
          <p:grpSpPr bwMode="auto">
            <a:xfrm>
              <a:off x="3364" y="2237"/>
              <a:ext cx="156" cy="13"/>
              <a:chOff x="3808" y="2518"/>
              <a:chExt cx="147" cy="11"/>
            </a:xfrm>
          </p:grpSpPr>
          <p:sp>
            <p:nvSpPr>
              <p:cNvPr id="49344" name="Rectangle 36"/>
              <p:cNvSpPr>
                <a:spLocks noChangeAspect="1" noChangeArrowheads="1"/>
              </p:cNvSpPr>
              <p:nvPr/>
            </p:nvSpPr>
            <p:spPr bwMode="auto">
              <a:xfrm>
                <a:off x="3808" y="2518"/>
                <a:ext cx="54" cy="1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endParaRPr lang="en-US" altLang="en-US"/>
              </a:p>
            </p:txBody>
          </p:sp>
          <p:sp>
            <p:nvSpPr>
              <p:cNvPr id="49345" name="Rectangle 37"/>
              <p:cNvSpPr>
                <a:spLocks noChangeAspect="1" noChangeArrowheads="1"/>
              </p:cNvSpPr>
              <p:nvPr/>
            </p:nvSpPr>
            <p:spPr bwMode="auto">
              <a:xfrm>
                <a:off x="3902" y="2518"/>
                <a:ext cx="53" cy="11"/>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endParaRPr lang="en-US" altLang="en-US"/>
              </a:p>
            </p:txBody>
          </p:sp>
        </p:grpSp>
        <p:grpSp>
          <p:nvGrpSpPr>
            <p:cNvPr id="49191" name="Group 38"/>
            <p:cNvGrpSpPr>
              <a:grpSpLocks noChangeAspect="1"/>
            </p:cNvGrpSpPr>
            <p:nvPr/>
          </p:nvGrpSpPr>
          <p:grpSpPr bwMode="auto">
            <a:xfrm>
              <a:off x="3356" y="2007"/>
              <a:ext cx="175" cy="15"/>
              <a:chOff x="3801" y="2319"/>
              <a:chExt cx="165" cy="13"/>
            </a:xfrm>
          </p:grpSpPr>
          <p:sp>
            <p:nvSpPr>
              <p:cNvPr id="49338" name="Freeform 39"/>
              <p:cNvSpPr>
                <a:spLocks noChangeAspect="1"/>
              </p:cNvSpPr>
              <p:nvPr/>
            </p:nvSpPr>
            <p:spPr bwMode="auto">
              <a:xfrm>
                <a:off x="3801" y="2319"/>
                <a:ext cx="15" cy="12"/>
              </a:xfrm>
              <a:custGeom>
                <a:avLst/>
                <a:gdLst>
                  <a:gd name="T0" fmla="*/ 1 w 30"/>
                  <a:gd name="T1" fmla="*/ 0 h 24"/>
                  <a:gd name="T2" fmla="*/ 1 w 30"/>
                  <a:gd name="T3" fmla="*/ 1 h 24"/>
                  <a:gd name="T4" fmla="*/ 1 w 30"/>
                  <a:gd name="T5" fmla="*/ 1 h 24"/>
                  <a:gd name="T6" fmla="*/ 1 w 30"/>
                  <a:gd name="T7" fmla="*/ 1 h 24"/>
                  <a:gd name="T8" fmla="*/ 0 w 30"/>
                  <a:gd name="T9" fmla="*/ 1 h 24"/>
                  <a:gd name="T10" fmla="*/ 1 w 30"/>
                  <a:gd name="T11" fmla="*/ 1 h 24"/>
                  <a:gd name="T12" fmla="*/ 1 w 30"/>
                  <a:gd name="T13" fmla="*/ 1 h 24"/>
                  <a:gd name="T14" fmla="*/ 1 w 30"/>
                  <a:gd name="T15" fmla="*/ 1 h 24"/>
                  <a:gd name="T16" fmla="*/ 1 w 30"/>
                  <a:gd name="T17" fmla="*/ 1 h 24"/>
                  <a:gd name="T18" fmla="*/ 1 w 30"/>
                  <a:gd name="T19" fmla="*/ 1 h 24"/>
                  <a:gd name="T20" fmla="*/ 1 w 30"/>
                  <a:gd name="T21" fmla="*/ 1 h 24"/>
                  <a:gd name="T22" fmla="*/ 1 w 30"/>
                  <a:gd name="T23" fmla="*/ 1 h 24"/>
                  <a:gd name="T24" fmla="*/ 1 w 30"/>
                  <a:gd name="T25" fmla="*/ 1 h 24"/>
                  <a:gd name="T26" fmla="*/ 1 w 30"/>
                  <a:gd name="T27" fmla="*/ 1 h 24"/>
                  <a:gd name="T28" fmla="*/ 1 w 30"/>
                  <a:gd name="T29" fmla="*/ 1 h 24"/>
                  <a:gd name="T30" fmla="*/ 1 w 30"/>
                  <a:gd name="T31" fmla="*/ 1 h 24"/>
                  <a:gd name="T32" fmla="*/ 1 w 30"/>
                  <a:gd name="T33" fmla="*/ 1 h 24"/>
                  <a:gd name="T34" fmla="*/ 1 w 30"/>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4"/>
                  <a:gd name="T56" fmla="*/ 30 w 3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4">
                    <a:moveTo>
                      <a:pt x="15" y="0"/>
                    </a:moveTo>
                    <a:lnTo>
                      <a:pt x="10" y="2"/>
                    </a:lnTo>
                    <a:lnTo>
                      <a:pt x="5" y="4"/>
                    </a:lnTo>
                    <a:lnTo>
                      <a:pt x="2" y="8"/>
                    </a:lnTo>
                    <a:lnTo>
                      <a:pt x="0" y="12"/>
                    </a:lnTo>
                    <a:lnTo>
                      <a:pt x="2" y="16"/>
                    </a:lnTo>
                    <a:lnTo>
                      <a:pt x="5" y="20"/>
                    </a:lnTo>
                    <a:lnTo>
                      <a:pt x="10" y="22"/>
                    </a:lnTo>
                    <a:lnTo>
                      <a:pt x="15" y="24"/>
                    </a:lnTo>
                    <a:lnTo>
                      <a:pt x="20" y="22"/>
                    </a:lnTo>
                    <a:lnTo>
                      <a:pt x="25" y="20"/>
                    </a:lnTo>
                    <a:lnTo>
                      <a:pt x="29" y="16"/>
                    </a:lnTo>
                    <a:lnTo>
                      <a:pt x="30" y="12"/>
                    </a:lnTo>
                    <a:lnTo>
                      <a:pt x="29" y="8"/>
                    </a:lnTo>
                    <a:lnTo>
                      <a:pt x="25" y="4"/>
                    </a:lnTo>
                    <a:lnTo>
                      <a:pt x="20" y="2"/>
                    </a:lnTo>
                    <a:lnTo>
                      <a:pt x="1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39" name="Freeform 40"/>
              <p:cNvSpPr>
                <a:spLocks noChangeAspect="1"/>
              </p:cNvSpPr>
              <p:nvPr/>
            </p:nvSpPr>
            <p:spPr bwMode="auto">
              <a:xfrm>
                <a:off x="3831" y="2319"/>
                <a:ext cx="15" cy="12"/>
              </a:xfrm>
              <a:custGeom>
                <a:avLst/>
                <a:gdLst>
                  <a:gd name="T0" fmla="*/ 1 w 30"/>
                  <a:gd name="T1" fmla="*/ 0 h 24"/>
                  <a:gd name="T2" fmla="*/ 1 w 30"/>
                  <a:gd name="T3" fmla="*/ 1 h 24"/>
                  <a:gd name="T4" fmla="*/ 1 w 30"/>
                  <a:gd name="T5" fmla="*/ 1 h 24"/>
                  <a:gd name="T6" fmla="*/ 1 w 30"/>
                  <a:gd name="T7" fmla="*/ 1 h 24"/>
                  <a:gd name="T8" fmla="*/ 0 w 30"/>
                  <a:gd name="T9" fmla="*/ 1 h 24"/>
                  <a:gd name="T10" fmla="*/ 1 w 30"/>
                  <a:gd name="T11" fmla="*/ 1 h 24"/>
                  <a:gd name="T12" fmla="*/ 1 w 30"/>
                  <a:gd name="T13" fmla="*/ 1 h 24"/>
                  <a:gd name="T14" fmla="*/ 1 w 30"/>
                  <a:gd name="T15" fmla="*/ 1 h 24"/>
                  <a:gd name="T16" fmla="*/ 1 w 30"/>
                  <a:gd name="T17" fmla="*/ 1 h 24"/>
                  <a:gd name="T18" fmla="*/ 1 w 30"/>
                  <a:gd name="T19" fmla="*/ 1 h 24"/>
                  <a:gd name="T20" fmla="*/ 1 w 30"/>
                  <a:gd name="T21" fmla="*/ 1 h 24"/>
                  <a:gd name="T22" fmla="*/ 1 w 30"/>
                  <a:gd name="T23" fmla="*/ 1 h 24"/>
                  <a:gd name="T24" fmla="*/ 1 w 30"/>
                  <a:gd name="T25" fmla="*/ 1 h 24"/>
                  <a:gd name="T26" fmla="*/ 1 w 30"/>
                  <a:gd name="T27" fmla="*/ 1 h 24"/>
                  <a:gd name="T28" fmla="*/ 1 w 30"/>
                  <a:gd name="T29" fmla="*/ 1 h 24"/>
                  <a:gd name="T30" fmla="*/ 1 w 30"/>
                  <a:gd name="T31" fmla="*/ 1 h 24"/>
                  <a:gd name="T32" fmla="*/ 1 w 30"/>
                  <a:gd name="T33" fmla="*/ 1 h 24"/>
                  <a:gd name="T34" fmla="*/ 1 w 30"/>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4"/>
                  <a:gd name="T56" fmla="*/ 30 w 3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4">
                    <a:moveTo>
                      <a:pt x="15" y="0"/>
                    </a:moveTo>
                    <a:lnTo>
                      <a:pt x="9" y="2"/>
                    </a:lnTo>
                    <a:lnTo>
                      <a:pt x="5" y="4"/>
                    </a:lnTo>
                    <a:lnTo>
                      <a:pt x="2" y="8"/>
                    </a:lnTo>
                    <a:lnTo>
                      <a:pt x="0" y="12"/>
                    </a:lnTo>
                    <a:lnTo>
                      <a:pt x="2" y="17"/>
                    </a:lnTo>
                    <a:lnTo>
                      <a:pt x="5" y="21"/>
                    </a:lnTo>
                    <a:lnTo>
                      <a:pt x="9" y="24"/>
                    </a:lnTo>
                    <a:lnTo>
                      <a:pt x="15" y="24"/>
                    </a:lnTo>
                    <a:lnTo>
                      <a:pt x="22" y="24"/>
                    </a:lnTo>
                    <a:lnTo>
                      <a:pt x="25" y="21"/>
                    </a:lnTo>
                    <a:lnTo>
                      <a:pt x="29" y="17"/>
                    </a:lnTo>
                    <a:lnTo>
                      <a:pt x="30" y="12"/>
                    </a:lnTo>
                    <a:lnTo>
                      <a:pt x="29" y="8"/>
                    </a:lnTo>
                    <a:lnTo>
                      <a:pt x="25" y="4"/>
                    </a:lnTo>
                    <a:lnTo>
                      <a:pt x="22" y="2"/>
                    </a:lnTo>
                    <a:lnTo>
                      <a:pt x="1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40" name="Freeform 41"/>
              <p:cNvSpPr>
                <a:spLocks noChangeAspect="1"/>
              </p:cNvSpPr>
              <p:nvPr/>
            </p:nvSpPr>
            <p:spPr bwMode="auto">
              <a:xfrm>
                <a:off x="3861" y="2319"/>
                <a:ext cx="15" cy="12"/>
              </a:xfrm>
              <a:custGeom>
                <a:avLst/>
                <a:gdLst>
                  <a:gd name="T0" fmla="*/ 1 w 30"/>
                  <a:gd name="T1" fmla="*/ 0 h 24"/>
                  <a:gd name="T2" fmla="*/ 1 w 30"/>
                  <a:gd name="T3" fmla="*/ 1 h 24"/>
                  <a:gd name="T4" fmla="*/ 1 w 30"/>
                  <a:gd name="T5" fmla="*/ 1 h 24"/>
                  <a:gd name="T6" fmla="*/ 1 w 30"/>
                  <a:gd name="T7" fmla="*/ 1 h 24"/>
                  <a:gd name="T8" fmla="*/ 0 w 30"/>
                  <a:gd name="T9" fmla="*/ 1 h 24"/>
                  <a:gd name="T10" fmla="*/ 1 w 30"/>
                  <a:gd name="T11" fmla="*/ 1 h 24"/>
                  <a:gd name="T12" fmla="*/ 1 w 30"/>
                  <a:gd name="T13" fmla="*/ 1 h 24"/>
                  <a:gd name="T14" fmla="*/ 1 w 30"/>
                  <a:gd name="T15" fmla="*/ 1 h 24"/>
                  <a:gd name="T16" fmla="*/ 1 w 30"/>
                  <a:gd name="T17" fmla="*/ 1 h 24"/>
                  <a:gd name="T18" fmla="*/ 1 w 30"/>
                  <a:gd name="T19" fmla="*/ 1 h 24"/>
                  <a:gd name="T20" fmla="*/ 1 w 30"/>
                  <a:gd name="T21" fmla="*/ 1 h 24"/>
                  <a:gd name="T22" fmla="*/ 1 w 30"/>
                  <a:gd name="T23" fmla="*/ 1 h 24"/>
                  <a:gd name="T24" fmla="*/ 1 w 30"/>
                  <a:gd name="T25" fmla="*/ 1 h 24"/>
                  <a:gd name="T26" fmla="*/ 1 w 30"/>
                  <a:gd name="T27" fmla="*/ 1 h 24"/>
                  <a:gd name="T28" fmla="*/ 1 w 30"/>
                  <a:gd name="T29" fmla="*/ 1 h 24"/>
                  <a:gd name="T30" fmla="*/ 1 w 30"/>
                  <a:gd name="T31" fmla="*/ 1 h 24"/>
                  <a:gd name="T32" fmla="*/ 1 w 30"/>
                  <a:gd name="T33" fmla="*/ 1 h 24"/>
                  <a:gd name="T34" fmla="*/ 1 w 30"/>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4"/>
                  <a:gd name="T56" fmla="*/ 30 w 3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4">
                    <a:moveTo>
                      <a:pt x="15" y="0"/>
                    </a:moveTo>
                    <a:lnTo>
                      <a:pt x="9" y="2"/>
                    </a:lnTo>
                    <a:lnTo>
                      <a:pt x="5" y="4"/>
                    </a:lnTo>
                    <a:lnTo>
                      <a:pt x="2" y="8"/>
                    </a:lnTo>
                    <a:lnTo>
                      <a:pt x="0" y="12"/>
                    </a:lnTo>
                    <a:lnTo>
                      <a:pt x="2" y="17"/>
                    </a:lnTo>
                    <a:lnTo>
                      <a:pt x="5" y="21"/>
                    </a:lnTo>
                    <a:lnTo>
                      <a:pt x="9" y="24"/>
                    </a:lnTo>
                    <a:lnTo>
                      <a:pt x="15" y="24"/>
                    </a:lnTo>
                    <a:lnTo>
                      <a:pt x="22" y="24"/>
                    </a:lnTo>
                    <a:lnTo>
                      <a:pt x="25" y="21"/>
                    </a:lnTo>
                    <a:lnTo>
                      <a:pt x="29" y="17"/>
                    </a:lnTo>
                    <a:lnTo>
                      <a:pt x="30" y="12"/>
                    </a:lnTo>
                    <a:lnTo>
                      <a:pt x="29" y="8"/>
                    </a:lnTo>
                    <a:lnTo>
                      <a:pt x="25" y="4"/>
                    </a:lnTo>
                    <a:lnTo>
                      <a:pt x="22" y="2"/>
                    </a:lnTo>
                    <a:lnTo>
                      <a:pt x="1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41" name="Freeform 42"/>
              <p:cNvSpPr>
                <a:spLocks noChangeAspect="1"/>
              </p:cNvSpPr>
              <p:nvPr/>
            </p:nvSpPr>
            <p:spPr bwMode="auto">
              <a:xfrm>
                <a:off x="3891" y="2320"/>
                <a:ext cx="15" cy="12"/>
              </a:xfrm>
              <a:custGeom>
                <a:avLst/>
                <a:gdLst>
                  <a:gd name="T0" fmla="*/ 1 w 30"/>
                  <a:gd name="T1" fmla="*/ 0 h 23"/>
                  <a:gd name="T2" fmla="*/ 1 w 30"/>
                  <a:gd name="T3" fmla="*/ 0 h 23"/>
                  <a:gd name="T4" fmla="*/ 1 w 30"/>
                  <a:gd name="T5" fmla="*/ 1 h 23"/>
                  <a:gd name="T6" fmla="*/ 1 w 30"/>
                  <a:gd name="T7" fmla="*/ 1 h 23"/>
                  <a:gd name="T8" fmla="*/ 0 w 30"/>
                  <a:gd name="T9" fmla="*/ 1 h 23"/>
                  <a:gd name="T10" fmla="*/ 1 w 30"/>
                  <a:gd name="T11" fmla="*/ 1 h 23"/>
                  <a:gd name="T12" fmla="*/ 1 w 30"/>
                  <a:gd name="T13" fmla="*/ 1 h 23"/>
                  <a:gd name="T14" fmla="*/ 1 w 30"/>
                  <a:gd name="T15" fmla="*/ 1 h 23"/>
                  <a:gd name="T16" fmla="*/ 1 w 30"/>
                  <a:gd name="T17" fmla="*/ 1 h 23"/>
                  <a:gd name="T18" fmla="*/ 1 w 30"/>
                  <a:gd name="T19" fmla="*/ 1 h 23"/>
                  <a:gd name="T20" fmla="*/ 1 w 30"/>
                  <a:gd name="T21" fmla="*/ 1 h 23"/>
                  <a:gd name="T22" fmla="*/ 1 w 30"/>
                  <a:gd name="T23" fmla="*/ 1 h 23"/>
                  <a:gd name="T24" fmla="*/ 1 w 30"/>
                  <a:gd name="T25" fmla="*/ 1 h 23"/>
                  <a:gd name="T26" fmla="*/ 1 w 30"/>
                  <a:gd name="T27" fmla="*/ 1 h 23"/>
                  <a:gd name="T28" fmla="*/ 1 w 30"/>
                  <a:gd name="T29" fmla="*/ 1 h 23"/>
                  <a:gd name="T30" fmla="*/ 1 w 30"/>
                  <a:gd name="T31" fmla="*/ 1 h 23"/>
                  <a:gd name="T32" fmla="*/ 1 w 30"/>
                  <a:gd name="T33" fmla="*/ 0 h 23"/>
                  <a:gd name="T34" fmla="*/ 1 w 30"/>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3"/>
                  <a:gd name="T56" fmla="*/ 30 w 3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3">
                    <a:moveTo>
                      <a:pt x="15" y="0"/>
                    </a:moveTo>
                    <a:lnTo>
                      <a:pt x="8" y="0"/>
                    </a:lnTo>
                    <a:lnTo>
                      <a:pt x="5" y="2"/>
                    </a:lnTo>
                    <a:lnTo>
                      <a:pt x="1" y="6"/>
                    </a:lnTo>
                    <a:lnTo>
                      <a:pt x="0" y="11"/>
                    </a:lnTo>
                    <a:lnTo>
                      <a:pt x="1" y="15"/>
                    </a:lnTo>
                    <a:lnTo>
                      <a:pt x="5" y="19"/>
                    </a:lnTo>
                    <a:lnTo>
                      <a:pt x="8" y="22"/>
                    </a:lnTo>
                    <a:lnTo>
                      <a:pt x="15" y="23"/>
                    </a:lnTo>
                    <a:lnTo>
                      <a:pt x="21" y="22"/>
                    </a:lnTo>
                    <a:lnTo>
                      <a:pt x="25" y="19"/>
                    </a:lnTo>
                    <a:lnTo>
                      <a:pt x="28" y="15"/>
                    </a:lnTo>
                    <a:lnTo>
                      <a:pt x="30" y="11"/>
                    </a:lnTo>
                    <a:lnTo>
                      <a:pt x="28" y="6"/>
                    </a:lnTo>
                    <a:lnTo>
                      <a:pt x="25" y="2"/>
                    </a:lnTo>
                    <a:lnTo>
                      <a:pt x="21" y="0"/>
                    </a:lnTo>
                    <a:lnTo>
                      <a:pt x="1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42" name="Freeform 43"/>
              <p:cNvSpPr>
                <a:spLocks noChangeAspect="1"/>
              </p:cNvSpPr>
              <p:nvPr/>
            </p:nvSpPr>
            <p:spPr bwMode="auto">
              <a:xfrm>
                <a:off x="3921" y="2320"/>
                <a:ext cx="15" cy="12"/>
              </a:xfrm>
              <a:custGeom>
                <a:avLst/>
                <a:gdLst>
                  <a:gd name="T0" fmla="*/ 1 w 30"/>
                  <a:gd name="T1" fmla="*/ 0 h 23"/>
                  <a:gd name="T2" fmla="*/ 1 w 30"/>
                  <a:gd name="T3" fmla="*/ 0 h 23"/>
                  <a:gd name="T4" fmla="*/ 1 w 30"/>
                  <a:gd name="T5" fmla="*/ 1 h 23"/>
                  <a:gd name="T6" fmla="*/ 1 w 30"/>
                  <a:gd name="T7" fmla="*/ 1 h 23"/>
                  <a:gd name="T8" fmla="*/ 0 w 30"/>
                  <a:gd name="T9" fmla="*/ 1 h 23"/>
                  <a:gd name="T10" fmla="*/ 1 w 30"/>
                  <a:gd name="T11" fmla="*/ 1 h 23"/>
                  <a:gd name="T12" fmla="*/ 1 w 30"/>
                  <a:gd name="T13" fmla="*/ 1 h 23"/>
                  <a:gd name="T14" fmla="*/ 1 w 30"/>
                  <a:gd name="T15" fmla="*/ 1 h 23"/>
                  <a:gd name="T16" fmla="*/ 1 w 30"/>
                  <a:gd name="T17" fmla="*/ 1 h 23"/>
                  <a:gd name="T18" fmla="*/ 1 w 30"/>
                  <a:gd name="T19" fmla="*/ 1 h 23"/>
                  <a:gd name="T20" fmla="*/ 1 w 30"/>
                  <a:gd name="T21" fmla="*/ 1 h 23"/>
                  <a:gd name="T22" fmla="*/ 1 w 30"/>
                  <a:gd name="T23" fmla="*/ 1 h 23"/>
                  <a:gd name="T24" fmla="*/ 1 w 30"/>
                  <a:gd name="T25" fmla="*/ 1 h 23"/>
                  <a:gd name="T26" fmla="*/ 1 w 30"/>
                  <a:gd name="T27" fmla="*/ 1 h 23"/>
                  <a:gd name="T28" fmla="*/ 1 w 30"/>
                  <a:gd name="T29" fmla="*/ 1 h 23"/>
                  <a:gd name="T30" fmla="*/ 1 w 30"/>
                  <a:gd name="T31" fmla="*/ 1 h 23"/>
                  <a:gd name="T32" fmla="*/ 1 w 30"/>
                  <a:gd name="T33" fmla="*/ 0 h 23"/>
                  <a:gd name="T34" fmla="*/ 1 w 30"/>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3"/>
                  <a:gd name="T56" fmla="*/ 30 w 3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3">
                    <a:moveTo>
                      <a:pt x="15" y="0"/>
                    </a:moveTo>
                    <a:lnTo>
                      <a:pt x="8" y="0"/>
                    </a:lnTo>
                    <a:lnTo>
                      <a:pt x="5" y="2"/>
                    </a:lnTo>
                    <a:lnTo>
                      <a:pt x="1" y="6"/>
                    </a:lnTo>
                    <a:lnTo>
                      <a:pt x="0" y="11"/>
                    </a:lnTo>
                    <a:lnTo>
                      <a:pt x="1" y="15"/>
                    </a:lnTo>
                    <a:lnTo>
                      <a:pt x="5" y="19"/>
                    </a:lnTo>
                    <a:lnTo>
                      <a:pt x="8" y="22"/>
                    </a:lnTo>
                    <a:lnTo>
                      <a:pt x="15" y="23"/>
                    </a:lnTo>
                    <a:lnTo>
                      <a:pt x="21" y="22"/>
                    </a:lnTo>
                    <a:lnTo>
                      <a:pt x="25" y="19"/>
                    </a:lnTo>
                    <a:lnTo>
                      <a:pt x="28" y="15"/>
                    </a:lnTo>
                    <a:lnTo>
                      <a:pt x="30" y="11"/>
                    </a:lnTo>
                    <a:lnTo>
                      <a:pt x="28" y="6"/>
                    </a:lnTo>
                    <a:lnTo>
                      <a:pt x="25" y="2"/>
                    </a:lnTo>
                    <a:lnTo>
                      <a:pt x="21" y="0"/>
                    </a:lnTo>
                    <a:lnTo>
                      <a:pt x="1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43" name="Freeform 44"/>
              <p:cNvSpPr>
                <a:spLocks noChangeAspect="1"/>
              </p:cNvSpPr>
              <p:nvPr/>
            </p:nvSpPr>
            <p:spPr bwMode="auto">
              <a:xfrm>
                <a:off x="3951" y="2320"/>
                <a:ext cx="15" cy="12"/>
              </a:xfrm>
              <a:custGeom>
                <a:avLst/>
                <a:gdLst>
                  <a:gd name="T0" fmla="*/ 1 w 30"/>
                  <a:gd name="T1" fmla="*/ 0 h 23"/>
                  <a:gd name="T2" fmla="*/ 1 w 30"/>
                  <a:gd name="T3" fmla="*/ 1 h 23"/>
                  <a:gd name="T4" fmla="*/ 1 w 30"/>
                  <a:gd name="T5" fmla="*/ 1 h 23"/>
                  <a:gd name="T6" fmla="*/ 1 w 30"/>
                  <a:gd name="T7" fmla="*/ 1 h 23"/>
                  <a:gd name="T8" fmla="*/ 0 w 30"/>
                  <a:gd name="T9" fmla="*/ 1 h 23"/>
                  <a:gd name="T10" fmla="*/ 1 w 30"/>
                  <a:gd name="T11" fmla="*/ 1 h 23"/>
                  <a:gd name="T12" fmla="*/ 1 w 30"/>
                  <a:gd name="T13" fmla="*/ 1 h 23"/>
                  <a:gd name="T14" fmla="*/ 1 w 30"/>
                  <a:gd name="T15" fmla="*/ 1 h 23"/>
                  <a:gd name="T16" fmla="*/ 1 w 30"/>
                  <a:gd name="T17" fmla="*/ 1 h 23"/>
                  <a:gd name="T18" fmla="*/ 1 w 30"/>
                  <a:gd name="T19" fmla="*/ 1 h 23"/>
                  <a:gd name="T20" fmla="*/ 1 w 30"/>
                  <a:gd name="T21" fmla="*/ 1 h 23"/>
                  <a:gd name="T22" fmla="*/ 1 w 30"/>
                  <a:gd name="T23" fmla="*/ 1 h 23"/>
                  <a:gd name="T24" fmla="*/ 1 w 30"/>
                  <a:gd name="T25" fmla="*/ 1 h 23"/>
                  <a:gd name="T26" fmla="*/ 1 w 30"/>
                  <a:gd name="T27" fmla="*/ 1 h 23"/>
                  <a:gd name="T28" fmla="*/ 1 w 30"/>
                  <a:gd name="T29" fmla="*/ 1 h 23"/>
                  <a:gd name="T30" fmla="*/ 1 w 30"/>
                  <a:gd name="T31" fmla="*/ 1 h 23"/>
                  <a:gd name="T32" fmla="*/ 1 w 30"/>
                  <a:gd name="T33" fmla="*/ 1 h 23"/>
                  <a:gd name="T34" fmla="*/ 1 w 30"/>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3"/>
                  <a:gd name="T56" fmla="*/ 30 w 3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3">
                    <a:moveTo>
                      <a:pt x="15" y="0"/>
                    </a:moveTo>
                    <a:lnTo>
                      <a:pt x="8" y="1"/>
                    </a:lnTo>
                    <a:lnTo>
                      <a:pt x="5" y="4"/>
                    </a:lnTo>
                    <a:lnTo>
                      <a:pt x="1" y="6"/>
                    </a:lnTo>
                    <a:lnTo>
                      <a:pt x="0" y="11"/>
                    </a:lnTo>
                    <a:lnTo>
                      <a:pt x="1" y="15"/>
                    </a:lnTo>
                    <a:lnTo>
                      <a:pt x="5" y="19"/>
                    </a:lnTo>
                    <a:lnTo>
                      <a:pt x="8" y="22"/>
                    </a:lnTo>
                    <a:lnTo>
                      <a:pt x="15" y="23"/>
                    </a:lnTo>
                    <a:lnTo>
                      <a:pt x="21" y="22"/>
                    </a:lnTo>
                    <a:lnTo>
                      <a:pt x="25" y="19"/>
                    </a:lnTo>
                    <a:lnTo>
                      <a:pt x="28" y="15"/>
                    </a:lnTo>
                    <a:lnTo>
                      <a:pt x="30" y="11"/>
                    </a:lnTo>
                    <a:lnTo>
                      <a:pt x="28" y="6"/>
                    </a:lnTo>
                    <a:lnTo>
                      <a:pt x="25" y="4"/>
                    </a:lnTo>
                    <a:lnTo>
                      <a:pt x="21" y="1"/>
                    </a:lnTo>
                    <a:lnTo>
                      <a:pt x="1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9192" name="Freeform 45"/>
            <p:cNvSpPr>
              <a:spLocks noChangeAspect="1"/>
            </p:cNvSpPr>
            <p:nvPr/>
          </p:nvSpPr>
          <p:spPr bwMode="auto">
            <a:xfrm>
              <a:off x="3364" y="1816"/>
              <a:ext cx="167" cy="12"/>
            </a:xfrm>
            <a:custGeom>
              <a:avLst/>
              <a:gdLst>
                <a:gd name="T0" fmla="*/ 0 w 316"/>
                <a:gd name="T1" fmla="*/ 0 h 23"/>
                <a:gd name="T2" fmla="*/ 0 w 316"/>
                <a:gd name="T3" fmla="*/ 1 h 23"/>
                <a:gd name="T4" fmla="*/ 1 w 316"/>
                <a:gd name="T5" fmla="*/ 1 h 23"/>
                <a:gd name="T6" fmla="*/ 1 w 316"/>
                <a:gd name="T7" fmla="*/ 1 h 23"/>
                <a:gd name="T8" fmla="*/ 0 w 316"/>
                <a:gd name="T9" fmla="*/ 0 h 23"/>
                <a:gd name="T10" fmla="*/ 0 60000 65536"/>
                <a:gd name="T11" fmla="*/ 0 60000 65536"/>
                <a:gd name="T12" fmla="*/ 0 60000 65536"/>
                <a:gd name="T13" fmla="*/ 0 60000 65536"/>
                <a:gd name="T14" fmla="*/ 0 60000 65536"/>
                <a:gd name="T15" fmla="*/ 0 w 316"/>
                <a:gd name="T16" fmla="*/ 0 h 23"/>
                <a:gd name="T17" fmla="*/ 316 w 316"/>
                <a:gd name="T18" fmla="*/ 23 h 23"/>
              </a:gdLst>
              <a:ahLst/>
              <a:cxnLst>
                <a:cxn ang="T10">
                  <a:pos x="T0" y="T1"/>
                </a:cxn>
                <a:cxn ang="T11">
                  <a:pos x="T2" y="T3"/>
                </a:cxn>
                <a:cxn ang="T12">
                  <a:pos x="T4" y="T5"/>
                </a:cxn>
                <a:cxn ang="T13">
                  <a:pos x="T6" y="T7"/>
                </a:cxn>
                <a:cxn ang="T14">
                  <a:pos x="T8" y="T9"/>
                </a:cxn>
              </a:cxnLst>
              <a:rect l="T15" t="T16" r="T17" b="T18"/>
              <a:pathLst>
                <a:path w="316" h="23">
                  <a:moveTo>
                    <a:pt x="0" y="0"/>
                  </a:moveTo>
                  <a:lnTo>
                    <a:pt x="0" y="21"/>
                  </a:lnTo>
                  <a:lnTo>
                    <a:pt x="316" y="23"/>
                  </a:lnTo>
                  <a:lnTo>
                    <a:pt x="316"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93" name="Rectangle 46"/>
            <p:cNvSpPr>
              <a:spLocks noChangeAspect="1" noChangeArrowheads="1"/>
            </p:cNvSpPr>
            <p:nvPr/>
          </p:nvSpPr>
          <p:spPr bwMode="auto">
            <a:xfrm>
              <a:off x="3577" y="1781"/>
              <a:ext cx="555"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endParaRPr lang="en-US" altLang="en-US"/>
            </a:p>
          </p:txBody>
        </p:sp>
        <p:sp>
          <p:nvSpPr>
            <p:cNvPr id="49194" name="Rectangle 47"/>
            <p:cNvSpPr>
              <a:spLocks noChangeAspect="1" noChangeArrowheads="1"/>
            </p:cNvSpPr>
            <p:nvPr/>
          </p:nvSpPr>
          <p:spPr bwMode="auto">
            <a:xfrm>
              <a:off x="3577" y="1787"/>
              <a:ext cx="20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eaLnBrk="1" hangingPunct="1">
                <a:spcBef>
                  <a:spcPct val="0"/>
                </a:spcBef>
                <a:buClrTx/>
                <a:buSzTx/>
                <a:buFontTx/>
                <a:buNone/>
              </a:pPr>
              <a:r>
                <a:rPr lang="en-US" altLang="en-US" sz="900">
                  <a:solidFill>
                    <a:srgbClr val="000000"/>
                  </a:solidFill>
                </a:rPr>
                <a:t>Low Reactive</a:t>
              </a:r>
              <a:endParaRPr lang="en-US" altLang="en-US" sz="2400" i="1"/>
            </a:p>
          </p:txBody>
        </p:sp>
        <p:sp>
          <p:nvSpPr>
            <p:cNvPr id="49195" name="Rectangle 48"/>
            <p:cNvSpPr>
              <a:spLocks noChangeAspect="1" noChangeArrowheads="1"/>
            </p:cNvSpPr>
            <p:nvPr/>
          </p:nvSpPr>
          <p:spPr bwMode="auto">
            <a:xfrm>
              <a:off x="3577" y="2003"/>
              <a:ext cx="582"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endParaRPr lang="en-US" altLang="en-US"/>
            </a:p>
          </p:txBody>
        </p:sp>
        <p:sp>
          <p:nvSpPr>
            <p:cNvPr id="49196" name="Rectangle 49"/>
            <p:cNvSpPr>
              <a:spLocks noChangeAspect="1" noChangeArrowheads="1"/>
            </p:cNvSpPr>
            <p:nvPr/>
          </p:nvSpPr>
          <p:spPr bwMode="auto">
            <a:xfrm>
              <a:off x="3577" y="2010"/>
              <a:ext cx="21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eaLnBrk="1" hangingPunct="1">
                <a:spcBef>
                  <a:spcPct val="0"/>
                </a:spcBef>
                <a:buClrTx/>
                <a:buSzTx/>
                <a:buFontTx/>
                <a:buNone/>
              </a:pPr>
              <a:r>
                <a:rPr lang="en-US" altLang="en-US" sz="900">
                  <a:solidFill>
                    <a:srgbClr val="000000"/>
                  </a:solidFill>
                </a:rPr>
                <a:t>High Negative</a:t>
              </a:r>
              <a:endParaRPr lang="en-US" altLang="en-US" sz="2400" i="1"/>
            </a:p>
          </p:txBody>
        </p:sp>
        <p:sp>
          <p:nvSpPr>
            <p:cNvPr id="49197" name="Rectangle 50"/>
            <p:cNvSpPr>
              <a:spLocks noChangeAspect="1" noChangeArrowheads="1"/>
            </p:cNvSpPr>
            <p:nvPr/>
          </p:nvSpPr>
          <p:spPr bwMode="auto">
            <a:xfrm>
              <a:off x="3577" y="2226"/>
              <a:ext cx="544"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endParaRPr lang="en-US" altLang="en-US"/>
            </a:p>
          </p:txBody>
        </p:sp>
        <p:sp>
          <p:nvSpPr>
            <p:cNvPr id="49198" name="Rectangle 51"/>
            <p:cNvSpPr>
              <a:spLocks noChangeAspect="1" noChangeArrowheads="1"/>
            </p:cNvSpPr>
            <p:nvPr/>
          </p:nvSpPr>
          <p:spPr bwMode="auto">
            <a:xfrm>
              <a:off x="3577" y="2232"/>
              <a:ext cx="20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eaLnBrk="1" hangingPunct="1">
                <a:spcBef>
                  <a:spcPct val="0"/>
                </a:spcBef>
                <a:buClrTx/>
                <a:buSzTx/>
                <a:buFontTx/>
                <a:buNone/>
              </a:pPr>
              <a:r>
                <a:rPr lang="en-US" altLang="en-US" sz="900">
                  <a:solidFill>
                    <a:srgbClr val="000000"/>
                  </a:solidFill>
                </a:rPr>
                <a:t>High Positive</a:t>
              </a:r>
              <a:endParaRPr lang="en-US" altLang="en-US" sz="2400" i="1"/>
            </a:p>
          </p:txBody>
        </p:sp>
        <p:sp>
          <p:nvSpPr>
            <p:cNvPr id="49199" name="Freeform 52"/>
            <p:cNvSpPr>
              <a:spLocks noChangeAspect="1"/>
            </p:cNvSpPr>
            <p:nvPr/>
          </p:nvSpPr>
          <p:spPr bwMode="auto">
            <a:xfrm>
              <a:off x="1471" y="508"/>
              <a:ext cx="27" cy="24"/>
            </a:xfrm>
            <a:custGeom>
              <a:avLst/>
              <a:gdLst>
                <a:gd name="T0" fmla="*/ 1 w 52"/>
                <a:gd name="T1" fmla="*/ 1 h 42"/>
                <a:gd name="T2" fmla="*/ 0 w 52"/>
                <a:gd name="T3" fmla="*/ 0 h 42"/>
                <a:gd name="T4" fmla="*/ 0 w 52"/>
                <a:gd name="T5" fmla="*/ 1 h 42"/>
                <a:gd name="T6" fmla="*/ 1 w 52"/>
                <a:gd name="T7" fmla="*/ 1 h 42"/>
                <a:gd name="T8" fmla="*/ 0 60000 65536"/>
                <a:gd name="T9" fmla="*/ 0 60000 65536"/>
                <a:gd name="T10" fmla="*/ 0 60000 65536"/>
                <a:gd name="T11" fmla="*/ 0 60000 65536"/>
                <a:gd name="T12" fmla="*/ 0 w 52"/>
                <a:gd name="T13" fmla="*/ 0 h 42"/>
                <a:gd name="T14" fmla="*/ 52 w 52"/>
                <a:gd name="T15" fmla="*/ 42 h 42"/>
              </a:gdLst>
              <a:ahLst/>
              <a:cxnLst>
                <a:cxn ang="T8">
                  <a:pos x="T0" y="T1"/>
                </a:cxn>
                <a:cxn ang="T9">
                  <a:pos x="T2" y="T3"/>
                </a:cxn>
                <a:cxn ang="T10">
                  <a:pos x="T4" y="T5"/>
                </a:cxn>
                <a:cxn ang="T11">
                  <a:pos x="T6" y="T7"/>
                </a:cxn>
              </a:cxnLst>
              <a:rect l="T12" t="T13" r="T14" b="T15"/>
              <a:pathLst>
                <a:path w="52" h="42">
                  <a:moveTo>
                    <a:pt x="52" y="42"/>
                  </a:moveTo>
                  <a:lnTo>
                    <a:pt x="0" y="0"/>
                  </a:lnTo>
                  <a:lnTo>
                    <a:pt x="0" y="42"/>
                  </a:lnTo>
                  <a:lnTo>
                    <a:pt x="5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00" name="Freeform 53"/>
            <p:cNvSpPr>
              <a:spLocks noChangeAspect="1"/>
            </p:cNvSpPr>
            <p:nvPr/>
          </p:nvSpPr>
          <p:spPr bwMode="auto">
            <a:xfrm>
              <a:off x="1471" y="508"/>
              <a:ext cx="27" cy="24"/>
            </a:xfrm>
            <a:custGeom>
              <a:avLst/>
              <a:gdLst>
                <a:gd name="T0" fmla="*/ 0 w 52"/>
                <a:gd name="T1" fmla="*/ 0 h 42"/>
                <a:gd name="T2" fmla="*/ 1 w 52"/>
                <a:gd name="T3" fmla="*/ 0 h 42"/>
                <a:gd name="T4" fmla="*/ 1 w 52"/>
                <a:gd name="T5" fmla="*/ 1 h 42"/>
                <a:gd name="T6" fmla="*/ 0 w 52"/>
                <a:gd name="T7" fmla="*/ 0 h 42"/>
                <a:gd name="T8" fmla="*/ 0 60000 65536"/>
                <a:gd name="T9" fmla="*/ 0 60000 65536"/>
                <a:gd name="T10" fmla="*/ 0 60000 65536"/>
                <a:gd name="T11" fmla="*/ 0 60000 65536"/>
                <a:gd name="T12" fmla="*/ 0 w 52"/>
                <a:gd name="T13" fmla="*/ 0 h 42"/>
                <a:gd name="T14" fmla="*/ 52 w 52"/>
                <a:gd name="T15" fmla="*/ 42 h 42"/>
              </a:gdLst>
              <a:ahLst/>
              <a:cxnLst>
                <a:cxn ang="T8">
                  <a:pos x="T0" y="T1"/>
                </a:cxn>
                <a:cxn ang="T9">
                  <a:pos x="T2" y="T3"/>
                </a:cxn>
                <a:cxn ang="T10">
                  <a:pos x="T4" y="T5"/>
                </a:cxn>
                <a:cxn ang="T11">
                  <a:pos x="T6" y="T7"/>
                </a:cxn>
              </a:cxnLst>
              <a:rect l="T12" t="T13" r="T14" b="T15"/>
              <a:pathLst>
                <a:path w="52" h="42">
                  <a:moveTo>
                    <a:pt x="0" y="0"/>
                  </a:moveTo>
                  <a:lnTo>
                    <a:pt x="52" y="0"/>
                  </a:lnTo>
                  <a:lnTo>
                    <a:pt x="52" y="4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01" name="Freeform 54"/>
            <p:cNvSpPr>
              <a:spLocks noChangeAspect="1"/>
            </p:cNvSpPr>
            <p:nvPr/>
          </p:nvSpPr>
          <p:spPr bwMode="auto">
            <a:xfrm>
              <a:off x="1471" y="881"/>
              <a:ext cx="27" cy="18"/>
            </a:xfrm>
            <a:custGeom>
              <a:avLst/>
              <a:gdLst>
                <a:gd name="T0" fmla="*/ 1 w 52"/>
                <a:gd name="T1" fmla="*/ 1 h 31"/>
                <a:gd name="T2" fmla="*/ 0 w 52"/>
                <a:gd name="T3" fmla="*/ 0 h 31"/>
                <a:gd name="T4" fmla="*/ 0 w 52"/>
                <a:gd name="T5" fmla="*/ 1 h 31"/>
                <a:gd name="T6" fmla="*/ 1 w 52"/>
                <a:gd name="T7" fmla="*/ 1 h 31"/>
                <a:gd name="T8" fmla="*/ 0 60000 65536"/>
                <a:gd name="T9" fmla="*/ 0 60000 65536"/>
                <a:gd name="T10" fmla="*/ 0 60000 65536"/>
                <a:gd name="T11" fmla="*/ 0 60000 65536"/>
                <a:gd name="T12" fmla="*/ 0 w 52"/>
                <a:gd name="T13" fmla="*/ 0 h 31"/>
                <a:gd name="T14" fmla="*/ 52 w 52"/>
                <a:gd name="T15" fmla="*/ 31 h 31"/>
              </a:gdLst>
              <a:ahLst/>
              <a:cxnLst>
                <a:cxn ang="T8">
                  <a:pos x="T0" y="T1"/>
                </a:cxn>
                <a:cxn ang="T9">
                  <a:pos x="T2" y="T3"/>
                </a:cxn>
                <a:cxn ang="T10">
                  <a:pos x="T4" y="T5"/>
                </a:cxn>
                <a:cxn ang="T11">
                  <a:pos x="T6" y="T7"/>
                </a:cxn>
              </a:cxnLst>
              <a:rect l="T12" t="T13" r="T14" b="T15"/>
              <a:pathLst>
                <a:path w="52" h="31">
                  <a:moveTo>
                    <a:pt x="52" y="31"/>
                  </a:moveTo>
                  <a:lnTo>
                    <a:pt x="0" y="0"/>
                  </a:lnTo>
                  <a:lnTo>
                    <a:pt x="0" y="31"/>
                  </a:lnTo>
                  <a:lnTo>
                    <a:pt x="5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02" name="Freeform 55"/>
            <p:cNvSpPr>
              <a:spLocks noChangeAspect="1"/>
            </p:cNvSpPr>
            <p:nvPr/>
          </p:nvSpPr>
          <p:spPr bwMode="auto">
            <a:xfrm>
              <a:off x="1471" y="881"/>
              <a:ext cx="27" cy="18"/>
            </a:xfrm>
            <a:custGeom>
              <a:avLst/>
              <a:gdLst>
                <a:gd name="T0" fmla="*/ 0 w 52"/>
                <a:gd name="T1" fmla="*/ 0 h 31"/>
                <a:gd name="T2" fmla="*/ 1 w 52"/>
                <a:gd name="T3" fmla="*/ 0 h 31"/>
                <a:gd name="T4" fmla="*/ 1 w 52"/>
                <a:gd name="T5" fmla="*/ 1 h 31"/>
                <a:gd name="T6" fmla="*/ 0 w 52"/>
                <a:gd name="T7" fmla="*/ 0 h 31"/>
                <a:gd name="T8" fmla="*/ 0 60000 65536"/>
                <a:gd name="T9" fmla="*/ 0 60000 65536"/>
                <a:gd name="T10" fmla="*/ 0 60000 65536"/>
                <a:gd name="T11" fmla="*/ 0 60000 65536"/>
                <a:gd name="T12" fmla="*/ 0 w 52"/>
                <a:gd name="T13" fmla="*/ 0 h 31"/>
                <a:gd name="T14" fmla="*/ 52 w 52"/>
                <a:gd name="T15" fmla="*/ 31 h 31"/>
              </a:gdLst>
              <a:ahLst/>
              <a:cxnLst>
                <a:cxn ang="T8">
                  <a:pos x="T0" y="T1"/>
                </a:cxn>
                <a:cxn ang="T9">
                  <a:pos x="T2" y="T3"/>
                </a:cxn>
                <a:cxn ang="T10">
                  <a:pos x="T4" y="T5"/>
                </a:cxn>
                <a:cxn ang="T11">
                  <a:pos x="T6" y="T7"/>
                </a:cxn>
              </a:cxnLst>
              <a:rect l="T12" t="T13" r="T14" b="T15"/>
              <a:pathLst>
                <a:path w="52" h="31">
                  <a:moveTo>
                    <a:pt x="0" y="0"/>
                  </a:moveTo>
                  <a:lnTo>
                    <a:pt x="52" y="0"/>
                  </a:lnTo>
                  <a:lnTo>
                    <a:pt x="52" y="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03" name="Freeform 56"/>
            <p:cNvSpPr>
              <a:spLocks noChangeAspect="1"/>
            </p:cNvSpPr>
            <p:nvPr/>
          </p:nvSpPr>
          <p:spPr bwMode="auto">
            <a:xfrm>
              <a:off x="1471" y="1254"/>
              <a:ext cx="27" cy="19"/>
            </a:xfrm>
            <a:custGeom>
              <a:avLst/>
              <a:gdLst>
                <a:gd name="T0" fmla="*/ 1 w 52"/>
                <a:gd name="T1" fmla="*/ 1 h 32"/>
                <a:gd name="T2" fmla="*/ 0 w 52"/>
                <a:gd name="T3" fmla="*/ 0 h 32"/>
                <a:gd name="T4" fmla="*/ 0 w 52"/>
                <a:gd name="T5" fmla="*/ 1 h 32"/>
                <a:gd name="T6" fmla="*/ 1 w 52"/>
                <a:gd name="T7" fmla="*/ 1 h 32"/>
                <a:gd name="T8" fmla="*/ 0 60000 65536"/>
                <a:gd name="T9" fmla="*/ 0 60000 65536"/>
                <a:gd name="T10" fmla="*/ 0 60000 65536"/>
                <a:gd name="T11" fmla="*/ 0 60000 65536"/>
                <a:gd name="T12" fmla="*/ 0 w 52"/>
                <a:gd name="T13" fmla="*/ 0 h 32"/>
                <a:gd name="T14" fmla="*/ 52 w 52"/>
                <a:gd name="T15" fmla="*/ 32 h 32"/>
              </a:gdLst>
              <a:ahLst/>
              <a:cxnLst>
                <a:cxn ang="T8">
                  <a:pos x="T0" y="T1"/>
                </a:cxn>
                <a:cxn ang="T9">
                  <a:pos x="T2" y="T3"/>
                </a:cxn>
                <a:cxn ang="T10">
                  <a:pos x="T4" y="T5"/>
                </a:cxn>
                <a:cxn ang="T11">
                  <a:pos x="T6" y="T7"/>
                </a:cxn>
              </a:cxnLst>
              <a:rect l="T12" t="T13" r="T14" b="T15"/>
              <a:pathLst>
                <a:path w="52" h="32">
                  <a:moveTo>
                    <a:pt x="52" y="32"/>
                  </a:moveTo>
                  <a:lnTo>
                    <a:pt x="0" y="0"/>
                  </a:lnTo>
                  <a:lnTo>
                    <a:pt x="0" y="32"/>
                  </a:lnTo>
                  <a:lnTo>
                    <a:pt x="5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04" name="Freeform 57"/>
            <p:cNvSpPr>
              <a:spLocks noChangeAspect="1"/>
            </p:cNvSpPr>
            <p:nvPr/>
          </p:nvSpPr>
          <p:spPr bwMode="auto">
            <a:xfrm>
              <a:off x="1471" y="1254"/>
              <a:ext cx="27" cy="19"/>
            </a:xfrm>
            <a:custGeom>
              <a:avLst/>
              <a:gdLst>
                <a:gd name="T0" fmla="*/ 0 w 52"/>
                <a:gd name="T1" fmla="*/ 0 h 32"/>
                <a:gd name="T2" fmla="*/ 1 w 52"/>
                <a:gd name="T3" fmla="*/ 0 h 32"/>
                <a:gd name="T4" fmla="*/ 1 w 52"/>
                <a:gd name="T5" fmla="*/ 1 h 32"/>
                <a:gd name="T6" fmla="*/ 0 w 52"/>
                <a:gd name="T7" fmla="*/ 0 h 32"/>
                <a:gd name="T8" fmla="*/ 0 60000 65536"/>
                <a:gd name="T9" fmla="*/ 0 60000 65536"/>
                <a:gd name="T10" fmla="*/ 0 60000 65536"/>
                <a:gd name="T11" fmla="*/ 0 60000 65536"/>
                <a:gd name="T12" fmla="*/ 0 w 52"/>
                <a:gd name="T13" fmla="*/ 0 h 32"/>
                <a:gd name="T14" fmla="*/ 52 w 52"/>
                <a:gd name="T15" fmla="*/ 32 h 32"/>
              </a:gdLst>
              <a:ahLst/>
              <a:cxnLst>
                <a:cxn ang="T8">
                  <a:pos x="T0" y="T1"/>
                </a:cxn>
                <a:cxn ang="T9">
                  <a:pos x="T2" y="T3"/>
                </a:cxn>
                <a:cxn ang="T10">
                  <a:pos x="T4" y="T5"/>
                </a:cxn>
                <a:cxn ang="T11">
                  <a:pos x="T6" y="T7"/>
                </a:cxn>
              </a:cxnLst>
              <a:rect l="T12" t="T13" r="T14" b="T15"/>
              <a:pathLst>
                <a:path w="52" h="32">
                  <a:moveTo>
                    <a:pt x="0" y="0"/>
                  </a:moveTo>
                  <a:lnTo>
                    <a:pt x="52" y="0"/>
                  </a:lnTo>
                  <a:lnTo>
                    <a:pt x="52" y="3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05" name="Freeform 58"/>
            <p:cNvSpPr>
              <a:spLocks noChangeAspect="1"/>
            </p:cNvSpPr>
            <p:nvPr/>
          </p:nvSpPr>
          <p:spPr bwMode="auto">
            <a:xfrm>
              <a:off x="1471" y="1628"/>
              <a:ext cx="27" cy="19"/>
            </a:xfrm>
            <a:custGeom>
              <a:avLst/>
              <a:gdLst>
                <a:gd name="T0" fmla="*/ 1 w 52"/>
                <a:gd name="T1" fmla="*/ 1 h 32"/>
                <a:gd name="T2" fmla="*/ 0 w 52"/>
                <a:gd name="T3" fmla="*/ 0 h 32"/>
                <a:gd name="T4" fmla="*/ 0 w 52"/>
                <a:gd name="T5" fmla="*/ 1 h 32"/>
                <a:gd name="T6" fmla="*/ 1 w 52"/>
                <a:gd name="T7" fmla="*/ 1 h 32"/>
                <a:gd name="T8" fmla="*/ 0 60000 65536"/>
                <a:gd name="T9" fmla="*/ 0 60000 65536"/>
                <a:gd name="T10" fmla="*/ 0 60000 65536"/>
                <a:gd name="T11" fmla="*/ 0 60000 65536"/>
                <a:gd name="T12" fmla="*/ 0 w 52"/>
                <a:gd name="T13" fmla="*/ 0 h 32"/>
                <a:gd name="T14" fmla="*/ 52 w 52"/>
                <a:gd name="T15" fmla="*/ 32 h 32"/>
              </a:gdLst>
              <a:ahLst/>
              <a:cxnLst>
                <a:cxn ang="T8">
                  <a:pos x="T0" y="T1"/>
                </a:cxn>
                <a:cxn ang="T9">
                  <a:pos x="T2" y="T3"/>
                </a:cxn>
                <a:cxn ang="T10">
                  <a:pos x="T4" y="T5"/>
                </a:cxn>
                <a:cxn ang="T11">
                  <a:pos x="T6" y="T7"/>
                </a:cxn>
              </a:cxnLst>
              <a:rect l="T12" t="T13" r="T14" b="T15"/>
              <a:pathLst>
                <a:path w="52" h="32">
                  <a:moveTo>
                    <a:pt x="52" y="32"/>
                  </a:moveTo>
                  <a:lnTo>
                    <a:pt x="0" y="0"/>
                  </a:lnTo>
                  <a:lnTo>
                    <a:pt x="0" y="32"/>
                  </a:lnTo>
                  <a:lnTo>
                    <a:pt x="5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06" name="Freeform 59"/>
            <p:cNvSpPr>
              <a:spLocks noChangeAspect="1"/>
            </p:cNvSpPr>
            <p:nvPr/>
          </p:nvSpPr>
          <p:spPr bwMode="auto">
            <a:xfrm>
              <a:off x="1471" y="1628"/>
              <a:ext cx="27" cy="19"/>
            </a:xfrm>
            <a:custGeom>
              <a:avLst/>
              <a:gdLst>
                <a:gd name="T0" fmla="*/ 0 w 52"/>
                <a:gd name="T1" fmla="*/ 0 h 32"/>
                <a:gd name="T2" fmla="*/ 1 w 52"/>
                <a:gd name="T3" fmla="*/ 0 h 32"/>
                <a:gd name="T4" fmla="*/ 1 w 52"/>
                <a:gd name="T5" fmla="*/ 1 h 32"/>
                <a:gd name="T6" fmla="*/ 0 w 52"/>
                <a:gd name="T7" fmla="*/ 0 h 32"/>
                <a:gd name="T8" fmla="*/ 0 60000 65536"/>
                <a:gd name="T9" fmla="*/ 0 60000 65536"/>
                <a:gd name="T10" fmla="*/ 0 60000 65536"/>
                <a:gd name="T11" fmla="*/ 0 60000 65536"/>
                <a:gd name="T12" fmla="*/ 0 w 52"/>
                <a:gd name="T13" fmla="*/ 0 h 32"/>
                <a:gd name="T14" fmla="*/ 52 w 52"/>
                <a:gd name="T15" fmla="*/ 32 h 32"/>
              </a:gdLst>
              <a:ahLst/>
              <a:cxnLst>
                <a:cxn ang="T8">
                  <a:pos x="T0" y="T1"/>
                </a:cxn>
                <a:cxn ang="T9">
                  <a:pos x="T2" y="T3"/>
                </a:cxn>
                <a:cxn ang="T10">
                  <a:pos x="T4" y="T5"/>
                </a:cxn>
                <a:cxn ang="T11">
                  <a:pos x="T6" y="T7"/>
                </a:cxn>
              </a:cxnLst>
              <a:rect l="T12" t="T13" r="T14" b="T15"/>
              <a:pathLst>
                <a:path w="52" h="32">
                  <a:moveTo>
                    <a:pt x="0" y="0"/>
                  </a:moveTo>
                  <a:lnTo>
                    <a:pt x="52" y="0"/>
                  </a:lnTo>
                  <a:lnTo>
                    <a:pt x="52" y="3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07" name="Freeform 60"/>
            <p:cNvSpPr>
              <a:spLocks noChangeAspect="1"/>
            </p:cNvSpPr>
            <p:nvPr/>
          </p:nvSpPr>
          <p:spPr bwMode="auto">
            <a:xfrm>
              <a:off x="1471" y="2002"/>
              <a:ext cx="27" cy="18"/>
            </a:xfrm>
            <a:custGeom>
              <a:avLst/>
              <a:gdLst>
                <a:gd name="T0" fmla="*/ 1 w 52"/>
                <a:gd name="T1" fmla="*/ 1 h 31"/>
                <a:gd name="T2" fmla="*/ 0 w 52"/>
                <a:gd name="T3" fmla="*/ 0 h 31"/>
                <a:gd name="T4" fmla="*/ 0 w 52"/>
                <a:gd name="T5" fmla="*/ 1 h 31"/>
                <a:gd name="T6" fmla="*/ 1 w 52"/>
                <a:gd name="T7" fmla="*/ 1 h 31"/>
                <a:gd name="T8" fmla="*/ 0 60000 65536"/>
                <a:gd name="T9" fmla="*/ 0 60000 65536"/>
                <a:gd name="T10" fmla="*/ 0 60000 65536"/>
                <a:gd name="T11" fmla="*/ 0 60000 65536"/>
                <a:gd name="T12" fmla="*/ 0 w 52"/>
                <a:gd name="T13" fmla="*/ 0 h 31"/>
                <a:gd name="T14" fmla="*/ 52 w 52"/>
                <a:gd name="T15" fmla="*/ 31 h 31"/>
              </a:gdLst>
              <a:ahLst/>
              <a:cxnLst>
                <a:cxn ang="T8">
                  <a:pos x="T0" y="T1"/>
                </a:cxn>
                <a:cxn ang="T9">
                  <a:pos x="T2" y="T3"/>
                </a:cxn>
                <a:cxn ang="T10">
                  <a:pos x="T4" y="T5"/>
                </a:cxn>
                <a:cxn ang="T11">
                  <a:pos x="T6" y="T7"/>
                </a:cxn>
              </a:cxnLst>
              <a:rect l="T12" t="T13" r="T14" b="T15"/>
              <a:pathLst>
                <a:path w="52" h="31">
                  <a:moveTo>
                    <a:pt x="52" y="31"/>
                  </a:moveTo>
                  <a:lnTo>
                    <a:pt x="0" y="0"/>
                  </a:lnTo>
                  <a:lnTo>
                    <a:pt x="0" y="31"/>
                  </a:lnTo>
                  <a:lnTo>
                    <a:pt x="5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08" name="Freeform 61"/>
            <p:cNvSpPr>
              <a:spLocks noChangeAspect="1"/>
            </p:cNvSpPr>
            <p:nvPr/>
          </p:nvSpPr>
          <p:spPr bwMode="auto">
            <a:xfrm>
              <a:off x="1471" y="2002"/>
              <a:ext cx="27" cy="18"/>
            </a:xfrm>
            <a:custGeom>
              <a:avLst/>
              <a:gdLst>
                <a:gd name="T0" fmla="*/ 0 w 52"/>
                <a:gd name="T1" fmla="*/ 0 h 31"/>
                <a:gd name="T2" fmla="*/ 1 w 52"/>
                <a:gd name="T3" fmla="*/ 0 h 31"/>
                <a:gd name="T4" fmla="*/ 1 w 52"/>
                <a:gd name="T5" fmla="*/ 1 h 31"/>
                <a:gd name="T6" fmla="*/ 0 w 52"/>
                <a:gd name="T7" fmla="*/ 0 h 31"/>
                <a:gd name="T8" fmla="*/ 0 60000 65536"/>
                <a:gd name="T9" fmla="*/ 0 60000 65536"/>
                <a:gd name="T10" fmla="*/ 0 60000 65536"/>
                <a:gd name="T11" fmla="*/ 0 60000 65536"/>
                <a:gd name="T12" fmla="*/ 0 w 52"/>
                <a:gd name="T13" fmla="*/ 0 h 31"/>
                <a:gd name="T14" fmla="*/ 52 w 52"/>
                <a:gd name="T15" fmla="*/ 31 h 31"/>
              </a:gdLst>
              <a:ahLst/>
              <a:cxnLst>
                <a:cxn ang="T8">
                  <a:pos x="T0" y="T1"/>
                </a:cxn>
                <a:cxn ang="T9">
                  <a:pos x="T2" y="T3"/>
                </a:cxn>
                <a:cxn ang="T10">
                  <a:pos x="T4" y="T5"/>
                </a:cxn>
                <a:cxn ang="T11">
                  <a:pos x="T6" y="T7"/>
                </a:cxn>
              </a:cxnLst>
              <a:rect l="T12" t="T13" r="T14" b="T15"/>
              <a:pathLst>
                <a:path w="52" h="31">
                  <a:moveTo>
                    <a:pt x="0" y="0"/>
                  </a:moveTo>
                  <a:lnTo>
                    <a:pt x="52" y="0"/>
                  </a:lnTo>
                  <a:lnTo>
                    <a:pt x="52" y="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09" name="Freeform 62"/>
            <p:cNvSpPr>
              <a:spLocks noChangeAspect="1"/>
            </p:cNvSpPr>
            <p:nvPr/>
          </p:nvSpPr>
          <p:spPr bwMode="auto">
            <a:xfrm>
              <a:off x="1471" y="2375"/>
              <a:ext cx="27" cy="18"/>
            </a:xfrm>
            <a:custGeom>
              <a:avLst/>
              <a:gdLst>
                <a:gd name="T0" fmla="*/ 1 w 52"/>
                <a:gd name="T1" fmla="*/ 1 h 31"/>
                <a:gd name="T2" fmla="*/ 0 w 52"/>
                <a:gd name="T3" fmla="*/ 0 h 31"/>
                <a:gd name="T4" fmla="*/ 0 w 52"/>
                <a:gd name="T5" fmla="*/ 1 h 31"/>
                <a:gd name="T6" fmla="*/ 1 w 52"/>
                <a:gd name="T7" fmla="*/ 1 h 31"/>
                <a:gd name="T8" fmla="*/ 0 60000 65536"/>
                <a:gd name="T9" fmla="*/ 0 60000 65536"/>
                <a:gd name="T10" fmla="*/ 0 60000 65536"/>
                <a:gd name="T11" fmla="*/ 0 60000 65536"/>
                <a:gd name="T12" fmla="*/ 0 w 52"/>
                <a:gd name="T13" fmla="*/ 0 h 31"/>
                <a:gd name="T14" fmla="*/ 52 w 52"/>
                <a:gd name="T15" fmla="*/ 31 h 31"/>
              </a:gdLst>
              <a:ahLst/>
              <a:cxnLst>
                <a:cxn ang="T8">
                  <a:pos x="T0" y="T1"/>
                </a:cxn>
                <a:cxn ang="T9">
                  <a:pos x="T2" y="T3"/>
                </a:cxn>
                <a:cxn ang="T10">
                  <a:pos x="T4" y="T5"/>
                </a:cxn>
                <a:cxn ang="T11">
                  <a:pos x="T6" y="T7"/>
                </a:cxn>
              </a:cxnLst>
              <a:rect l="T12" t="T13" r="T14" b="T15"/>
              <a:pathLst>
                <a:path w="52" h="31">
                  <a:moveTo>
                    <a:pt x="52" y="31"/>
                  </a:moveTo>
                  <a:lnTo>
                    <a:pt x="0" y="0"/>
                  </a:lnTo>
                  <a:lnTo>
                    <a:pt x="0" y="31"/>
                  </a:lnTo>
                  <a:lnTo>
                    <a:pt x="5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10" name="Freeform 63"/>
            <p:cNvSpPr>
              <a:spLocks noChangeAspect="1"/>
            </p:cNvSpPr>
            <p:nvPr/>
          </p:nvSpPr>
          <p:spPr bwMode="auto">
            <a:xfrm>
              <a:off x="1471" y="2375"/>
              <a:ext cx="27" cy="18"/>
            </a:xfrm>
            <a:custGeom>
              <a:avLst/>
              <a:gdLst>
                <a:gd name="T0" fmla="*/ 0 w 52"/>
                <a:gd name="T1" fmla="*/ 0 h 31"/>
                <a:gd name="T2" fmla="*/ 1 w 52"/>
                <a:gd name="T3" fmla="*/ 0 h 31"/>
                <a:gd name="T4" fmla="*/ 1 w 52"/>
                <a:gd name="T5" fmla="*/ 1 h 31"/>
                <a:gd name="T6" fmla="*/ 0 w 52"/>
                <a:gd name="T7" fmla="*/ 0 h 31"/>
                <a:gd name="T8" fmla="*/ 0 60000 65536"/>
                <a:gd name="T9" fmla="*/ 0 60000 65536"/>
                <a:gd name="T10" fmla="*/ 0 60000 65536"/>
                <a:gd name="T11" fmla="*/ 0 60000 65536"/>
                <a:gd name="T12" fmla="*/ 0 w 52"/>
                <a:gd name="T13" fmla="*/ 0 h 31"/>
                <a:gd name="T14" fmla="*/ 52 w 52"/>
                <a:gd name="T15" fmla="*/ 31 h 31"/>
              </a:gdLst>
              <a:ahLst/>
              <a:cxnLst>
                <a:cxn ang="T8">
                  <a:pos x="T0" y="T1"/>
                </a:cxn>
                <a:cxn ang="T9">
                  <a:pos x="T2" y="T3"/>
                </a:cxn>
                <a:cxn ang="T10">
                  <a:pos x="T4" y="T5"/>
                </a:cxn>
                <a:cxn ang="T11">
                  <a:pos x="T6" y="T7"/>
                </a:cxn>
              </a:cxnLst>
              <a:rect l="T12" t="T13" r="T14" b="T15"/>
              <a:pathLst>
                <a:path w="52" h="31">
                  <a:moveTo>
                    <a:pt x="0" y="0"/>
                  </a:moveTo>
                  <a:lnTo>
                    <a:pt x="52" y="0"/>
                  </a:lnTo>
                  <a:lnTo>
                    <a:pt x="52" y="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11" name="Freeform 64"/>
            <p:cNvSpPr>
              <a:spLocks noChangeAspect="1"/>
            </p:cNvSpPr>
            <p:nvPr/>
          </p:nvSpPr>
          <p:spPr bwMode="auto">
            <a:xfrm>
              <a:off x="1471" y="2748"/>
              <a:ext cx="27" cy="19"/>
            </a:xfrm>
            <a:custGeom>
              <a:avLst/>
              <a:gdLst>
                <a:gd name="T0" fmla="*/ 1 w 52"/>
                <a:gd name="T1" fmla="*/ 1 h 31"/>
                <a:gd name="T2" fmla="*/ 0 w 52"/>
                <a:gd name="T3" fmla="*/ 0 h 31"/>
                <a:gd name="T4" fmla="*/ 0 w 52"/>
                <a:gd name="T5" fmla="*/ 1 h 31"/>
                <a:gd name="T6" fmla="*/ 1 w 52"/>
                <a:gd name="T7" fmla="*/ 1 h 31"/>
                <a:gd name="T8" fmla="*/ 0 60000 65536"/>
                <a:gd name="T9" fmla="*/ 0 60000 65536"/>
                <a:gd name="T10" fmla="*/ 0 60000 65536"/>
                <a:gd name="T11" fmla="*/ 0 60000 65536"/>
                <a:gd name="T12" fmla="*/ 0 w 52"/>
                <a:gd name="T13" fmla="*/ 0 h 31"/>
                <a:gd name="T14" fmla="*/ 52 w 52"/>
                <a:gd name="T15" fmla="*/ 31 h 31"/>
              </a:gdLst>
              <a:ahLst/>
              <a:cxnLst>
                <a:cxn ang="T8">
                  <a:pos x="T0" y="T1"/>
                </a:cxn>
                <a:cxn ang="T9">
                  <a:pos x="T2" y="T3"/>
                </a:cxn>
                <a:cxn ang="T10">
                  <a:pos x="T4" y="T5"/>
                </a:cxn>
                <a:cxn ang="T11">
                  <a:pos x="T6" y="T7"/>
                </a:cxn>
              </a:cxnLst>
              <a:rect l="T12" t="T13" r="T14" b="T15"/>
              <a:pathLst>
                <a:path w="52" h="31">
                  <a:moveTo>
                    <a:pt x="52" y="31"/>
                  </a:moveTo>
                  <a:lnTo>
                    <a:pt x="0" y="0"/>
                  </a:lnTo>
                  <a:lnTo>
                    <a:pt x="0" y="31"/>
                  </a:lnTo>
                  <a:lnTo>
                    <a:pt x="5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12" name="Freeform 65"/>
            <p:cNvSpPr>
              <a:spLocks noChangeAspect="1"/>
            </p:cNvSpPr>
            <p:nvPr/>
          </p:nvSpPr>
          <p:spPr bwMode="auto">
            <a:xfrm>
              <a:off x="1471" y="2748"/>
              <a:ext cx="27" cy="19"/>
            </a:xfrm>
            <a:custGeom>
              <a:avLst/>
              <a:gdLst>
                <a:gd name="T0" fmla="*/ 0 w 52"/>
                <a:gd name="T1" fmla="*/ 0 h 31"/>
                <a:gd name="T2" fmla="*/ 1 w 52"/>
                <a:gd name="T3" fmla="*/ 0 h 31"/>
                <a:gd name="T4" fmla="*/ 1 w 52"/>
                <a:gd name="T5" fmla="*/ 1 h 31"/>
                <a:gd name="T6" fmla="*/ 0 w 52"/>
                <a:gd name="T7" fmla="*/ 0 h 31"/>
                <a:gd name="T8" fmla="*/ 0 60000 65536"/>
                <a:gd name="T9" fmla="*/ 0 60000 65536"/>
                <a:gd name="T10" fmla="*/ 0 60000 65536"/>
                <a:gd name="T11" fmla="*/ 0 60000 65536"/>
                <a:gd name="T12" fmla="*/ 0 w 52"/>
                <a:gd name="T13" fmla="*/ 0 h 31"/>
                <a:gd name="T14" fmla="*/ 52 w 52"/>
                <a:gd name="T15" fmla="*/ 31 h 31"/>
              </a:gdLst>
              <a:ahLst/>
              <a:cxnLst>
                <a:cxn ang="T8">
                  <a:pos x="T0" y="T1"/>
                </a:cxn>
                <a:cxn ang="T9">
                  <a:pos x="T2" y="T3"/>
                </a:cxn>
                <a:cxn ang="T10">
                  <a:pos x="T4" y="T5"/>
                </a:cxn>
                <a:cxn ang="T11">
                  <a:pos x="T6" y="T7"/>
                </a:cxn>
              </a:cxnLst>
              <a:rect l="T12" t="T13" r="T14" b="T15"/>
              <a:pathLst>
                <a:path w="52" h="31">
                  <a:moveTo>
                    <a:pt x="0" y="0"/>
                  </a:moveTo>
                  <a:lnTo>
                    <a:pt x="52" y="0"/>
                  </a:lnTo>
                  <a:lnTo>
                    <a:pt x="52" y="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13" name="Freeform 66"/>
            <p:cNvSpPr>
              <a:spLocks noChangeAspect="1"/>
            </p:cNvSpPr>
            <p:nvPr/>
          </p:nvSpPr>
          <p:spPr bwMode="auto">
            <a:xfrm>
              <a:off x="1471" y="3121"/>
              <a:ext cx="27" cy="19"/>
            </a:xfrm>
            <a:custGeom>
              <a:avLst/>
              <a:gdLst>
                <a:gd name="T0" fmla="*/ 1 w 52"/>
                <a:gd name="T1" fmla="*/ 1 h 31"/>
                <a:gd name="T2" fmla="*/ 0 w 52"/>
                <a:gd name="T3" fmla="*/ 0 h 31"/>
                <a:gd name="T4" fmla="*/ 0 w 52"/>
                <a:gd name="T5" fmla="*/ 1 h 31"/>
                <a:gd name="T6" fmla="*/ 1 w 52"/>
                <a:gd name="T7" fmla="*/ 1 h 31"/>
                <a:gd name="T8" fmla="*/ 0 60000 65536"/>
                <a:gd name="T9" fmla="*/ 0 60000 65536"/>
                <a:gd name="T10" fmla="*/ 0 60000 65536"/>
                <a:gd name="T11" fmla="*/ 0 60000 65536"/>
                <a:gd name="T12" fmla="*/ 0 w 52"/>
                <a:gd name="T13" fmla="*/ 0 h 31"/>
                <a:gd name="T14" fmla="*/ 52 w 52"/>
                <a:gd name="T15" fmla="*/ 31 h 31"/>
              </a:gdLst>
              <a:ahLst/>
              <a:cxnLst>
                <a:cxn ang="T8">
                  <a:pos x="T0" y="T1"/>
                </a:cxn>
                <a:cxn ang="T9">
                  <a:pos x="T2" y="T3"/>
                </a:cxn>
                <a:cxn ang="T10">
                  <a:pos x="T4" y="T5"/>
                </a:cxn>
                <a:cxn ang="T11">
                  <a:pos x="T6" y="T7"/>
                </a:cxn>
              </a:cxnLst>
              <a:rect l="T12" t="T13" r="T14" b="T15"/>
              <a:pathLst>
                <a:path w="52" h="31">
                  <a:moveTo>
                    <a:pt x="52" y="31"/>
                  </a:moveTo>
                  <a:lnTo>
                    <a:pt x="0" y="0"/>
                  </a:lnTo>
                  <a:lnTo>
                    <a:pt x="0" y="31"/>
                  </a:lnTo>
                  <a:lnTo>
                    <a:pt x="5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14" name="Freeform 67"/>
            <p:cNvSpPr>
              <a:spLocks noChangeAspect="1"/>
            </p:cNvSpPr>
            <p:nvPr/>
          </p:nvSpPr>
          <p:spPr bwMode="auto">
            <a:xfrm>
              <a:off x="1471" y="3121"/>
              <a:ext cx="27" cy="19"/>
            </a:xfrm>
            <a:custGeom>
              <a:avLst/>
              <a:gdLst>
                <a:gd name="T0" fmla="*/ 0 w 52"/>
                <a:gd name="T1" fmla="*/ 0 h 31"/>
                <a:gd name="T2" fmla="*/ 1 w 52"/>
                <a:gd name="T3" fmla="*/ 0 h 31"/>
                <a:gd name="T4" fmla="*/ 1 w 52"/>
                <a:gd name="T5" fmla="*/ 1 h 31"/>
                <a:gd name="T6" fmla="*/ 0 w 52"/>
                <a:gd name="T7" fmla="*/ 0 h 31"/>
                <a:gd name="T8" fmla="*/ 0 60000 65536"/>
                <a:gd name="T9" fmla="*/ 0 60000 65536"/>
                <a:gd name="T10" fmla="*/ 0 60000 65536"/>
                <a:gd name="T11" fmla="*/ 0 60000 65536"/>
                <a:gd name="T12" fmla="*/ 0 w 52"/>
                <a:gd name="T13" fmla="*/ 0 h 31"/>
                <a:gd name="T14" fmla="*/ 52 w 52"/>
                <a:gd name="T15" fmla="*/ 31 h 31"/>
              </a:gdLst>
              <a:ahLst/>
              <a:cxnLst>
                <a:cxn ang="T8">
                  <a:pos x="T0" y="T1"/>
                </a:cxn>
                <a:cxn ang="T9">
                  <a:pos x="T2" y="T3"/>
                </a:cxn>
                <a:cxn ang="T10">
                  <a:pos x="T4" y="T5"/>
                </a:cxn>
                <a:cxn ang="T11">
                  <a:pos x="T6" y="T7"/>
                </a:cxn>
              </a:cxnLst>
              <a:rect l="T12" t="T13" r="T14" b="T15"/>
              <a:pathLst>
                <a:path w="52" h="31">
                  <a:moveTo>
                    <a:pt x="0" y="0"/>
                  </a:moveTo>
                  <a:lnTo>
                    <a:pt x="52" y="0"/>
                  </a:lnTo>
                  <a:lnTo>
                    <a:pt x="52" y="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15" name="Freeform 68"/>
            <p:cNvSpPr>
              <a:spLocks noChangeAspect="1"/>
            </p:cNvSpPr>
            <p:nvPr/>
          </p:nvSpPr>
          <p:spPr bwMode="auto">
            <a:xfrm>
              <a:off x="1471" y="3494"/>
              <a:ext cx="27" cy="13"/>
            </a:xfrm>
            <a:custGeom>
              <a:avLst/>
              <a:gdLst>
                <a:gd name="T0" fmla="*/ 1 w 52"/>
                <a:gd name="T1" fmla="*/ 1 h 21"/>
                <a:gd name="T2" fmla="*/ 0 w 52"/>
                <a:gd name="T3" fmla="*/ 0 h 21"/>
                <a:gd name="T4" fmla="*/ 0 w 52"/>
                <a:gd name="T5" fmla="*/ 1 h 21"/>
                <a:gd name="T6" fmla="*/ 1 w 52"/>
                <a:gd name="T7" fmla="*/ 1 h 21"/>
                <a:gd name="T8" fmla="*/ 0 60000 65536"/>
                <a:gd name="T9" fmla="*/ 0 60000 65536"/>
                <a:gd name="T10" fmla="*/ 0 60000 65536"/>
                <a:gd name="T11" fmla="*/ 0 60000 65536"/>
                <a:gd name="T12" fmla="*/ 0 w 52"/>
                <a:gd name="T13" fmla="*/ 0 h 21"/>
                <a:gd name="T14" fmla="*/ 52 w 52"/>
                <a:gd name="T15" fmla="*/ 21 h 21"/>
              </a:gdLst>
              <a:ahLst/>
              <a:cxnLst>
                <a:cxn ang="T8">
                  <a:pos x="T0" y="T1"/>
                </a:cxn>
                <a:cxn ang="T9">
                  <a:pos x="T2" y="T3"/>
                </a:cxn>
                <a:cxn ang="T10">
                  <a:pos x="T4" y="T5"/>
                </a:cxn>
                <a:cxn ang="T11">
                  <a:pos x="T6" y="T7"/>
                </a:cxn>
              </a:cxnLst>
              <a:rect l="T12" t="T13" r="T14" b="T15"/>
              <a:pathLst>
                <a:path w="52" h="21">
                  <a:moveTo>
                    <a:pt x="52" y="21"/>
                  </a:moveTo>
                  <a:lnTo>
                    <a:pt x="0" y="0"/>
                  </a:lnTo>
                  <a:lnTo>
                    <a:pt x="0" y="21"/>
                  </a:lnTo>
                  <a:lnTo>
                    <a:pt x="5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16" name="Freeform 69"/>
            <p:cNvSpPr>
              <a:spLocks noChangeAspect="1"/>
            </p:cNvSpPr>
            <p:nvPr/>
          </p:nvSpPr>
          <p:spPr bwMode="auto">
            <a:xfrm>
              <a:off x="1471" y="3494"/>
              <a:ext cx="27" cy="13"/>
            </a:xfrm>
            <a:custGeom>
              <a:avLst/>
              <a:gdLst>
                <a:gd name="T0" fmla="*/ 0 w 52"/>
                <a:gd name="T1" fmla="*/ 0 h 21"/>
                <a:gd name="T2" fmla="*/ 1 w 52"/>
                <a:gd name="T3" fmla="*/ 0 h 21"/>
                <a:gd name="T4" fmla="*/ 1 w 52"/>
                <a:gd name="T5" fmla="*/ 1 h 21"/>
                <a:gd name="T6" fmla="*/ 0 w 52"/>
                <a:gd name="T7" fmla="*/ 0 h 21"/>
                <a:gd name="T8" fmla="*/ 0 60000 65536"/>
                <a:gd name="T9" fmla="*/ 0 60000 65536"/>
                <a:gd name="T10" fmla="*/ 0 60000 65536"/>
                <a:gd name="T11" fmla="*/ 0 60000 65536"/>
                <a:gd name="T12" fmla="*/ 0 w 52"/>
                <a:gd name="T13" fmla="*/ 0 h 21"/>
                <a:gd name="T14" fmla="*/ 52 w 52"/>
                <a:gd name="T15" fmla="*/ 21 h 21"/>
              </a:gdLst>
              <a:ahLst/>
              <a:cxnLst>
                <a:cxn ang="T8">
                  <a:pos x="T0" y="T1"/>
                </a:cxn>
                <a:cxn ang="T9">
                  <a:pos x="T2" y="T3"/>
                </a:cxn>
                <a:cxn ang="T10">
                  <a:pos x="T4" y="T5"/>
                </a:cxn>
                <a:cxn ang="T11">
                  <a:pos x="T6" y="T7"/>
                </a:cxn>
              </a:cxnLst>
              <a:rect l="T12" t="T13" r="T14" b="T15"/>
              <a:pathLst>
                <a:path w="52" h="21">
                  <a:moveTo>
                    <a:pt x="0" y="0"/>
                  </a:moveTo>
                  <a:lnTo>
                    <a:pt x="52" y="0"/>
                  </a:lnTo>
                  <a:lnTo>
                    <a:pt x="52"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17" name="Freeform 70"/>
            <p:cNvSpPr>
              <a:spLocks noChangeAspect="1"/>
            </p:cNvSpPr>
            <p:nvPr/>
          </p:nvSpPr>
          <p:spPr bwMode="auto">
            <a:xfrm>
              <a:off x="1495" y="474"/>
              <a:ext cx="1573" cy="2981"/>
            </a:xfrm>
            <a:custGeom>
              <a:avLst/>
              <a:gdLst>
                <a:gd name="T0" fmla="*/ 0 w 2962"/>
                <a:gd name="T1" fmla="*/ 0 h 5160"/>
                <a:gd name="T2" fmla="*/ 1 w 2962"/>
                <a:gd name="T3" fmla="*/ 0 h 5160"/>
                <a:gd name="T4" fmla="*/ 1 w 2962"/>
                <a:gd name="T5" fmla="*/ 1 h 5160"/>
                <a:gd name="T6" fmla="*/ 0 w 2962"/>
                <a:gd name="T7" fmla="*/ 0 h 5160"/>
                <a:gd name="T8" fmla="*/ 0 60000 65536"/>
                <a:gd name="T9" fmla="*/ 0 60000 65536"/>
                <a:gd name="T10" fmla="*/ 0 60000 65536"/>
                <a:gd name="T11" fmla="*/ 0 60000 65536"/>
                <a:gd name="T12" fmla="*/ 0 w 2962"/>
                <a:gd name="T13" fmla="*/ 0 h 5160"/>
                <a:gd name="T14" fmla="*/ 2962 w 2962"/>
                <a:gd name="T15" fmla="*/ 5160 h 5160"/>
              </a:gdLst>
              <a:ahLst/>
              <a:cxnLst>
                <a:cxn ang="T8">
                  <a:pos x="T0" y="T1"/>
                </a:cxn>
                <a:cxn ang="T9">
                  <a:pos x="T2" y="T3"/>
                </a:cxn>
                <a:cxn ang="T10">
                  <a:pos x="T4" y="T5"/>
                </a:cxn>
                <a:cxn ang="T11">
                  <a:pos x="T6" y="T7"/>
                </a:cxn>
              </a:cxnLst>
              <a:rect l="T12" t="T13" r="T14" b="T15"/>
              <a:pathLst>
                <a:path w="2962" h="5160">
                  <a:moveTo>
                    <a:pt x="0" y="0"/>
                  </a:moveTo>
                  <a:lnTo>
                    <a:pt x="2962" y="0"/>
                  </a:lnTo>
                  <a:lnTo>
                    <a:pt x="2962" y="516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9218" name="Group 71"/>
            <p:cNvGrpSpPr>
              <a:grpSpLocks noChangeAspect="1"/>
            </p:cNvGrpSpPr>
            <p:nvPr/>
          </p:nvGrpSpPr>
          <p:grpSpPr bwMode="auto">
            <a:xfrm>
              <a:off x="1584" y="2492"/>
              <a:ext cx="1578" cy="473"/>
              <a:chOff x="2131" y="2738"/>
              <a:chExt cx="1487" cy="410"/>
            </a:xfrm>
          </p:grpSpPr>
          <p:sp>
            <p:nvSpPr>
              <p:cNvPr id="49319" name="Freeform 72"/>
              <p:cNvSpPr>
                <a:spLocks noChangeAspect="1"/>
              </p:cNvSpPr>
              <p:nvPr/>
            </p:nvSpPr>
            <p:spPr bwMode="auto">
              <a:xfrm>
                <a:off x="2131" y="2945"/>
                <a:ext cx="54" cy="23"/>
              </a:xfrm>
              <a:custGeom>
                <a:avLst/>
                <a:gdLst>
                  <a:gd name="T0" fmla="*/ 1 w 108"/>
                  <a:gd name="T1" fmla="*/ 0 h 46"/>
                  <a:gd name="T2" fmla="*/ 0 w 108"/>
                  <a:gd name="T3" fmla="*/ 1 h 46"/>
                  <a:gd name="T4" fmla="*/ 1 w 108"/>
                  <a:gd name="T5" fmla="*/ 1 h 46"/>
                  <a:gd name="T6" fmla="*/ 1 w 108"/>
                  <a:gd name="T7" fmla="*/ 1 h 46"/>
                  <a:gd name="T8" fmla="*/ 1 w 108"/>
                  <a:gd name="T9" fmla="*/ 0 h 46"/>
                  <a:gd name="T10" fmla="*/ 0 60000 65536"/>
                  <a:gd name="T11" fmla="*/ 0 60000 65536"/>
                  <a:gd name="T12" fmla="*/ 0 60000 65536"/>
                  <a:gd name="T13" fmla="*/ 0 60000 65536"/>
                  <a:gd name="T14" fmla="*/ 0 60000 65536"/>
                  <a:gd name="T15" fmla="*/ 0 w 108"/>
                  <a:gd name="T16" fmla="*/ 0 h 46"/>
                  <a:gd name="T17" fmla="*/ 108 w 108"/>
                  <a:gd name="T18" fmla="*/ 46 h 46"/>
                </a:gdLst>
                <a:ahLst/>
                <a:cxnLst>
                  <a:cxn ang="T10">
                    <a:pos x="T0" y="T1"/>
                  </a:cxn>
                  <a:cxn ang="T11">
                    <a:pos x="T2" y="T3"/>
                  </a:cxn>
                  <a:cxn ang="T12">
                    <a:pos x="T4" y="T5"/>
                  </a:cxn>
                  <a:cxn ang="T13">
                    <a:pos x="T6" y="T7"/>
                  </a:cxn>
                  <a:cxn ang="T14">
                    <a:pos x="T8" y="T9"/>
                  </a:cxn>
                </a:cxnLst>
                <a:rect l="T15" t="T16" r="T17" b="T18"/>
                <a:pathLst>
                  <a:path w="108" h="46">
                    <a:moveTo>
                      <a:pt x="8" y="0"/>
                    </a:moveTo>
                    <a:lnTo>
                      <a:pt x="0" y="20"/>
                    </a:lnTo>
                    <a:lnTo>
                      <a:pt x="100" y="46"/>
                    </a:lnTo>
                    <a:lnTo>
                      <a:pt x="108" y="26"/>
                    </a:lnTo>
                    <a:lnTo>
                      <a:pt x="8" y="0"/>
                    </a:lnTo>
                    <a:close/>
                  </a:path>
                </a:pathLst>
              </a:custGeom>
              <a:solidFill>
                <a:srgbClr val="000000"/>
              </a:solidFill>
              <a:ln w="38100">
                <a:solidFill>
                  <a:schemeClr val="hlink"/>
                </a:solidFill>
                <a:round/>
                <a:headEnd/>
                <a:tailEnd/>
              </a:ln>
            </p:spPr>
            <p:txBody>
              <a:bodyPr/>
              <a:lstStyle/>
              <a:p>
                <a:endParaRPr lang="en-US"/>
              </a:p>
            </p:txBody>
          </p:sp>
          <p:sp>
            <p:nvSpPr>
              <p:cNvPr id="49320" name="Freeform 73"/>
              <p:cNvSpPr>
                <a:spLocks noChangeAspect="1"/>
              </p:cNvSpPr>
              <p:nvPr/>
            </p:nvSpPr>
            <p:spPr bwMode="auto">
              <a:xfrm>
                <a:off x="2219" y="2968"/>
                <a:ext cx="55" cy="23"/>
              </a:xfrm>
              <a:custGeom>
                <a:avLst/>
                <a:gdLst>
                  <a:gd name="T0" fmla="*/ 1 w 108"/>
                  <a:gd name="T1" fmla="*/ 0 h 45"/>
                  <a:gd name="T2" fmla="*/ 0 w 108"/>
                  <a:gd name="T3" fmla="*/ 1 h 45"/>
                  <a:gd name="T4" fmla="*/ 1 w 108"/>
                  <a:gd name="T5" fmla="*/ 1 h 45"/>
                  <a:gd name="T6" fmla="*/ 1 w 108"/>
                  <a:gd name="T7" fmla="*/ 1 h 45"/>
                  <a:gd name="T8" fmla="*/ 1 w 108"/>
                  <a:gd name="T9" fmla="*/ 0 h 45"/>
                  <a:gd name="T10" fmla="*/ 0 60000 65536"/>
                  <a:gd name="T11" fmla="*/ 0 60000 65536"/>
                  <a:gd name="T12" fmla="*/ 0 60000 65536"/>
                  <a:gd name="T13" fmla="*/ 0 60000 65536"/>
                  <a:gd name="T14" fmla="*/ 0 60000 65536"/>
                  <a:gd name="T15" fmla="*/ 0 w 108"/>
                  <a:gd name="T16" fmla="*/ 0 h 45"/>
                  <a:gd name="T17" fmla="*/ 108 w 108"/>
                  <a:gd name="T18" fmla="*/ 45 h 45"/>
                </a:gdLst>
                <a:ahLst/>
                <a:cxnLst>
                  <a:cxn ang="T10">
                    <a:pos x="T0" y="T1"/>
                  </a:cxn>
                  <a:cxn ang="T11">
                    <a:pos x="T2" y="T3"/>
                  </a:cxn>
                  <a:cxn ang="T12">
                    <a:pos x="T4" y="T5"/>
                  </a:cxn>
                  <a:cxn ang="T13">
                    <a:pos x="T6" y="T7"/>
                  </a:cxn>
                  <a:cxn ang="T14">
                    <a:pos x="T8" y="T9"/>
                  </a:cxn>
                </a:cxnLst>
                <a:rect l="T15" t="T16" r="T17" b="T18"/>
                <a:pathLst>
                  <a:path w="108" h="45">
                    <a:moveTo>
                      <a:pt x="8" y="0"/>
                    </a:moveTo>
                    <a:lnTo>
                      <a:pt x="0" y="19"/>
                    </a:lnTo>
                    <a:lnTo>
                      <a:pt x="100" y="45"/>
                    </a:lnTo>
                    <a:lnTo>
                      <a:pt x="108" y="26"/>
                    </a:lnTo>
                    <a:lnTo>
                      <a:pt x="8" y="0"/>
                    </a:lnTo>
                    <a:close/>
                  </a:path>
                </a:pathLst>
              </a:custGeom>
              <a:solidFill>
                <a:srgbClr val="000000"/>
              </a:solidFill>
              <a:ln w="38100">
                <a:solidFill>
                  <a:schemeClr val="hlink"/>
                </a:solidFill>
                <a:round/>
                <a:headEnd/>
                <a:tailEnd/>
              </a:ln>
            </p:spPr>
            <p:txBody>
              <a:bodyPr/>
              <a:lstStyle/>
              <a:p>
                <a:endParaRPr lang="en-US"/>
              </a:p>
            </p:txBody>
          </p:sp>
          <p:sp>
            <p:nvSpPr>
              <p:cNvPr id="49321" name="Freeform 74"/>
              <p:cNvSpPr>
                <a:spLocks noChangeAspect="1"/>
              </p:cNvSpPr>
              <p:nvPr/>
            </p:nvSpPr>
            <p:spPr bwMode="auto">
              <a:xfrm>
                <a:off x="2308" y="2991"/>
                <a:ext cx="55" cy="23"/>
              </a:xfrm>
              <a:custGeom>
                <a:avLst/>
                <a:gdLst>
                  <a:gd name="T0" fmla="*/ 0 w 111"/>
                  <a:gd name="T1" fmla="*/ 0 h 45"/>
                  <a:gd name="T2" fmla="*/ 0 w 111"/>
                  <a:gd name="T3" fmla="*/ 1 h 45"/>
                  <a:gd name="T4" fmla="*/ 0 w 111"/>
                  <a:gd name="T5" fmla="*/ 1 h 45"/>
                  <a:gd name="T6" fmla="*/ 0 w 111"/>
                  <a:gd name="T7" fmla="*/ 1 h 45"/>
                  <a:gd name="T8" fmla="*/ 0 w 111"/>
                  <a:gd name="T9" fmla="*/ 0 h 45"/>
                  <a:gd name="T10" fmla="*/ 0 60000 65536"/>
                  <a:gd name="T11" fmla="*/ 0 60000 65536"/>
                  <a:gd name="T12" fmla="*/ 0 60000 65536"/>
                  <a:gd name="T13" fmla="*/ 0 60000 65536"/>
                  <a:gd name="T14" fmla="*/ 0 60000 65536"/>
                  <a:gd name="T15" fmla="*/ 0 w 111"/>
                  <a:gd name="T16" fmla="*/ 0 h 45"/>
                  <a:gd name="T17" fmla="*/ 111 w 111"/>
                  <a:gd name="T18" fmla="*/ 45 h 45"/>
                </a:gdLst>
                <a:ahLst/>
                <a:cxnLst>
                  <a:cxn ang="T10">
                    <a:pos x="T0" y="T1"/>
                  </a:cxn>
                  <a:cxn ang="T11">
                    <a:pos x="T2" y="T3"/>
                  </a:cxn>
                  <a:cxn ang="T12">
                    <a:pos x="T4" y="T5"/>
                  </a:cxn>
                  <a:cxn ang="T13">
                    <a:pos x="T6" y="T7"/>
                  </a:cxn>
                  <a:cxn ang="T14">
                    <a:pos x="T8" y="T9"/>
                  </a:cxn>
                </a:cxnLst>
                <a:rect l="T15" t="T16" r="T17" b="T18"/>
                <a:pathLst>
                  <a:path w="111" h="45">
                    <a:moveTo>
                      <a:pt x="9" y="0"/>
                    </a:moveTo>
                    <a:lnTo>
                      <a:pt x="0" y="19"/>
                    </a:lnTo>
                    <a:lnTo>
                      <a:pt x="102" y="45"/>
                    </a:lnTo>
                    <a:lnTo>
                      <a:pt x="111" y="26"/>
                    </a:lnTo>
                    <a:lnTo>
                      <a:pt x="9" y="0"/>
                    </a:lnTo>
                    <a:close/>
                  </a:path>
                </a:pathLst>
              </a:custGeom>
              <a:solidFill>
                <a:srgbClr val="000000"/>
              </a:solidFill>
              <a:ln w="38100">
                <a:solidFill>
                  <a:schemeClr val="hlink"/>
                </a:solidFill>
                <a:round/>
                <a:headEnd/>
                <a:tailEnd/>
              </a:ln>
            </p:spPr>
            <p:txBody>
              <a:bodyPr/>
              <a:lstStyle/>
              <a:p>
                <a:endParaRPr lang="en-US"/>
              </a:p>
            </p:txBody>
          </p:sp>
          <p:sp>
            <p:nvSpPr>
              <p:cNvPr id="49322" name="Freeform 75"/>
              <p:cNvSpPr>
                <a:spLocks noChangeAspect="1"/>
              </p:cNvSpPr>
              <p:nvPr/>
            </p:nvSpPr>
            <p:spPr bwMode="auto">
              <a:xfrm>
                <a:off x="2396" y="3014"/>
                <a:ext cx="55" cy="24"/>
              </a:xfrm>
              <a:custGeom>
                <a:avLst/>
                <a:gdLst>
                  <a:gd name="T0" fmla="*/ 0 w 111"/>
                  <a:gd name="T1" fmla="*/ 0 h 47"/>
                  <a:gd name="T2" fmla="*/ 0 w 111"/>
                  <a:gd name="T3" fmla="*/ 1 h 47"/>
                  <a:gd name="T4" fmla="*/ 0 w 111"/>
                  <a:gd name="T5" fmla="*/ 1 h 47"/>
                  <a:gd name="T6" fmla="*/ 0 w 111"/>
                  <a:gd name="T7" fmla="*/ 1 h 47"/>
                  <a:gd name="T8" fmla="*/ 0 w 111"/>
                  <a:gd name="T9" fmla="*/ 0 h 47"/>
                  <a:gd name="T10" fmla="*/ 0 60000 65536"/>
                  <a:gd name="T11" fmla="*/ 0 60000 65536"/>
                  <a:gd name="T12" fmla="*/ 0 60000 65536"/>
                  <a:gd name="T13" fmla="*/ 0 60000 65536"/>
                  <a:gd name="T14" fmla="*/ 0 60000 65536"/>
                  <a:gd name="T15" fmla="*/ 0 w 111"/>
                  <a:gd name="T16" fmla="*/ 0 h 47"/>
                  <a:gd name="T17" fmla="*/ 111 w 111"/>
                  <a:gd name="T18" fmla="*/ 47 h 47"/>
                </a:gdLst>
                <a:ahLst/>
                <a:cxnLst>
                  <a:cxn ang="T10">
                    <a:pos x="T0" y="T1"/>
                  </a:cxn>
                  <a:cxn ang="T11">
                    <a:pos x="T2" y="T3"/>
                  </a:cxn>
                  <a:cxn ang="T12">
                    <a:pos x="T4" y="T5"/>
                  </a:cxn>
                  <a:cxn ang="T13">
                    <a:pos x="T6" y="T7"/>
                  </a:cxn>
                  <a:cxn ang="T14">
                    <a:pos x="T8" y="T9"/>
                  </a:cxn>
                </a:cxnLst>
                <a:rect l="T15" t="T16" r="T17" b="T18"/>
                <a:pathLst>
                  <a:path w="111" h="47">
                    <a:moveTo>
                      <a:pt x="9" y="0"/>
                    </a:moveTo>
                    <a:lnTo>
                      <a:pt x="0" y="20"/>
                    </a:lnTo>
                    <a:lnTo>
                      <a:pt x="102" y="47"/>
                    </a:lnTo>
                    <a:lnTo>
                      <a:pt x="111" y="28"/>
                    </a:lnTo>
                    <a:lnTo>
                      <a:pt x="9" y="0"/>
                    </a:lnTo>
                    <a:close/>
                  </a:path>
                </a:pathLst>
              </a:custGeom>
              <a:solidFill>
                <a:srgbClr val="000000"/>
              </a:solidFill>
              <a:ln w="38100">
                <a:solidFill>
                  <a:schemeClr val="hlink"/>
                </a:solidFill>
                <a:round/>
                <a:headEnd/>
                <a:tailEnd/>
              </a:ln>
            </p:spPr>
            <p:txBody>
              <a:bodyPr/>
              <a:lstStyle/>
              <a:p>
                <a:endParaRPr lang="en-US"/>
              </a:p>
            </p:txBody>
          </p:sp>
          <p:sp>
            <p:nvSpPr>
              <p:cNvPr id="49323" name="Freeform 76"/>
              <p:cNvSpPr>
                <a:spLocks noChangeAspect="1"/>
              </p:cNvSpPr>
              <p:nvPr/>
            </p:nvSpPr>
            <p:spPr bwMode="auto">
              <a:xfrm>
                <a:off x="2485" y="3038"/>
                <a:ext cx="55" cy="22"/>
              </a:xfrm>
              <a:custGeom>
                <a:avLst/>
                <a:gdLst>
                  <a:gd name="T0" fmla="*/ 1 w 110"/>
                  <a:gd name="T1" fmla="*/ 0 h 46"/>
                  <a:gd name="T2" fmla="*/ 0 w 110"/>
                  <a:gd name="T3" fmla="*/ 0 h 46"/>
                  <a:gd name="T4" fmla="*/ 1 w 110"/>
                  <a:gd name="T5" fmla="*/ 0 h 46"/>
                  <a:gd name="T6" fmla="*/ 1 w 110"/>
                  <a:gd name="T7" fmla="*/ 0 h 46"/>
                  <a:gd name="T8" fmla="*/ 1 w 110"/>
                  <a:gd name="T9" fmla="*/ 0 h 46"/>
                  <a:gd name="T10" fmla="*/ 0 60000 65536"/>
                  <a:gd name="T11" fmla="*/ 0 60000 65536"/>
                  <a:gd name="T12" fmla="*/ 0 60000 65536"/>
                  <a:gd name="T13" fmla="*/ 0 60000 65536"/>
                  <a:gd name="T14" fmla="*/ 0 60000 65536"/>
                  <a:gd name="T15" fmla="*/ 0 w 110"/>
                  <a:gd name="T16" fmla="*/ 0 h 46"/>
                  <a:gd name="T17" fmla="*/ 110 w 110"/>
                  <a:gd name="T18" fmla="*/ 46 h 46"/>
                </a:gdLst>
                <a:ahLst/>
                <a:cxnLst>
                  <a:cxn ang="T10">
                    <a:pos x="T0" y="T1"/>
                  </a:cxn>
                  <a:cxn ang="T11">
                    <a:pos x="T2" y="T3"/>
                  </a:cxn>
                  <a:cxn ang="T12">
                    <a:pos x="T4" y="T5"/>
                  </a:cxn>
                  <a:cxn ang="T13">
                    <a:pos x="T6" y="T7"/>
                  </a:cxn>
                  <a:cxn ang="T14">
                    <a:pos x="T8" y="T9"/>
                  </a:cxn>
                </a:cxnLst>
                <a:rect l="T15" t="T16" r="T17" b="T18"/>
                <a:pathLst>
                  <a:path w="110" h="46">
                    <a:moveTo>
                      <a:pt x="9" y="0"/>
                    </a:moveTo>
                    <a:lnTo>
                      <a:pt x="0" y="20"/>
                    </a:lnTo>
                    <a:lnTo>
                      <a:pt x="102" y="46"/>
                    </a:lnTo>
                    <a:lnTo>
                      <a:pt x="110" y="26"/>
                    </a:lnTo>
                    <a:lnTo>
                      <a:pt x="9" y="0"/>
                    </a:lnTo>
                    <a:close/>
                  </a:path>
                </a:pathLst>
              </a:custGeom>
              <a:solidFill>
                <a:srgbClr val="000000"/>
              </a:solidFill>
              <a:ln w="38100">
                <a:solidFill>
                  <a:schemeClr val="hlink"/>
                </a:solidFill>
                <a:round/>
                <a:headEnd/>
                <a:tailEnd/>
              </a:ln>
            </p:spPr>
            <p:txBody>
              <a:bodyPr/>
              <a:lstStyle/>
              <a:p>
                <a:endParaRPr lang="en-US"/>
              </a:p>
            </p:txBody>
          </p:sp>
          <p:sp>
            <p:nvSpPr>
              <p:cNvPr id="49324" name="Freeform 77"/>
              <p:cNvSpPr>
                <a:spLocks noChangeAspect="1"/>
              </p:cNvSpPr>
              <p:nvPr/>
            </p:nvSpPr>
            <p:spPr bwMode="auto">
              <a:xfrm>
                <a:off x="2574" y="3060"/>
                <a:ext cx="54" cy="24"/>
              </a:xfrm>
              <a:custGeom>
                <a:avLst/>
                <a:gdLst>
                  <a:gd name="T0" fmla="*/ 1 w 108"/>
                  <a:gd name="T1" fmla="*/ 0 h 46"/>
                  <a:gd name="T2" fmla="*/ 0 w 108"/>
                  <a:gd name="T3" fmla="*/ 1 h 46"/>
                  <a:gd name="T4" fmla="*/ 1 w 108"/>
                  <a:gd name="T5" fmla="*/ 1 h 46"/>
                  <a:gd name="T6" fmla="*/ 1 w 108"/>
                  <a:gd name="T7" fmla="*/ 1 h 46"/>
                  <a:gd name="T8" fmla="*/ 1 w 108"/>
                  <a:gd name="T9" fmla="*/ 0 h 46"/>
                  <a:gd name="T10" fmla="*/ 0 60000 65536"/>
                  <a:gd name="T11" fmla="*/ 0 60000 65536"/>
                  <a:gd name="T12" fmla="*/ 0 60000 65536"/>
                  <a:gd name="T13" fmla="*/ 0 60000 65536"/>
                  <a:gd name="T14" fmla="*/ 0 60000 65536"/>
                  <a:gd name="T15" fmla="*/ 0 w 108"/>
                  <a:gd name="T16" fmla="*/ 0 h 46"/>
                  <a:gd name="T17" fmla="*/ 108 w 108"/>
                  <a:gd name="T18" fmla="*/ 46 h 46"/>
                </a:gdLst>
                <a:ahLst/>
                <a:cxnLst>
                  <a:cxn ang="T10">
                    <a:pos x="T0" y="T1"/>
                  </a:cxn>
                  <a:cxn ang="T11">
                    <a:pos x="T2" y="T3"/>
                  </a:cxn>
                  <a:cxn ang="T12">
                    <a:pos x="T4" y="T5"/>
                  </a:cxn>
                  <a:cxn ang="T13">
                    <a:pos x="T6" y="T7"/>
                  </a:cxn>
                  <a:cxn ang="T14">
                    <a:pos x="T8" y="T9"/>
                  </a:cxn>
                </a:cxnLst>
                <a:rect l="T15" t="T16" r="T17" b="T18"/>
                <a:pathLst>
                  <a:path w="108" h="46">
                    <a:moveTo>
                      <a:pt x="8" y="0"/>
                    </a:moveTo>
                    <a:lnTo>
                      <a:pt x="0" y="19"/>
                    </a:lnTo>
                    <a:lnTo>
                      <a:pt x="100" y="46"/>
                    </a:lnTo>
                    <a:lnTo>
                      <a:pt x="108" y="27"/>
                    </a:lnTo>
                    <a:lnTo>
                      <a:pt x="8" y="0"/>
                    </a:lnTo>
                    <a:close/>
                  </a:path>
                </a:pathLst>
              </a:custGeom>
              <a:solidFill>
                <a:srgbClr val="000000"/>
              </a:solidFill>
              <a:ln w="38100">
                <a:solidFill>
                  <a:schemeClr val="hlink"/>
                </a:solidFill>
                <a:round/>
                <a:headEnd/>
                <a:tailEnd/>
              </a:ln>
            </p:spPr>
            <p:txBody>
              <a:bodyPr/>
              <a:lstStyle/>
              <a:p>
                <a:endParaRPr lang="en-US"/>
              </a:p>
            </p:txBody>
          </p:sp>
          <p:sp>
            <p:nvSpPr>
              <p:cNvPr id="49325" name="Freeform 78"/>
              <p:cNvSpPr>
                <a:spLocks noChangeAspect="1"/>
              </p:cNvSpPr>
              <p:nvPr/>
            </p:nvSpPr>
            <p:spPr bwMode="auto">
              <a:xfrm>
                <a:off x="2662" y="3084"/>
                <a:ext cx="55" cy="22"/>
              </a:xfrm>
              <a:custGeom>
                <a:avLst/>
                <a:gdLst>
                  <a:gd name="T0" fmla="*/ 1 w 108"/>
                  <a:gd name="T1" fmla="*/ 0 h 46"/>
                  <a:gd name="T2" fmla="*/ 0 w 108"/>
                  <a:gd name="T3" fmla="*/ 0 h 46"/>
                  <a:gd name="T4" fmla="*/ 1 w 108"/>
                  <a:gd name="T5" fmla="*/ 0 h 46"/>
                  <a:gd name="T6" fmla="*/ 1 w 108"/>
                  <a:gd name="T7" fmla="*/ 0 h 46"/>
                  <a:gd name="T8" fmla="*/ 1 w 108"/>
                  <a:gd name="T9" fmla="*/ 0 h 46"/>
                  <a:gd name="T10" fmla="*/ 0 60000 65536"/>
                  <a:gd name="T11" fmla="*/ 0 60000 65536"/>
                  <a:gd name="T12" fmla="*/ 0 60000 65536"/>
                  <a:gd name="T13" fmla="*/ 0 60000 65536"/>
                  <a:gd name="T14" fmla="*/ 0 60000 65536"/>
                  <a:gd name="T15" fmla="*/ 0 w 108"/>
                  <a:gd name="T16" fmla="*/ 0 h 46"/>
                  <a:gd name="T17" fmla="*/ 108 w 108"/>
                  <a:gd name="T18" fmla="*/ 46 h 46"/>
                </a:gdLst>
                <a:ahLst/>
                <a:cxnLst>
                  <a:cxn ang="T10">
                    <a:pos x="T0" y="T1"/>
                  </a:cxn>
                  <a:cxn ang="T11">
                    <a:pos x="T2" y="T3"/>
                  </a:cxn>
                  <a:cxn ang="T12">
                    <a:pos x="T4" y="T5"/>
                  </a:cxn>
                  <a:cxn ang="T13">
                    <a:pos x="T6" y="T7"/>
                  </a:cxn>
                  <a:cxn ang="T14">
                    <a:pos x="T8" y="T9"/>
                  </a:cxn>
                </a:cxnLst>
                <a:rect l="T15" t="T16" r="T17" b="T18"/>
                <a:pathLst>
                  <a:path w="108" h="46">
                    <a:moveTo>
                      <a:pt x="8" y="0"/>
                    </a:moveTo>
                    <a:lnTo>
                      <a:pt x="0" y="20"/>
                    </a:lnTo>
                    <a:lnTo>
                      <a:pt x="100" y="46"/>
                    </a:lnTo>
                    <a:lnTo>
                      <a:pt x="108" y="26"/>
                    </a:lnTo>
                    <a:lnTo>
                      <a:pt x="8" y="0"/>
                    </a:lnTo>
                    <a:close/>
                  </a:path>
                </a:pathLst>
              </a:custGeom>
              <a:solidFill>
                <a:srgbClr val="000000"/>
              </a:solidFill>
              <a:ln w="38100">
                <a:solidFill>
                  <a:schemeClr val="hlink"/>
                </a:solidFill>
                <a:round/>
                <a:headEnd/>
                <a:tailEnd/>
              </a:ln>
            </p:spPr>
            <p:txBody>
              <a:bodyPr/>
              <a:lstStyle/>
              <a:p>
                <a:endParaRPr lang="en-US"/>
              </a:p>
            </p:txBody>
          </p:sp>
          <p:sp>
            <p:nvSpPr>
              <p:cNvPr id="49326" name="Freeform 79"/>
              <p:cNvSpPr>
                <a:spLocks noChangeAspect="1"/>
              </p:cNvSpPr>
              <p:nvPr/>
            </p:nvSpPr>
            <p:spPr bwMode="auto">
              <a:xfrm>
                <a:off x="2751" y="3106"/>
                <a:ext cx="55" cy="24"/>
              </a:xfrm>
              <a:custGeom>
                <a:avLst/>
                <a:gdLst>
                  <a:gd name="T0" fmla="*/ 1 w 110"/>
                  <a:gd name="T1" fmla="*/ 0 h 47"/>
                  <a:gd name="T2" fmla="*/ 0 w 110"/>
                  <a:gd name="T3" fmla="*/ 1 h 47"/>
                  <a:gd name="T4" fmla="*/ 1 w 110"/>
                  <a:gd name="T5" fmla="*/ 1 h 47"/>
                  <a:gd name="T6" fmla="*/ 1 w 110"/>
                  <a:gd name="T7" fmla="*/ 1 h 47"/>
                  <a:gd name="T8" fmla="*/ 1 w 110"/>
                  <a:gd name="T9" fmla="*/ 0 h 47"/>
                  <a:gd name="T10" fmla="*/ 0 60000 65536"/>
                  <a:gd name="T11" fmla="*/ 0 60000 65536"/>
                  <a:gd name="T12" fmla="*/ 0 60000 65536"/>
                  <a:gd name="T13" fmla="*/ 0 60000 65536"/>
                  <a:gd name="T14" fmla="*/ 0 60000 65536"/>
                  <a:gd name="T15" fmla="*/ 0 w 110"/>
                  <a:gd name="T16" fmla="*/ 0 h 47"/>
                  <a:gd name="T17" fmla="*/ 110 w 110"/>
                  <a:gd name="T18" fmla="*/ 47 h 47"/>
                </a:gdLst>
                <a:ahLst/>
                <a:cxnLst>
                  <a:cxn ang="T10">
                    <a:pos x="T0" y="T1"/>
                  </a:cxn>
                  <a:cxn ang="T11">
                    <a:pos x="T2" y="T3"/>
                  </a:cxn>
                  <a:cxn ang="T12">
                    <a:pos x="T4" y="T5"/>
                  </a:cxn>
                  <a:cxn ang="T13">
                    <a:pos x="T6" y="T7"/>
                  </a:cxn>
                  <a:cxn ang="T14">
                    <a:pos x="T8" y="T9"/>
                  </a:cxn>
                </a:cxnLst>
                <a:rect l="T15" t="T16" r="T17" b="T18"/>
                <a:pathLst>
                  <a:path w="110" h="47">
                    <a:moveTo>
                      <a:pt x="8" y="0"/>
                    </a:moveTo>
                    <a:lnTo>
                      <a:pt x="0" y="19"/>
                    </a:lnTo>
                    <a:lnTo>
                      <a:pt x="102" y="47"/>
                    </a:lnTo>
                    <a:lnTo>
                      <a:pt x="110" y="27"/>
                    </a:lnTo>
                    <a:lnTo>
                      <a:pt x="8" y="0"/>
                    </a:lnTo>
                    <a:close/>
                  </a:path>
                </a:pathLst>
              </a:custGeom>
              <a:solidFill>
                <a:srgbClr val="000000"/>
              </a:solidFill>
              <a:ln w="38100">
                <a:solidFill>
                  <a:schemeClr val="hlink"/>
                </a:solidFill>
                <a:round/>
                <a:headEnd/>
                <a:tailEnd/>
              </a:ln>
            </p:spPr>
            <p:txBody>
              <a:bodyPr/>
              <a:lstStyle/>
              <a:p>
                <a:endParaRPr lang="en-US"/>
              </a:p>
            </p:txBody>
          </p:sp>
          <p:sp>
            <p:nvSpPr>
              <p:cNvPr id="49327" name="Freeform 80"/>
              <p:cNvSpPr>
                <a:spLocks noChangeAspect="1"/>
              </p:cNvSpPr>
              <p:nvPr/>
            </p:nvSpPr>
            <p:spPr bwMode="auto">
              <a:xfrm>
                <a:off x="2839" y="3129"/>
                <a:ext cx="55" cy="19"/>
              </a:xfrm>
              <a:custGeom>
                <a:avLst/>
                <a:gdLst>
                  <a:gd name="T0" fmla="*/ 1 w 108"/>
                  <a:gd name="T1" fmla="*/ 1 h 37"/>
                  <a:gd name="T2" fmla="*/ 0 w 108"/>
                  <a:gd name="T3" fmla="*/ 1 h 37"/>
                  <a:gd name="T4" fmla="*/ 1 w 108"/>
                  <a:gd name="T5" fmla="*/ 1 h 37"/>
                  <a:gd name="T6" fmla="*/ 1 w 108"/>
                  <a:gd name="T7" fmla="*/ 1 h 37"/>
                  <a:gd name="T8" fmla="*/ 1 w 108"/>
                  <a:gd name="T9" fmla="*/ 1 h 37"/>
                  <a:gd name="T10" fmla="*/ 1 w 108"/>
                  <a:gd name="T11" fmla="*/ 1 h 37"/>
                  <a:gd name="T12" fmla="*/ 1 w 108"/>
                  <a:gd name="T13" fmla="*/ 1 h 37"/>
                  <a:gd name="T14" fmla="*/ 1 w 108"/>
                  <a:gd name="T15" fmla="*/ 0 h 37"/>
                  <a:gd name="T16" fmla="*/ 1 w 108"/>
                  <a:gd name="T17" fmla="*/ 1 h 37"/>
                  <a:gd name="T18" fmla="*/ 1 w 108"/>
                  <a:gd name="T19" fmla="*/ 1 h 37"/>
                  <a:gd name="T20" fmla="*/ 1 w 108"/>
                  <a:gd name="T21" fmla="*/ 1 h 37"/>
                  <a:gd name="T22" fmla="*/ 1 w 108"/>
                  <a:gd name="T23" fmla="*/ 1 h 37"/>
                  <a:gd name="T24" fmla="*/ 1 w 108"/>
                  <a:gd name="T25" fmla="*/ 1 h 37"/>
                  <a:gd name="T26" fmla="*/ 1 w 108"/>
                  <a:gd name="T27" fmla="*/ 1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8"/>
                  <a:gd name="T43" fmla="*/ 0 h 37"/>
                  <a:gd name="T44" fmla="*/ 108 w 108"/>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8" h="37">
                    <a:moveTo>
                      <a:pt x="8" y="1"/>
                    </a:moveTo>
                    <a:lnTo>
                      <a:pt x="0" y="20"/>
                    </a:lnTo>
                    <a:lnTo>
                      <a:pt x="63" y="37"/>
                    </a:lnTo>
                    <a:lnTo>
                      <a:pt x="66" y="37"/>
                    </a:lnTo>
                    <a:lnTo>
                      <a:pt x="71" y="36"/>
                    </a:lnTo>
                    <a:lnTo>
                      <a:pt x="75" y="36"/>
                    </a:lnTo>
                    <a:lnTo>
                      <a:pt x="108" y="16"/>
                    </a:lnTo>
                    <a:lnTo>
                      <a:pt x="93" y="0"/>
                    </a:lnTo>
                    <a:lnTo>
                      <a:pt x="60" y="19"/>
                    </a:lnTo>
                    <a:lnTo>
                      <a:pt x="66" y="16"/>
                    </a:lnTo>
                    <a:lnTo>
                      <a:pt x="61" y="18"/>
                    </a:lnTo>
                    <a:lnTo>
                      <a:pt x="66" y="27"/>
                    </a:lnTo>
                    <a:lnTo>
                      <a:pt x="71" y="18"/>
                    </a:lnTo>
                    <a:lnTo>
                      <a:pt x="8" y="1"/>
                    </a:lnTo>
                    <a:close/>
                  </a:path>
                </a:pathLst>
              </a:custGeom>
              <a:solidFill>
                <a:srgbClr val="000000"/>
              </a:solidFill>
              <a:ln w="38100">
                <a:solidFill>
                  <a:schemeClr val="hlink"/>
                </a:solidFill>
                <a:round/>
                <a:headEnd/>
                <a:tailEnd/>
              </a:ln>
            </p:spPr>
            <p:txBody>
              <a:bodyPr/>
              <a:lstStyle/>
              <a:p>
                <a:endParaRPr lang="en-US"/>
              </a:p>
            </p:txBody>
          </p:sp>
          <p:sp>
            <p:nvSpPr>
              <p:cNvPr id="49328" name="Freeform 81"/>
              <p:cNvSpPr>
                <a:spLocks noChangeAspect="1"/>
              </p:cNvSpPr>
              <p:nvPr/>
            </p:nvSpPr>
            <p:spPr bwMode="auto">
              <a:xfrm>
                <a:off x="2919" y="3088"/>
                <a:ext cx="51" cy="32"/>
              </a:xfrm>
              <a:custGeom>
                <a:avLst/>
                <a:gdLst>
                  <a:gd name="T0" fmla="*/ 0 w 104"/>
                  <a:gd name="T1" fmla="*/ 1 h 63"/>
                  <a:gd name="T2" fmla="*/ 0 w 104"/>
                  <a:gd name="T3" fmla="*/ 1 h 63"/>
                  <a:gd name="T4" fmla="*/ 0 w 104"/>
                  <a:gd name="T5" fmla="*/ 1 h 63"/>
                  <a:gd name="T6" fmla="*/ 0 w 104"/>
                  <a:gd name="T7" fmla="*/ 0 h 63"/>
                  <a:gd name="T8" fmla="*/ 0 w 104"/>
                  <a:gd name="T9" fmla="*/ 1 h 63"/>
                  <a:gd name="T10" fmla="*/ 0 60000 65536"/>
                  <a:gd name="T11" fmla="*/ 0 60000 65536"/>
                  <a:gd name="T12" fmla="*/ 0 60000 65536"/>
                  <a:gd name="T13" fmla="*/ 0 60000 65536"/>
                  <a:gd name="T14" fmla="*/ 0 60000 65536"/>
                  <a:gd name="T15" fmla="*/ 0 w 104"/>
                  <a:gd name="T16" fmla="*/ 0 h 63"/>
                  <a:gd name="T17" fmla="*/ 104 w 104"/>
                  <a:gd name="T18" fmla="*/ 63 h 63"/>
                </a:gdLst>
                <a:ahLst/>
                <a:cxnLst>
                  <a:cxn ang="T10">
                    <a:pos x="T0" y="T1"/>
                  </a:cxn>
                  <a:cxn ang="T11">
                    <a:pos x="T2" y="T3"/>
                  </a:cxn>
                  <a:cxn ang="T12">
                    <a:pos x="T4" y="T5"/>
                  </a:cxn>
                  <a:cxn ang="T13">
                    <a:pos x="T6" y="T7"/>
                  </a:cxn>
                  <a:cxn ang="T14">
                    <a:pos x="T8" y="T9"/>
                  </a:cxn>
                </a:cxnLst>
                <a:rect l="T15" t="T16" r="T17" b="T18"/>
                <a:pathLst>
                  <a:path w="104" h="63">
                    <a:moveTo>
                      <a:pt x="0" y="46"/>
                    </a:moveTo>
                    <a:lnTo>
                      <a:pt x="15" y="63"/>
                    </a:lnTo>
                    <a:lnTo>
                      <a:pt x="104" y="16"/>
                    </a:lnTo>
                    <a:lnTo>
                      <a:pt x="89" y="0"/>
                    </a:lnTo>
                    <a:lnTo>
                      <a:pt x="0" y="46"/>
                    </a:lnTo>
                    <a:close/>
                  </a:path>
                </a:pathLst>
              </a:custGeom>
              <a:solidFill>
                <a:srgbClr val="000000"/>
              </a:solidFill>
              <a:ln w="38100">
                <a:solidFill>
                  <a:schemeClr val="hlink"/>
                </a:solidFill>
                <a:round/>
                <a:headEnd/>
                <a:tailEnd/>
              </a:ln>
            </p:spPr>
            <p:txBody>
              <a:bodyPr/>
              <a:lstStyle/>
              <a:p>
                <a:endParaRPr lang="en-US"/>
              </a:p>
            </p:txBody>
          </p:sp>
          <p:sp>
            <p:nvSpPr>
              <p:cNvPr id="49329" name="Freeform 82"/>
              <p:cNvSpPr>
                <a:spLocks noChangeAspect="1"/>
              </p:cNvSpPr>
              <p:nvPr/>
            </p:nvSpPr>
            <p:spPr bwMode="auto">
              <a:xfrm>
                <a:off x="2995" y="3047"/>
                <a:ext cx="52" cy="32"/>
              </a:xfrm>
              <a:custGeom>
                <a:avLst/>
                <a:gdLst>
                  <a:gd name="T0" fmla="*/ 0 w 103"/>
                  <a:gd name="T1" fmla="*/ 1 h 64"/>
                  <a:gd name="T2" fmla="*/ 1 w 103"/>
                  <a:gd name="T3" fmla="*/ 1 h 64"/>
                  <a:gd name="T4" fmla="*/ 1 w 103"/>
                  <a:gd name="T5" fmla="*/ 1 h 64"/>
                  <a:gd name="T6" fmla="*/ 1 w 103"/>
                  <a:gd name="T7" fmla="*/ 0 h 64"/>
                  <a:gd name="T8" fmla="*/ 0 w 103"/>
                  <a:gd name="T9" fmla="*/ 1 h 64"/>
                  <a:gd name="T10" fmla="*/ 0 60000 65536"/>
                  <a:gd name="T11" fmla="*/ 0 60000 65536"/>
                  <a:gd name="T12" fmla="*/ 0 60000 65536"/>
                  <a:gd name="T13" fmla="*/ 0 60000 65536"/>
                  <a:gd name="T14" fmla="*/ 0 60000 65536"/>
                  <a:gd name="T15" fmla="*/ 0 w 103"/>
                  <a:gd name="T16" fmla="*/ 0 h 64"/>
                  <a:gd name="T17" fmla="*/ 103 w 103"/>
                  <a:gd name="T18" fmla="*/ 64 h 64"/>
                </a:gdLst>
                <a:ahLst/>
                <a:cxnLst>
                  <a:cxn ang="T10">
                    <a:pos x="T0" y="T1"/>
                  </a:cxn>
                  <a:cxn ang="T11">
                    <a:pos x="T2" y="T3"/>
                  </a:cxn>
                  <a:cxn ang="T12">
                    <a:pos x="T4" y="T5"/>
                  </a:cxn>
                  <a:cxn ang="T13">
                    <a:pos x="T6" y="T7"/>
                  </a:cxn>
                  <a:cxn ang="T14">
                    <a:pos x="T8" y="T9"/>
                  </a:cxn>
                </a:cxnLst>
                <a:rect l="T15" t="T16" r="T17" b="T18"/>
                <a:pathLst>
                  <a:path w="103" h="64">
                    <a:moveTo>
                      <a:pt x="0" y="47"/>
                    </a:moveTo>
                    <a:lnTo>
                      <a:pt x="15" y="64"/>
                    </a:lnTo>
                    <a:lnTo>
                      <a:pt x="103" y="17"/>
                    </a:lnTo>
                    <a:lnTo>
                      <a:pt x="88" y="0"/>
                    </a:lnTo>
                    <a:lnTo>
                      <a:pt x="0" y="47"/>
                    </a:lnTo>
                    <a:close/>
                  </a:path>
                </a:pathLst>
              </a:custGeom>
              <a:solidFill>
                <a:srgbClr val="000000"/>
              </a:solidFill>
              <a:ln w="38100">
                <a:solidFill>
                  <a:schemeClr val="hlink"/>
                </a:solidFill>
                <a:round/>
                <a:headEnd/>
                <a:tailEnd/>
              </a:ln>
            </p:spPr>
            <p:txBody>
              <a:bodyPr/>
              <a:lstStyle/>
              <a:p>
                <a:endParaRPr lang="en-US"/>
              </a:p>
            </p:txBody>
          </p:sp>
          <p:sp>
            <p:nvSpPr>
              <p:cNvPr id="49330" name="Freeform 83"/>
              <p:cNvSpPr>
                <a:spLocks noChangeAspect="1"/>
              </p:cNvSpPr>
              <p:nvPr/>
            </p:nvSpPr>
            <p:spPr bwMode="auto">
              <a:xfrm>
                <a:off x="3072" y="3005"/>
                <a:ext cx="52" cy="32"/>
              </a:xfrm>
              <a:custGeom>
                <a:avLst/>
                <a:gdLst>
                  <a:gd name="T0" fmla="*/ 0 w 104"/>
                  <a:gd name="T1" fmla="*/ 1 h 64"/>
                  <a:gd name="T2" fmla="*/ 1 w 104"/>
                  <a:gd name="T3" fmla="*/ 1 h 64"/>
                  <a:gd name="T4" fmla="*/ 1 w 104"/>
                  <a:gd name="T5" fmla="*/ 1 h 64"/>
                  <a:gd name="T6" fmla="*/ 1 w 104"/>
                  <a:gd name="T7" fmla="*/ 0 h 64"/>
                  <a:gd name="T8" fmla="*/ 0 w 104"/>
                  <a:gd name="T9" fmla="*/ 1 h 64"/>
                  <a:gd name="T10" fmla="*/ 0 60000 65536"/>
                  <a:gd name="T11" fmla="*/ 0 60000 65536"/>
                  <a:gd name="T12" fmla="*/ 0 60000 65536"/>
                  <a:gd name="T13" fmla="*/ 0 60000 65536"/>
                  <a:gd name="T14" fmla="*/ 0 60000 65536"/>
                  <a:gd name="T15" fmla="*/ 0 w 104"/>
                  <a:gd name="T16" fmla="*/ 0 h 64"/>
                  <a:gd name="T17" fmla="*/ 104 w 104"/>
                  <a:gd name="T18" fmla="*/ 64 h 64"/>
                </a:gdLst>
                <a:ahLst/>
                <a:cxnLst>
                  <a:cxn ang="T10">
                    <a:pos x="T0" y="T1"/>
                  </a:cxn>
                  <a:cxn ang="T11">
                    <a:pos x="T2" y="T3"/>
                  </a:cxn>
                  <a:cxn ang="T12">
                    <a:pos x="T4" y="T5"/>
                  </a:cxn>
                  <a:cxn ang="T13">
                    <a:pos x="T6" y="T7"/>
                  </a:cxn>
                  <a:cxn ang="T14">
                    <a:pos x="T8" y="T9"/>
                  </a:cxn>
                </a:cxnLst>
                <a:rect l="T15" t="T16" r="T17" b="T18"/>
                <a:pathLst>
                  <a:path w="104" h="64">
                    <a:moveTo>
                      <a:pt x="0" y="47"/>
                    </a:moveTo>
                    <a:lnTo>
                      <a:pt x="15" y="64"/>
                    </a:lnTo>
                    <a:lnTo>
                      <a:pt x="104" y="17"/>
                    </a:lnTo>
                    <a:lnTo>
                      <a:pt x="89" y="0"/>
                    </a:lnTo>
                    <a:lnTo>
                      <a:pt x="0" y="47"/>
                    </a:lnTo>
                    <a:close/>
                  </a:path>
                </a:pathLst>
              </a:custGeom>
              <a:solidFill>
                <a:srgbClr val="000000"/>
              </a:solidFill>
              <a:ln w="38100">
                <a:solidFill>
                  <a:schemeClr val="hlink"/>
                </a:solidFill>
                <a:round/>
                <a:headEnd/>
                <a:tailEnd/>
              </a:ln>
            </p:spPr>
            <p:txBody>
              <a:bodyPr/>
              <a:lstStyle/>
              <a:p>
                <a:endParaRPr lang="en-US"/>
              </a:p>
            </p:txBody>
          </p:sp>
          <p:sp>
            <p:nvSpPr>
              <p:cNvPr id="49331" name="Freeform 84"/>
              <p:cNvSpPr>
                <a:spLocks noChangeAspect="1"/>
              </p:cNvSpPr>
              <p:nvPr/>
            </p:nvSpPr>
            <p:spPr bwMode="auto">
              <a:xfrm>
                <a:off x="3149" y="2963"/>
                <a:ext cx="52" cy="32"/>
              </a:xfrm>
              <a:custGeom>
                <a:avLst/>
                <a:gdLst>
                  <a:gd name="T0" fmla="*/ 0 w 103"/>
                  <a:gd name="T1" fmla="*/ 1 h 63"/>
                  <a:gd name="T2" fmla="*/ 1 w 103"/>
                  <a:gd name="T3" fmla="*/ 1 h 63"/>
                  <a:gd name="T4" fmla="*/ 1 w 103"/>
                  <a:gd name="T5" fmla="*/ 1 h 63"/>
                  <a:gd name="T6" fmla="*/ 1 w 103"/>
                  <a:gd name="T7" fmla="*/ 0 h 63"/>
                  <a:gd name="T8" fmla="*/ 0 w 103"/>
                  <a:gd name="T9" fmla="*/ 1 h 63"/>
                  <a:gd name="T10" fmla="*/ 0 60000 65536"/>
                  <a:gd name="T11" fmla="*/ 0 60000 65536"/>
                  <a:gd name="T12" fmla="*/ 0 60000 65536"/>
                  <a:gd name="T13" fmla="*/ 0 60000 65536"/>
                  <a:gd name="T14" fmla="*/ 0 60000 65536"/>
                  <a:gd name="T15" fmla="*/ 0 w 103"/>
                  <a:gd name="T16" fmla="*/ 0 h 63"/>
                  <a:gd name="T17" fmla="*/ 103 w 103"/>
                  <a:gd name="T18" fmla="*/ 63 h 63"/>
                </a:gdLst>
                <a:ahLst/>
                <a:cxnLst>
                  <a:cxn ang="T10">
                    <a:pos x="T0" y="T1"/>
                  </a:cxn>
                  <a:cxn ang="T11">
                    <a:pos x="T2" y="T3"/>
                  </a:cxn>
                  <a:cxn ang="T12">
                    <a:pos x="T4" y="T5"/>
                  </a:cxn>
                  <a:cxn ang="T13">
                    <a:pos x="T6" y="T7"/>
                  </a:cxn>
                  <a:cxn ang="T14">
                    <a:pos x="T8" y="T9"/>
                  </a:cxn>
                </a:cxnLst>
                <a:rect l="T15" t="T16" r="T17" b="T18"/>
                <a:pathLst>
                  <a:path w="103" h="63">
                    <a:moveTo>
                      <a:pt x="0" y="47"/>
                    </a:moveTo>
                    <a:lnTo>
                      <a:pt x="15" y="63"/>
                    </a:lnTo>
                    <a:lnTo>
                      <a:pt x="103" y="17"/>
                    </a:lnTo>
                    <a:lnTo>
                      <a:pt x="88" y="0"/>
                    </a:lnTo>
                    <a:lnTo>
                      <a:pt x="0" y="47"/>
                    </a:lnTo>
                    <a:close/>
                  </a:path>
                </a:pathLst>
              </a:custGeom>
              <a:solidFill>
                <a:srgbClr val="000000"/>
              </a:solidFill>
              <a:ln w="38100">
                <a:solidFill>
                  <a:schemeClr val="hlink"/>
                </a:solidFill>
                <a:round/>
                <a:headEnd/>
                <a:tailEnd/>
              </a:ln>
            </p:spPr>
            <p:txBody>
              <a:bodyPr/>
              <a:lstStyle/>
              <a:p>
                <a:endParaRPr lang="en-US"/>
              </a:p>
            </p:txBody>
          </p:sp>
          <p:sp>
            <p:nvSpPr>
              <p:cNvPr id="49332" name="Freeform 85"/>
              <p:cNvSpPr>
                <a:spLocks noChangeAspect="1"/>
              </p:cNvSpPr>
              <p:nvPr/>
            </p:nvSpPr>
            <p:spPr bwMode="auto">
              <a:xfrm>
                <a:off x="3226" y="2922"/>
                <a:ext cx="51" cy="32"/>
              </a:xfrm>
              <a:custGeom>
                <a:avLst/>
                <a:gdLst>
                  <a:gd name="T0" fmla="*/ 0 w 104"/>
                  <a:gd name="T1" fmla="*/ 1 h 64"/>
                  <a:gd name="T2" fmla="*/ 0 w 104"/>
                  <a:gd name="T3" fmla="*/ 1 h 64"/>
                  <a:gd name="T4" fmla="*/ 0 w 104"/>
                  <a:gd name="T5" fmla="*/ 1 h 64"/>
                  <a:gd name="T6" fmla="*/ 0 w 104"/>
                  <a:gd name="T7" fmla="*/ 0 h 64"/>
                  <a:gd name="T8" fmla="*/ 0 w 104"/>
                  <a:gd name="T9" fmla="*/ 1 h 64"/>
                  <a:gd name="T10" fmla="*/ 0 60000 65536"/>
                  <a:gd name="T11" fmla="*/ 0 60000 65536"/>
                  <a:gd name="T12" fmla="*/ 0 60000 65536"/>
                  <a:gd name="T13" fmla="*/ 0 60000 65536"/>
                  <a:gd name="T14" fmla="*/ 0 60000 65536"/>
                  <a:gd name="T15" fmla="*/ 0 w 104"/>
                  <a:gd name="T16" fmla="*/ 0 h 64"/>
                  <a:gd name="T17" fmla="*/ 104 w 104"/>
                  <a:gd name="T18" fmla="*/ 64 h 64"/>
                </a:gdLst>
                <a:ahLst/>
                <a:cxnLst>
                  <a:cxn ang="T10">
                    <a:pos x="T0" y="T1"/>
                  </a:cxn>
                  <a:cxn ang="T11">
                    <a:pos x="T2" y="T3"/>
                  </a:cxn>
                  <a:cxn ang="T12">
                    <a:pos x="T4" y="T5"/>
                  </a:cxn>
                  <a:cxn ang="T13">
                    <a:pos x="T6" y="T7"/>
                  </a:cxn>
                  <a:cxn ang="T14">
                    <a:pos x="T8" y="T9"/>
                  </a:cxn>
                </a:cxnLst>
                <a:rect l="T15" t="T16" r="T17" b="T18"/>
                <a:pathLst>
                  <a:path w="104" h="64">
                    <a:moveTo>
                      <a:pt x="0" y="47"/>
                    </a:moveTo>
                    <a:lnTo>
                      <a:pt x="15" y="64"/>
                    </a:lnTo>
                    <a:lnTo>
                      <a:pt x="104" y="17"/>
                    </a:lnTo>
                    <a:lnTo>
                      <a:pt x="89" y="0"/>
                    </a:lnTo>
                    <a:lnTo>
                      <a:pt x="0" y="47"/>
                    </a:lnTo>
                    <a:close/>
                  </a:path>
                </a:pathLst>
              </a:custGeom>
              <a:solidFill>
                <a:srgbClr val="000000"/>
              </a:solidFill>
              <a:ln w="38100">
                <a:solidFill>
                  <a:schemeClr val="hlink"/>
                </a:solidFill>
                <a:round/>
                <a:headEnd/>
                <a:tailEnd/>
              </a:ln>
            </p:spPr>
            <p:txBody>
              <a:bodyPr/>
              <a:lstStyle/>
              <a:p>
                <a:endParaRPr lang="en-US"/>
              </a:p>
            </p:txBody>
          </p:sp>
          <p:sp>
            <p:nvSpPr>
              <p:cNvPr id="49333" name="Freeform 86"/>
              <p:cNvSpPr>
                <a:spLocks noChangeAspect="1"/>
              </p:cNvSpPr>
              <p:nvPr/>
            </p:nvSpPr>
            <p:spPr bwMode="auto">
              <a:xfrm>
                <a:off x="3302" y="2880"/>
                <a:ext cx="52" cy="33"/>
              </a:xfrm>
              <a:custGeom>
                <a:avLst/>
                <a:gdLst>
                  <a:gd name="T0" fmla="*/ 0 w 103"/>
                  <a:gd name="T1" fmla="*/ 1 h 65"/>
                  <a:gd name="T2" fmla="*/ 1 w 103"/>
                  <a:gd name="T3" fmla="*/ 1 h 65"/>
                  <a:gd name="T4" fmla="*/ 1 w 103"/>
                  <a:gd name="T5" fmla="*/ 1 h 65"/>
                  <a:gd name="T6" fmla="*/ 1 w 103"/>
                  <a:gd name="T7" fmla="*/ 0 h 65"/>
                  <a:gd name="T8" fmla="*/ 0 w 103"/>
                  <a:gd name="T9" fmla="*/ 1 h 65"/>
                  <a:gd name="T10" fmla="*/ 0 60000 65536"/>
                  <a:gd name="T11" fmla="*/ 0 60000 65536"/>
                  <a:gd name="T12" fmla="*/ 0 60000 65536"/>
                  <a:gd name="T13" fmla="*/ 0 60000 65536"/>
                  <a:gd name="T14" fmla="*/ 0 60000 65536"/>
                  <a:gd name="T15" fmla="*/ 0 w 103"/>
                  <a:gd name="T16" fmla="*/ 0 h 65"/>
                  <a:gd name="T17" fmla="*/ 103 w 103"/>
                  <a:gd name="T18" fmla="*/ 65 h 65"/>
                </a:gdLst>
                <a:ahLst/>
                <a:cxnLst>
                  <a:cxn ang="T10">
                    <a:pos x="T0" y="T1"/>
                  </a:cxn>
                  <a:cxn ang="T11">
                    <a:pos x="T2" y="T3"/>
                  </a:cxn>
                  <a:cxn ang="T12">
                    <a:pos x="T4" y="T5"/>
                  </a:cxn>
                  <a:cxn ang="T13">
                    <a:pos x="T6" y="T7"/>
                  </a:cxn>
                  <a:cxn ang="T14">
                    <a:pos x="T8" y="T9"/>
                  </a:cxn>
                </a:cxnLst>
                <a:rect l="T15" t="T16" r="T17" b="T18"/>
                <a:pathLst>
                  <a:path w="103" h="65">
                    <a:moveTo>
                      <a:pt x="0" y="48"/>
                    </a:moveTo>
                    <a:lnTo>
                      <a:pt x="15" y="65"/>
                    </a:lnTo>
                    <a:lnTo>
                      <a:pt x="103" y="17"/>
                    </a:lnTo>
                    <a:lnTo>
                      <a:pt x="88" y="0"/>
                    </a:lnTo>
                    <a:lnTo>
                      <a:pt x="0" y="48"/>
                    </a:lnTo>
                    <a:close/>
                  </a:path>
                </a:pathLst>
              </a:custGeom>
              <a:solidFill>
                <a:srgbClr val="000000"/>
              </a:solidFill>
              <a:ln w="38100">
                <a:solidFill>
                  <a:schemeClr val="hlink"/>
                </a:solidFill>
                <a:round/>
                <a:headEnd/>
                <a:tailEnd/>
              </a:ln>
            </p:spPr>
            <p:txBody>
              <a:bodyPr/>
              <a:lstStyle/>
              <a:p>
                <a:endParaRPr lang="en-US"/>
              </a:p>
            </p:txBody>
          </p:sp>
          <p:sp>
            <p:nvSpPr>
              <p:cNvPr id="49334" name="Freeform 87"/>
              <p:cNvSpPr>
                <a:spLocks noChangeAspect="1"/>
              </p:cNvSpPr>
              <p:nvPr/>
            </p:nvSpPr>
            <p:spPr bwMode="auto">
              <a:xfrm>
                <a:off x="3379" y="2838"/>
                <a:ext cx="52" cy="33"/>
              </a:xfrm>
              <a:custGeom>
                <a:avLst/>
                <a:gdLst>
                  <a:gd name="T0" fmla="*/ 0 w 104"/>
                  <a:gd name="T1" fmla="*/ 1 h 65"/>
                  <a:gd name="T2" fmla="*/ 1 w 104"/>
                  <a:gd name="T3" fmla="*/ 1 h 65"/>
                  <a:gd name="T4" fmla="*/ 1 w 104"/>
                  <a:gd name="T5" fmla="*/ 1 h 65"/>
                  <a:gd name="T6" fmla="*/ 1 w 104"/>
                  <a:gd name="T7" fmla="*/ 0 h 65"/>
                  <a:gd name="T8" fmla="*/ 0 w 104"/>
                  <a:gd name="T9" fmla="*/ 1 h 65"/>
                  <a:gd name="T10" fmla="*/ 0 60000 65536"/>
                  <a:gd name="T11" fmla="*/ 0 60000 65536"/>
                  <a:gd name="T12" fmla="*/ 0 60000 65536"/>
                  <a:gd name="T13" fmla="*/ 0 60000 65536"/>
                  <a:gd name="T14" fmla="*/ 0 60000 65536"/>
                  <a:gd name="T15" fmla="*/ 0 w 104"/>
                  <a:gd name="T16" fmla="*/ 0 h 65"/>
                  <a:gd name="T17" fmla="*/ 104 w 104"/>
                  <a:gd name="T18" fmla="*/ 65 h 65"/>
                </a:gdLst>
                <a:ahLst/>
                <a:cxnLst>
                  <a:cxn ang="T10">
                    <a:pos x="T0" y="T1"/>
                  </a:cxn>
                  <a:cxn ang="T11">
                    <a:pos x="T2" y="T3"/>
                  </a:cxn>
                  <a:cxn ang="T12">
                    <a:pos x="T4" y="T5"/>
                  </a:cxn>
                  <a:cxn ang="T13">
                    <a:pos x="T6" y="T7"/>
                  </a:cxn>
                  <a:cxn ang="T14">
                    <a:pos x="T8" y="T9"/>
                  </a:cxn>
                </a:cxnLst>
                <a:rect l="T15" t="T16" r="T17" b="T18"/>
                <a:pathLst>
                  <a:path w="104" h="65">
                    <a:moveTo>
                      <a:pt x="0" y="48"/>
                    </a:moveTo>
                    <a:lnTo>
                      <a:pt x="15" y="65"/>
                    </a:lnTo>
                    <a:lnTo>
                      <a:pt x="104" y="17"/>
                    </a:lnTo>
                    <a:lnTo>
                      <a:pt x="89" y="0"/>
                    </a:lnTo>
                    <a:lnTo>
                      <a:pt x="0" y="48"/>
                    </a:lnTo>
                    <a:close/>
                  </a:path>
                </a:pathLst>
              </a:custGeom>
              <a:solidFill>
                <a:srgbClr val="000000"/>
              </a:solidFill>
              <a:ln w="38100">
                <a:solidFill>
                  <a:schemeClr val="hlink"/>
                </a:solidFill>
                <a:round/>
                <a:headEnd/>
                <a:tailEnd/>
              </a:ln>
            </p:spPr>
            <p:txBody>
              <a:bodyPr/>
              <a:lstStyle/>
              <a:p>
                <a:endParaRPr lang="en-US"/>
              </a:p>
            </p:txBody>
          </p:sp>
          <p:sp>
            <p:nvSpPr>
              <p:cNvPr id="49335" name="Freeform 88"/>
              <p:cNvSpPr>
                <a:spLocks noChangeAspect="1"/>
              </p:cNvSpPr>
              <p:nvPr/>
            </p:nvSpPr>
            <p:spPr bwMode="auto">
              <a:xfrm>
                <a:off x="3456" y="2797"/>
                <a:ext cx="52" cy="32"/>
              </a:xfrm>
              <a:custGeom>
                <a:avLst/>
                <a:gdLst>
                  <a:gd name="T0" fmla="*/ 0 w 103"/>
                  <a:gd name="T1" fmla="*/ 0 h 65"/>
                  <a:gd name="T2" fmla="*/ 1 w 103"/>
                  <a:gd name="T3" fmla="*/ 0 h 65"/>
                  <a:gd name="T4" fmla="*/ 1 w 103"/>
                  <a:gd name="T5" fmla="*/ 0 h 65"/>
                  <a:gd name="T6" fmla="*/ 1 w 103"/>
                  <a:gd name="T7" fmla="*/ 0 h 65"/>
                  <a:gd name="T8" fmla="*/ 0 w 103"/>
                  <a:gd name="T9" fmla="*/ 0 h 65"/>
                  <a:gd name="T10" fmla="*/ 0 60000 65536"/>
                  <a:gd name="T11" fmla="*/ 0 60000 65536"/>
                  <a:gd name="T12" fmla="*/ 0 60000 65536"/>
                  <a:gd name="T13" fmla="*/ 0 60000 65536"/>
                  <a:gd name="T14" fmla="*/ 0 60000 65536"/>
                  <a:gd name="T15" fmla="*/ 0 w 103"/>
                  <a:gd name="T16" fmla="*/ 0 h 65"/>
                  <a:gd name="T17" fmla="*/ 103 w 103"/>
                  <a:gd name="T18" fmla="*/ 65 h 65"/>
                </a:gdLst>
                <a:ahLst/>
                <a:cxnLst>
                  <a:cxn ang="T10">
                    <a:pos x="T0" y="T1"/>
                  </a:cxn>
                  <a:cxn ang="T11">
                    <a:pos x="T2" y="T3"/>
                  </a:cxn>
                  <a:cxn ang="T12">
                    <a:pos x="T4" y="T5"/>
                  </a:cxn>
                  <a:cxn ang="T13">
                    <a:pos x="T6" y="T7"/>
                  </a:cxn>
                  <a:cxn ang="T14">
                    <a:pos x="T8" y="T9"/>
                  </a:cxn>
                </a:cxnLst>
                <a:rect l="T15" t="T16" r="T17" b="T18"/>
                <a:pathLst>
                  <a:path w="103" h="65">
                    <a:moveTo>
                      <a:pt x="0" y="48"/>
                    </a:moveTo>
                    <a:lnTo>
                      <a:pt x="15" y="65"/>
                    </a:lnTo>
                    <a:lnTo>
                      <a:pt x="103" y="16"/>
                    </a:lnTo>
                    <a:lnTo>
                      <a:pt x="88" y="0"/>
                    </a:lnTo>
                    <a:lnTo>
                      <a:pt x="0" y="48"/>
                    </a:lnTo>
                    <a:close/>
                  </a:path>
                </a:pathLst>
              </a:custGeom>
              <a:solidFill>
                <a:srgbClr val="000000"/>
              </a:solidFill>
              <a:ln w="38100">
                <a:solidFill>
                  <a:schemeClr val="hlink"/>
                </a:solidFill>
                <a:round/>
                <a:headEnd/>
                <a:tailEnd/>
              </a:ln>
            </p:spPr>
            <p:txBody>
              <a:bodyPr/>
              <a:lstStyle/>
              <a:p>
                <a:endParaRPr lang="en-US"/>
              </a:p>
            </p:txBody>
          </p:sp>
          <p:sp>
            <p:nvSpPr>
              <p:cNvPr id="49336" name="Freeform 89"/>
              <p:cNvSpPr>
                <a:spLocks noChangeAspect="1"/>
              </p:cNvSpPr>
              <p:nvPr/>
            </p:nvSpPr>
            <p:spPr bwMode="auto">
              <a:xfrm>
                <a:off x="3533" y="2755"/>
                <a:ext cx="51" cy="33"/>
              </a:xfrm>
              <a:custGeom>
                <a:avLst/>
                <a:gdLst>
                  <a:gd name="T0" fmla="*/ 0 w 101"/>
                  <a:gd name="T1" fmla="*/ 1 h 65"/>
                  <a:gd name="T2" fmla="*/ 1 w 101"/>
                  <a:gd name="T3" fmla="*/ 1 h 65"/>
                  <a:gd name="T4" fmla="*/ 1 w 101"/>
                  <a:gd name="T5" fmla="*/ 1 h 65"/>
                  <a:gd name="T6" fmla="*/ 1 w 101"/>
                  <a:gd name="T7" fmla="*/ 0 h 65"/>
                  <a:gd name="T8" fmla="*/ 0 w 101"/>
                  <a:gd name="T9" fmla="*/ 1 h 65"/>
                  <a:gd name="T10" fmla="*/ 0 60000 65536"/>
                  <a:gd name="T11" fmla="*/ 0 60000 65536"/>
                  <a:gd name="T12" fmla="*/ 0 60000 65536"/>
                  <a:gd name="T13" fmla="*/ 0 60000 65536"/>
                  <a:gd name="T14" fmla="*/ 0 60000 65536"/>
                  <a:gd name="T15" fmla="*/ 0 w 101"/>
                  <a:gd name="T16" fmla="*/ 0 h 65"/>
                  <a:gd name="T17" fmla="*/ 101 w 101"/>
                  <a:gd name="T18" fmla="*/ 65 h 65"/>
                </a:gdLst>
                <a:ahLst/>
                <a:cxnLst>
                  <a:cxn ang="T10">
                    <a:pos x="T0" y="T1"/>
                  </a:cxn>
                  <a:cxn ang="T11">
                    <a:pos x="T2" y="T3"/>
                  </a:cxn>
                  <a:cxn ang="T12">
                    <a:pos x="T4" y="T5"/>
                  </a:cxn>
                  <a:cxn ang="T13">
                    <a:pos x="T6" y="T7"/>
                  </a:cxn>
                  <a:cxn ang="T14">
                    <a:pos x="T8" y="T9"/>
                  </a:cxn>
                </a:cxnLst>
                <a:rect l="T15" t="T16" r="T17" b="T18"/>
                <a:pathLst>
                  <a:path w="101" h="65">
                    <a:moveTo>
                      <a:pt x="0" y="48"/>
                    </a:moveTo>
                    <a:lnTo>
                      <a:pt x="15" y="65"/>
                    </a:lnTo>
                    <a:lnTo>
                      <a:pt x="101" y="17"/>
                    </a:lnTo>
                    <a:lnTo>
                      <a:pt x="86" y="0"/>
                    </a:lnTo>
                    <a:lnTo>
                      <a:pt x="0" y="48"/>
                    </a:lnTo>
                    <a:close/>
                  </a:path>
                </a:pathLst>
              </a:custGeom>
              <a:solidFill>
                <a:srgbClr val="000000"/>
              </a:solidFill>
              <a:ln w="38100">
                <a:solidFill>
                  <a:schemeClr val="hlink"/>
                </a:solidFill>
                <a:round/>
                <a:headEnd/>
                <a:tailEnd/>
              </a:ln>
            </p:spPr>
            <p:txBody>
              <a:bodyPr/>
              <a:lstStyle/>
              <a:p>
                <a:endParaRPr lang="en-US"/>
              </a:p>
            </p:txBody>
          </p:sp>
          <p:sp>
            <p:nvSpPr>
              <p:cNvPr id="49337" name="Freeform 90"/>
              <p:cNvSpPr>
                <a:spLocks noChangeAspect="1"/>
              </p:cNvSpPr>
              <p:nvPr/>
            </p:nvSpPr>
            <p:spPr bwMode="auto">
              <a:xfrm>
                <a:off x="3610" y="2738"/>
                <a:ext cx="8" cy="8"/>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5" y="17"/>
                    </a:lnTo>
                    <a:lnTo>
                      <a:pt x="17" y="17"/>
                    </a:lnTo>
                    <a:lnTo>
                      <a:pt x="2" y="0"/>
                    </a:lnTo>
                    <a:lnTo>
                      <a:pt x="0" y="0"/>
                    </a:lnTo>
                    <a:close/>
                  </a:path>
                </a:pathLst>
              </a:custGeom>
              <a:solidFill>
                <a:srgbClr val="000000"/>
              </a:solidFill>
              <a:ln w="38100">
                <a:solidFill>
                  <a:schemeClr val="hlink"/>
                </a:solidFill>
                <a:round/>
                <a:headEnd/>
                <a:tailEnd/>
              </a:ln>
            </p:spPr>
            <p:txBody>
              <a:bodyPr/>
              <a:lstStyle/>
              <a:p>
                <a:endParaRPr lang="en-US"/>
              </a:p>
            </p:txBody>
          </p:sp>
        </p:grpSp>
        <p:grpSp>
          <p:nvGrpSpPr>
            <p:cNvPr id="49219" name="Group 91"/>
            <p:cNvGrpSpPr>
              <a:grpSpLocks noChangeAspect="1"/>
            </p:cNvGrpSpPr>
            <p:nvPr/>
          </p:nvGrpSpPr>
          <p:grpSpPr bwMode="auto">
            <a:xfrm>
              <a:off x="1520" y="1080"/>
              <a:ext cx="1558" cy="694"/>
              <a:chOff x="2070" y="1516"/>
              <a:chExt cx="1469" cy="601"/>
            </a:xfrm>
          </p:grpSpPr>
          <p:sp>
            <p:nvSpPr>
              <p:cNvPr id="49259" name="Freeform 92"/>
              <p:cNvSpPr>
                <a:spLocks noChangeAspect="1"/>
              </p:cNvSpPr>
              <p:nvPr/>
            </p:nvSpPr>
            <p:spPr bwMode="auto">
              <a:xfrm>
                <a:off x="2070" y="1516"/>
                <a:ext cx="15" cy="11"/>
              </a:xfrm>
              <a:custGeom>
                <a:avLst/>
                <a:gdLst>
                  <a:gd name="T0" fmla="*/ 1 w 30"/>
                  <a:gd name="T1" fmla="*/ 0 h 24"/>
                  <a:gd name="T2" fmla="*/ 1 w 30"/>
                  <a:gd name="T3" fmla="*/ 0 h 24"/>
                  <a:gd name="T4" fmla="*/ 1 w 30"/>
                  <a:gd name="T5" fmla="*/ 0 h 24"/>
                  <a:gd name="T6" fmla="*/ 1 w 30"/>
                  <a:gd name="T7" fmla="*/ 0 h 24"/>
                  <a:gd name="T8" fmla="*/ 1 w 30"/>
                  <a:gd name="T9" fmla="*/ 0 h 24"/>
                  <a:gd name="T10" fmla="*/ 1 w 30"/>
                  <a:gd name="T11" fmla="*/ 0 h 24"/>
                  <a:gd name="T12" fmla="*/ 0 w 30"/>
                  <a:gd name="T13" fmla="*/ 0 h 24"/>
                  <a:gd name="T14" fmla="*/ 1 w 30"/>
                  <a:gd name="T15" fmla="*/ 0 h 24"/>
                  <a:gd name="T16" fmla="*/ 1 w 30"/>
                  <a:gd name="T17" fmla="*/ 0 h 24"/>
                  <a:gd name="T18" fmla="*/ 1 w 30"/>
                  <a:gd name="T19" fmla="*/ 0 h 24"/>
                  <a:gd name="T20" fmla="*/ 1 w 30"/>
                  <a:gd name="T21" fmla="*/ 0 h 24"/>
                  <a:gd name="T22" fmla="*/ 1 w 30"/>
                  <a:gd name="T23" fmla="*/ 0 h 24"/>
                  <a:gd name="T24" fmla="*/ 1 w 30"/>
                  <a:gd name="T25" fmla="*/ 0 h 24"/>
                  <a:gd name="T26" fmla="*/ 1 w 30"/>
                  <a:gd name="T27" fmla="*/ 0 h 24"/>
                  <a:gd name="T28" fmla="*/ 1 w 30"/>
                  <a:gd name="T29" fmla="*/ 0 h 24"/>
                  <a:gd name="T30" fmla="*/ 1 w 30"/>
                  <a:gd name="T31" fmla="*/ 0 h 24"/>
                  <a:gd name="T32" fmla="*/ 1 w 30"/>
                  <a:gd name="T33" fmla="*/ 0 h 24"/>
                  <a:gd name="T34" fmla="*/ 1 w 30"/>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4"/>
                  <a:gd name="T56" fmla="*/ 30 w 3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4">
                    <a:moveTo>
                      <a:pt x="27" y="4"/>
                    </a:moveTo>
                    <a:lnTo>
                      <a:pt x="20" y="1"/>
                    </a:lnTo>
                    <a:lnTo>
                      <a:pt x="15" y="0"/>
                    </a:lnTo>
                    <a:lnTo>
                      <a:pt x="10" y="1"/>
                    </a:lnTo>
                    <a:lnTo>
                      <a:pt x="5" y="4"/>
                    </a:lnTo>
                    <a:lnTo>
                      <a:pt x="1" y="8"/>
                    </a:lnTo>
                    <a:lnTo>
                      <a:pt x="0" y="12"/>
                    </a:lnTo>
                    <a:lnTo>
                      <a:pt x="1" y="16"/>
                    </a:lnTo>
                    <a:lnTo>
                      <a:pt x="5" y="21"/>
                    </a:lnTo>
                    <a:lnTo>
                      <a:pt x="10" y="22"/>
                    </a:lnTo>
                    <a:lnTo>
                      <a:pt x="15" y="24"/>
                    </a:lnTo>
                    <a:lnTo>
                      <a:pt x="20" y="22"/>
                    </a:lnTo>
                    <a:lnTo>
                      <a:pt x="25" y="20"/>
                    </a:lnTo>
                    <a:lnTo>
                      <a:pt x="28" y="16"/>
                    </a:lnTo>
                    <a:lnTo>
                      <a:pt x="30" y="12"/>
                    </a:lnTo>
                    <a:lnTo>
                      <a:pt x="28" y="8"/>
                    </a:lnTo>
                    <a:lnTo>
                      <a:pt x="27" y="4"/>
                    </a:lnTo>
                    <a:close/>
                  </a:path>
                </a:pathLst>
              </a:custGeom>
              <a:solidFill>
                <a:srgbClr val="000000"/>
              </a:solidFill>
              <a:ln w="38100">
                <a:solidFill>
                  <a:schemeClr val="accent2"/>
                </a:solidFill>
                <a:round/>
                <a:headEnd/>
                <a:tailEnd/>
              </a:ln>
            </p:spPr>
            <p:txBody>
              <a:bodyPr/>
              <a:lstStyle/>
              <a:p>
                <a:endParaRPr lang="en-US"/>
              </a:p>
            </p:txBody>
          </p:sp>
          <p:sp>
            <p:nvSpPr>
              <p:cNvPr id="49260" name="Freeform 93"/>
              <p:cNvSpPr>
                <a:spLocks noChangeAspect="1"/>
              </p:cNvSpPr>
              <p:nvPr/>
            </p:nvSpPr>
            <p:spPr bwMode="auto">
              <a:xfrm>
                <a:off x="2091" y="1532"/>
                <a:ext cx="15" cy="12"/>
              </a:xfrm>
              <a:custGeom>
                <a:avLst/>
                <a:gdLst>
                  <a:gd name="T0" fmla="*/ 1 w 30"/>
                  <a:gd name="T1" fmla="*/ 1 h 23"/>
                  <a:gd name="T2" fmla="*/ 1 w 30"/>
                  <a:gd name="T3" fmla="*/ 0 h 23"/>
                  <a:gd name="T4" fmla="*/ 1 w 30"/>
                  <a:gd name="T5" fmla="*/ 0 h 23"/>
                  <a:gd name="T6" fmla="*/ 1 w 30"/>
                  <a:gd name="T7" fmla="*/ 0 h 23"/>
                  <a:gd name="T8" fmla="*/ 1 w 30"/>
                  <a:gd name="T9" fmla="*/ 1 h 23"/>
                  <a:gd name="T10" fmla="*/ 1 w 30"/>
                  <a:gd name="T11" fmla="*/ 1 h 23"/>
                  <a:gd name="T12" fmla="*/ 0 w 30"/>
                  <a:gd name="T13" fmla="*/ 1 h 23"/>
                  <a:gd name="T14" fmla="*/ 1 w 30"/>
                  <a:gd name="T15" fmla="*/ 1 h 23"/>
                  <a:gd name="T16" fmla="*/ 1 w 30"/>
                  <a:gd name="T17" fmla="*/ 1 h 23"/>
                  <a:gd name="T18" fmla="*/ 1 w 30"/>
                  <a:gd name="T19" fmla="*/ 1 h 23"/>
                  <a:gd name="T20" fmla="*/ 1 w 30"/>
                  <a:gd name="T21" fmla="*/ 1 h 23"/>
                  <a:gd name="T22" fmla="*/ 1 w 30"/>
                  <a:gd name="T23" fmla="*/ 1 h 23"/>
                  <a:gd name="T24" fmla="*/ 1 w 30"/>
                  <a:gd name="T25" fmla="*/ 1 h 23"/>
                  <a:gd name="T26" fmla="*/ 1 w 30"/>
                  <a:gd name="T27" fmla="*/ 1 h 23"/>
                  <a:gd name="T28" fmla="*/ 1 w 30"/>
                  <a:gd name="T29" fmla="*/ 1 h 23"/>
                  <a:gd name="T30" fmla="*/ 1 w 30"/>
                  <a:gd name="T31" fmla="*/ 1 h 23"/>
                  <a:gd name="T32" fmla="*/ 1 w 30"/>
                  <a:gd name="T33" fmla="*/ 1 h 23"/>
                  <a:gd name="T34" fmla="*/ 1 w 30"/>
                  <a:gd name="T35" fmla="*/ 1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3"/>
                  <a:gd name="T56" fmla="*/ 30 w 3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3">
                    <a:moveTo>
                      <a:pt x="26" y="3"/>
                    </a:moveTo>
                    <a:lnTo>
                      <a:pt x="21" y="0"/>
                    </a:lnTo>
                    <a:lnTo>
                      <a:pt x="15" y="0"/>
                    </a:lnTo>
                    <a:lnTo>
                      <a:pt x="10" y="0"/>
                    </a:lnTo>
                    <a:lnTo>
                      <a:pt x="5" y="3"/>
                    </a:lnTo>
                    <a:lnTo>
                      <a:pt x="1" y="6"/>
                    </a:lnTo>
                    <a:lnTo>
                      <a:pt x="0" y="12"/>
                    </a:lnTo>
                    <a:lnTo>
                      <a:pt x="1" y="16"/>
                    </a:lnTo>
                    <a:lnTo>
                      <a:pt x="5" y="20"/>
                    </a:lnTo>
                    <a:lnTo>
                      <a:pt x="10" y="22"/>
                    </a:lnTo>
                    <a:lnTo>
                      <a:pt x="15" y="23"/>
                    </a:lnTo>
                    <a:lnTo>
                      <a:pt x="21" y="22"/>
                    </a:lnTo>
                    <a:lnTo>
                      <a:pt x="26" y="20"/>
                    </a:lnTo>
                    <a:lnTo>
                      <a:pt x="30" y="16"/>
                    </a:lnTo>
                    <a:lnTo>
                      <a:pt x="30" y="12"/>
                    </a:lnTo>
                    <a:lnTo>
                      <a:pt x="30" y="6"/>
                    </a:lnTo>
                    <a:lnTo>
                      <a:pt x="26" y="3"/>
                    </a:lnTo>
                    <a:close/>
                  </a:path>
                </a:pathLst>
              </a:custGeom>
              <a:solidFill>
                <a:srgbClr val="000000"/>
              </a:solidFill>
              <a:ln w="38100">
                <a:solidFill>
                  <a:schemeClr val="accent2"/>
                </a:solidFill>
                <a:round/>
                <a:headEnd/>
                <a:tailEnd/>
              </a:ln>
            </p:spPr>
            <p:txBody>
              <a:bodyPr/>
              <a:lstStyle/>
              <a:p>
                <a:endParaRPr lang="en-US"/>
              </a:p>
            </p:txBody>
          </p:sp>
          <p:sp>
            <p:nvSpPr>
              <p:cNvPr id="49261" name="Freeform 94"/>
              <p:cNvSpPr>
                <a:spLocks noChangeAspect="1"/>
              </p:cNvSpPr>
              <p:nvPr/>
            </p:nvSpPr>
            <p:spPr bwMode="auto">
              <a:xfrm>
                <a:off x="2112" y="1549"/>
                <a:ext cx="15" cy="11"/>
              </a:xfrm>
              <a:custGeom>
                <a:avLst/>
                <a:gdLst>
                  <a:gd name="T0" fmla="*/ 1 w 30"/>
                  <a:gd name="T1" fmla="*/ 0 h 23"/>
                  <a:gd name="T2" fmla="*/ 1 w 30"/>
                  <a:gd name="T3" fmla="*/ 0 h 23"/>
                  <a:gd name="T4" fmla="*/ 1 w 30"/>
                  <a:gd name="T5" fmla="*/ 0 h 23"/>
                  <a:gd name="T6" fmla="*/ 1 w 30"/>
                  <a:gd name="T7" fmla="*/ 0 h 23"/>
                  <a:gd name="T8" fmla="*/ 1 w 30"/>
                  <a:gd name="T9" fmla="*/ 0 h 23"/>
                  <a:gd name="T10" fmla="*/ 1 w 30"/>
                  <a:gd name="T11" fmla="*/ 0 h 23"/>
                  <a:gd name="T12" fmla="*/ 0 w 30"/>
                  <a:gd name="T13" fmla="*/ 0 h 23"/>
                  <a:gd name="T14" fmla="*/ 1 w 30"/>
                  <a:gd name="T15" fmla="*/ 0 h 23"/>
                  <a:gd name="T16" fmla="*/ 1 w 30"/>
                  <a:gd name="T17" fmla="*/ 0 h 23"/>
                  <a:gd name="T18" fmla="*/ 1 w 30"/>
                  <a:gd name="T19" fmla="*/ 0 h 23"/>
                  <a:gd name="T20" fmla="*/ 1 w 30"/>
                  <a:gd name="T21" fmla="*/ 0 h 23"/>
                  <a:gd name="T22" fmla="*/ 1 w 30"/>
                  <a:gd name="T23" fmla="*/ 0 h 23"/>
                  <a:gd name="T24" fmla="*/ 1 w 30"/>
                  <a:gd name="T25" fmla="*/ 0 h 23"/>
                  <a:gd name="T26" fmla="*/ 1 w 30"/>
                  <a:gd name="T27" fmla="*/ 0 h 23"/>
                  <a:gd name="T28" fmla="*/ 1 w 30"/>
                  <a:gd name="T29" fmla="*/ 0 h 23"/>
                  <a:gd name="T30" fmla="*/ 1 w 30"/>
                  <a:gd name="T31" fmla="*/ 0 h 23"/>
                  <a:gd name="T32" fmla="*/ 1 w 30"/>
                  <a:gd name="T33" fmla="*/ 0 h 23"/>
                  <a:gd name="T34" fmla="*/ 1 w 30"/>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3"/>
                  <a:gd name="T56" fmla="*/ 30 w 3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3">
                    <a:moveTo>
                      <a:pt x="27" y="3"/>
                    </a:moveTo>
                    <a:lnTo>
                      <a:pt x="22" y="1"/>
                    </a:lnTo>
                    <a:lnTo>
                      <a:pt x="15" y="0"/>
                    </a:lnTo>
                    <a:lnTo>
                      <a:pt x="10" y="1"/>
                    </a:lnTo>
                    <a:lnTo>
                      <a:pt x="5" y="3"/>
                    </a:lnTo>
                    <a:lnTo>
                      <a:pt x="2" y="7"/>
                    </a:lnTo>
                    <a:lnTo>
                      <a:pt x="0" y="11"/>
                    </a:lnTo>
                    <a:lnTo>
                      <a:pt x="2" y="16"/>
                    </a:lnTo>
                    <a:lnTo>
                      <a:pt x="5" y="20"/>
                    </a:lnTo>
                    <a:lnTo>
                      <a:pt x="10" y="23"/>
                    </a:lnTo>
                    <a:lnTo>
                      <a:pt x="15" y="23"/>
                    </a:lnTo>
                    <a:lnTo>
                      <a:pt x="22" y="23"/>
                    </a:lnTo>
                    <a:lnTo>
                      <a:pt x="27" y="20"/>
                    </a:lnTo>
                    <a:lnTo>
                      <a:pt x="30" y="16"/>
                    </a:lnTo>
                    <a:lnTo>
                      <a:pt x="30" y="11"/>
                    </a:lnTo>
                    <a:lnTo>
                      <a:pt x="30" y="7"/>
                    </a:lnTo>
                    <a:lnTo>
                      <a:pt x="27" y="3"/>
                    </a:lnTo>
                    <a:close/>
                  </a:path>
                </a:pathLst>
              </a:custGeom>
              <a:solidFill>
                <a:srgbClr val="000000"/>
              </a:solidFill>
              <a:ln w="38100">
                <a:solidFill>
                  <a:schemeClr val="accent2"/>
                </a:solidFill>
                <a:round/>
                <a:headEnd/>
                <a:tailEnd/>
              </a:ln>
            </p:spPr>
            <p:txBody>
              <a:bodyPr/>
              <a:lstStyle/>
              <a:p>
                <a:endParaRPr lang="en-US"/>
              </a:p>
            </p:txBody>
          </p:sp>
          <p:sp>
            <p:nvSpPr>
              <p:cNvPr id="49262" name="Freeform 95"/>
              <p:cNvSpPr>
                <a:spLocks noChangeAspect="1"/>
              </p:cNvSpPr>
              <p:nvPr/>
            </p:nvSpPr>
            <p:spPr bwMode="auto">
              <a:xfrm>
                <a:off x="2133" y="1566"/>
                <a:ext cx="15" cy="11"/>
              </a:xfrm>
              <a:custGeom>
                <a:avLst/>
                <a:gdLst>
                  <a:gd name="T0" fmla="*/ 1 w 30"/>
                  <a:gd name="T1" fmla="*/ 0 h 24"/>
                  <a:gd name="T2" fmla="*/ 1 w 30"/>
                  <a:gd name="T3" fmla="*/ 0 h 24"/>
                  <a:gd name="T4" fmla="*/ 1 w 30"/>
                  <a:gd name="T5" fmla="*/ 0 h 24"/>
                  <a:gd name="T6" fmla="*/ 1 w 30"/>
                  <a:gd name="T7" fmla="*/ 0 h 24"/>
                  <a:gd name="T8" fmla="*/ 1 w 30"/>
                  <a:gd name="T9" fmla="*/ 0 h 24"/>
                  <a:gd name="T10" fmla="*/ 0 w 30"/>
                  <a:gd name="T11" fmla="*/ 0 h 24"/>
                  <a:gd name="T12" fmla="*/ 0 w 30"/>
                  <a:gd name="T13" fmla="*/ 0 h 24"/>
                  <a:gd name="T14" fmla="*/ 0 w 30"/>
                  <a:gd name="T15" fmla="*/ 0 h 24"/>
                  <a:gd name="T16" fmla="*/ 1 w 30"/>
                  <a:gd name="T17" fmla="*/ 0 h 24"/>
                  <a:gd name="T18" fmla="*/ 1 w 30"/>
                  <a:gd name="T19" fmla="*/ 0 h 24"/>
                  <a:gd name="T20" fmla="*/ 1 w 30"/>
                  <a:gd name="T21" fmla="*/ 0 h 24"/>
                  <a:gd name="T22" fmla="*/ 1 w 30"/>
                  <a:gd name="T23" fmla="*/ 0 h 24"/>
                  <a:gd name="T24" fmla="*/ 1 w 30"/>
                  <a:gd name="T25" fmla="*/ 0 h 24"/>
                  <a:gd name="T26" fmla="*/ 1 w 30"/>
                  <a:gd name="T27" fmla="*/ 0 h 24"/>
                  <a:gd name="T28" fmla="*/ 1 w 30"/>
                  <a:gd name="T29" fmla="*/ 0 h 24"/>
                  <a:gd name="T30" fmla="*/ 1 w 30"/>
                  <a:gd name="T31" fmla="*/ 0 h 24"/>
                  <a:gd name="T32" fmla="*/ 1 w 30"/>
                  <a:gd name="T33" fmla="*/ 0 h 24"/>
                  <a:gd name="T34" fmla="*/ 1 w 30"/>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4"/>
                  <a:gd name="T56" fmla="*/ 30 w 3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4">
                    <a:moveTo>
                      <a:pt x="25" y="4"/>
                    </a:moveTo>
                    <a:lnTo>
                      <a:pt x="20" y="2"/>
                    </a:lnTo>
                    <a:lnTo>
                      <a:pt x="15" y="0"/>
                    </a:lnTo>
                    <a:lnTo>
                      <a:pt x="8" y="2"/>
                    </a:lnTo>
                    <a:lnTo>
                      <a:pt x="3" y="4"/>
                    </a:lnTo>
                    <a:lnTo>
                      <a:pt x="0" y="8"/>
                    </a:lnTo>
                    <a:lnTo>
                      <a:pt x="0" y="12"/>
                    </a:lnTo>
                    <a:lnTo>
                      <a:pt x="0" y="17"/>
                    </a:lnTo>
                    <a:lnTo>
                      <a:pt x="3" y="21"/>
                    </a:lnTo>
                    <a:lnTo>
                      <a:pt x="8" y="22"/>
                    </a:lnTo>
                    <a:lnTo>
                      <a:pt x="15" y="24"/>
                    </a:lnTo>
                    <a:lnTo>
                      <a:pt x="20" y="22"/>
                    </a:lnTo>
                    <a:lnTo>
                      <a:pt x="25" y="21"/>
                    </a:lnTo>
                    <a:lnTo>
                      <a:pt x="28" y="17"/>
                    </a:lnTo>
                    <a:lnTo>
                      <a:pt x="30" y="12"/>
                    </a:lnTo>
                    <a:lnTo>
                      <a:pt x="28" y="8"/>
                    </a:lnTo>
                    <a:lnTo>
                      <a:pt x="25" y="4"/>
                    </a:lnTo>
                    <a:close/>
                  </a:path>
                </a:pathLst>
              </a:custGeom>
              <a:solidFill>
                <a:srgbClr val="000000"/>
              </a:solidFill>
              <a:ln w="38100">
                <a:solidFill>
                  <a:schemeClr val="accent2"/>
                </a:solidFill>
                <a:round/>
                <a:headEnd/>
                <a:tailEnd/>
              </a:ln>
            </p:spPr>
            <p:txBody>
              <a:bodyPr/>
              <a:lstStyle/>
              <a:p>
                <a:endParaRPr lang="en-US"/>
              </a:p>
            </p:txBody>
          </p:sp>
          <p:sp>
            <p:nvSpPr>
              <p:cNvPr id="49263" name="Freeform 96"/>
              <p:cNvSpPr>
                <a:spLocks noChangeAspect="1"/>
              </p:cNvSpPr>
              <p:nvPr/>
            </p:nvSpPr>
            <p:spPr bwMode="auto">
              <a:xfrm>
                <a:off x="2154" y="1583"/>
                <a:ext cx="15" cy="11"/>
              </a:xfrm>
              <a:custGeom>
                <a:avLst/>
                <a:gdLst>
                  <a:gd name="T0" fmla="*/ 1 w 30"/>
                  <a:gd name="T1" fmla="*/ 0 h 24"/>
                  <a:gd name="T2" fmla="*/ 1 w 30"/>
                  <a:gd name="T3" fmla="*/ 0 h 24"/>
                  <a:gd name="T4" fmla="*/ 1 w 30"/>
                  <a:gd name="T5" fmla="*/ 0 h 24"/>
                  <a:gd name="T6" fmla="*/ 1 w 30"/>
                  <a:gd name="T7" fmla="*/ 0 h 24"/>
                  <a:gd name="T8" fmla="*/ 1 w 30"/>
                  <a:gd name="T9" fmla="*/ 0 h 24"/>
                  <a:gd name="T10" fmla="*/ 0 w 30"/>
                  <a:gd name="T11" fmla="*/ 0 h 24"/>
                  <a:gd name="T12" fmla="*/ 0 w 30"/>
                  <a:gd name="T13" fmla="*/ 0 h 24"/>
                  <a:gd name="T14" fmla="*/ 0 w 30"/>
                  <a:gd name="T15" fmla="*/ 0 h 24"/>
                  <a:gd name="T16" fmla="*/ 1 w 30"/>
                  <a:gd name="T17" fmla="*/ 0 h 24"/>
                  <a:gd name="T18" fmla="*/ 1 w 30"/>
                  <a:gd name="T19" fmla="*/ 0 h 24"/>
                  <a:gd name="T20" fmla="*/ 1 w 30"/>
                  <a:gd name="T21" fmla="*/ 0 h 24"/>
                  <a:gd name="T22" fmla="*/ 1 w 30"/>
                  <a:gd name="T23" fmla="*/ 0 h 24"/>
                  <a:gd name="T24" fmla="*/ 1 w 30"/>
                  <a:gd name="T25" fmla="*/ 0 h 24"/>
                  <a:gd name="T26" fmla="*/ 1 w 30"/>
                  <a:gd name="T27" fmla="*/ 0 h 24"/>
                  <a:gd name="T28" fmla="*/ 1 w 30"/>
                  <a:gd name="T29" fmla="*/ 0 h 24"/>
                  <a:gd name="T30" fmla="*/ 1 w 30"/>
                  <a:gd name="T31" fmla="*/ 0 h 24"/>
                  <a:gd name="T32" fmla="*/ 1 w 30"/>
                  <a:gd name="T33" fmla="*/ 0 h 24"/>
                  <a:gd name="T34" fmla="*/ 1 w 30"/>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4"/>
                  <a:gd name="T56" fmla="*/ 30 w 3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4">
                    <a:moveTo>
                      <a:pt x="25" y="3"/>
                    </a:moveTo>
                    <a:lnTo>
                      <a:pt x="20" y="1"/>
                    </a:lnTo>
                    <a:lnTo>
                      <a:pt x="15" y="0"/>
                    </a:lnTo>
                    <a:lnTo>
                      <a:pt x="9" y="1"/>
                    </a:lnTo>
                    <a:lnTo>
                      <a:pt x="4" y="4"/>
                    </a:lnTo>
                    <a:lnTo>
                      <a:pt x="0" y="7"/>
                    </a:lnTo>
                    <a:lnTo>
                      <a:pt x="0" y="12"/>
                    </a:lnTo>
                    <a:lnTo>
                      <a:pt x="0" y="16"/>
                    </a:lnTo>
                    <a:lnTo>
                      <a:pt x="4" y="20"/>
                    </a:lnTo>
                    <a:lnTo>
                      <a:pt x="9" y="22"/>
                    </a:lnTo>
                    <a:lnTo>
                      <a:pt x="15" y="24"/>
                    </a:lnTo>
                    <a:lnTo>
                      <a:pt x="20" y="22"/>
                    </a:lnTo>
                    <a:lnTo>
                      <a:pt x="25" y="20"/>
                    </a:lnTo>
                    <a:lnTo>
                      <a:pt x="29" y="16"/>
                    </a:lnTo>
                    <a:lnTo>
                      <a:pt x="30" y="12"/>
                    </a:lnTo>
                    <a:lnTo>
                      <a:pt x="29" y="7"/>
                    </a:lnTo>
                    <a:lnTo>
                      <a:pt x="25" y="3"/>
                    </a:lnTo>
                    <a:close/>
                  </a:path>
                </a:pathLst>
              </a:custGeom>
              <a:solidFill>
                <a:srgbClr val="000000"/>
              </a:solidFill>
              <a:ln w="38100">
                <a:solidFill>
                  <a:schemeClr val="accent2"/>
                </a:solidFill>
                <a:round/>
                <a:headEnd/>
                <a:tailEnd/>
              </a:ln>
            </p:spPr>
            <p:txBody>
              <a:bodyPr/>
              <a:lstStyle/>
              <a:p>
                <a:endParaRPr lang="en-US"/>
              </a:p>
            </p:txBody>
          </p:sp>
          <p:sp>
            <p:nvSpPr>
              <p:cNvPr id="49264" name="Freeform 97"/>
              <p:cNvSpPr>
                <a:spLocks noChangeAspect="1"/>
              </p:cNvSpPr>
              <p:nvPr/>
            </p:nvSpPr>
            <p:spPr bwMode="auto">
              <a:xfrm>
                <a:off x="2175" y="1600"/>
                <a:ext cx="15" cy="11"/>
              </a:xfrm>
              <a:custGeom>
                <a:avLst/>
                <a:gdLst>
                  <a:gd name="T0" fmla="*/ 1 w 30"/>
                  <a:gd name="T1" fmla="*/ 0 h 23"/>
                  <a:gd name="T2" fmla="*/ 1 w 30"/>
                  <a:gd name="T3" fmla="*/ 0 h 23"/>
                  <a:gd name="T4" fmla="*/ 1 w 30"/>
                  <a:gd name="T5" fmla="*/ 0 h 23"/>
                  <a:gd name="T6" fmla="*/ 1 w 30"/>
                  <a:gd name="T7" fmla="*/ 0 h 23"/>
                  <a:gd name="T8" fmla="*/ 1 w 30"/>
                  <a:gd name="T9" fmla="*/ 0 h 23"/>
                  <a:gd name="T10" fmla="*/ 1 w 30"/>
                  <a:gd name="T11" fmla="*/ 0 h 23"/>
                  <a:gd name="T12" fmla="*/ 0 w 30"/>
                  <a:gd name="T13" fmla="*/ 0 h 23"/>
                  <a:gd name="T14" fmla="*/ 1 w 30"/>
                  <a:gd name="T15" fmla="*/ 0 h 23"/>
                  <a:gd name="T16" fmla="*/ 1 w 30"/>
                  <a:gd name="T17" fmla="*/ 0 h 23"/>
                  <a:gd name="T18" fmla="*/ 1 w 30"/>
                  <a:gd name="T19" fmla="*/ 0 h 23"/>
                  <a:gd name="T20" fmla="*/ 1 w 30"/>
                  <a:gd name="T21" fmla="*/ 0 h 23"/>
                  <a:gd name="T22" fmla="*/ 1 w 30"/>
                  <a:gd name="T23" fmla="*/ 0 h 23"/>
                  <a:gd name="T24" fmla="*/ 1 w 30"/>
                  <a:gd name="T25" fmla="*/ 0 h 23"/>
                  <a:gd name="T26" fmla="*/ 1 w 30"/>
                  <a:gd name="T27" fmla="*/ 0 h 23"/>
                  <a:gd name="T28" fmla="*/ 1 w 30"/>
                  <a:gd name="T29" fmla="*/ 0 h 23"/>
                  <a:gd name="T30" fmla="*/ 1 w 30"/>
                  <a:gd name="T31" fmla="*/ 0 h 23"/>
                  <a:gd name="T32" fmla="*/ 1 w 30"/>
                  <a:gd name="T33" fmla="*/ 0 h 23"/>
                  <a:gd name="T34" fmla="*/ 1 w 30"/>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3"/>
                  <a:gd name="T56" fmla="*/ 30 w 3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3">
                    <a:moveTo>
                      <a:pt x="25" y="3"/>
                    </a:moveTo>
                    <a:lnTo>
                      <a:pt x="20" y="0"/>
                    </a:lnTo>
                    <a:lnTo>
                      <a:pt x="15" y="0"/>
                    </a:lnTo>
                    <a:lnTo>
                      <a:pt x="8" y="0"/>
                    </a:lnTo>
                    <a:lnTo>
                      <a:pt x="5" y="3"/>
                    </a:lnTo>
                    <a:lnTo>
                      <a:pt x="2" y="7"/>
                    </a:lnTo>
                    <a:lnTo>
                      <a:pt x="0" y="12"/>
                    </a:lnTo>
                    <a:lnTo>
                      <a:pt x="2" y="16"/>
                    </a:lnTo>
                    <a:lnTo>
                      <a:pt x="3" y="20"/>
                    </a:lnTo>
                    <a:lnTo>
                      <a:pt x="8" y="22"/>
                    </a:lnTo>
                    <a:lnTo>
                      <a:pt x="15" y="23"/>
                    </a:lnTo>
                    <a:lnTo>
                      <a:pt x="20" y="22"/>
                    </a:lnTo>
                    <a:lnTo>
                      <a:pt x="25" y="20"/>
                    </a:lnTo>
                    <a:lnTo>
                      <a:pt x="28" y="16"/>
                    </a:lnTo>
                    <a:lnTo>
                      <a:pt x="30" y="12"/>
                    </a:lnTo>
                    <a:lnTo>
                      <a:pt x="28" y="7"/>
                    </a:lnTo>
                    <a:lnTo>
                      <a:pt x="25" y="3"/>
                    </a:lnTo>
                    <a:close/>
                  </a:path>
                </a:pathLst>
              </a:custGeom>
              <a:solidFill>
                <a:srgbClr val="000000"/>
              </a:solidFill>
              <a:ln w="38100">
                <a:solidFill>
                  <a:schemeClr val="accent2"/>
                </a:solidFill>
                <a:round/>
                <a:headEnd/>
                <a:tailEnd/>
              </a:ln>
            </p:spPr>
            <p:txBody>
              <a:bodyPr/>
              <a:lstStyle/>
              <a:p>
                <a:endParaRPr lang="en-US"/>
              </a:p>
            </p:txBody>
          </p:sp>
          <p:sp>
            <p:nvSpPr>
              <p:cNvPr id="49265" name="Freeform 98"/>
              <p:cNvSpPr>
                <a:spLocks noChangeAspect="1"/>
              </p:cNvSpPr>
              <p:nvPr/>
            </p:nvSpPr>
            <p:spPr bwMode="auto">
              <a:xfrm>
                <a:off x="2196" y="1616"/>
                <a:ext cx="15" cy="11"/>
              </a:xfrm>
              <a:custGeom>
                <a:avLst/>
                <a:gdLst>
                  <a:gd name="T0" fmla="*/ 1 w 30"/>
                  <a:gd name="T1" fmla="*/ 0 h 23"/>
                  <a:gd name="T2" fmla="*/ 1 w 30"/>
                  <a:gd name="T3" fmla="*/ 0 h 23"/>
                  <a:gd name="T4" fmla="*/ 1 w 30"/>
                  <a:gd name="T5" fmla="*/ 0 h 23"/>
                  <a:gd name="T6" fmla="*/ 1 w 30"/>
                  <a:gd name="T7" fmla="*/ 0 h 23"/>
                  <a:gd name="T8" fmla="*/ 1 w 30"/>
                  <a:gd name="T9" fmla="*/ 0 h 23"/>
                  <a:gd name="T10" fmla="*/ 1 w 30"/>
                  <a:gd name="T11" fmla="*/ 0 h 23"/>
                  <a:gd name="T12" fmla="*/ 0 w 30"/>
                  <a:gd name="T13" fmla="*/ 0 h 23"/>
                  <a:gd name="T14" fmla="*/ 1 w 30"/>
                  <a:gd name="T15" fmla="*/ 0 h 23"/>
                  <a:gd name="T16" fmla="*/ 1 w 30"/>
                  <a:gd name="T17" fmla="*/ 0 h 23"/>
                  <a:gd name="T18" fmla="*/ 1 w 30"/>
                  <a:gd name="T19" fmla="*/ 0 h 23"/>
                  <a:gd name="T20" fmla="*/ 1 w 30"/>
                  <a:gd name="T21" fmla="*/ 0 h 23"/>
                  <a:gd name="T22" fmla="*/ 1 w 30"/>
                  <a:gd name="T23" fmla="*/ 0 h 23"/>
                  <a:gd name="T24" fmla="*/ 1 w 30"/>
                  <a:gd name="T25" fmla="*/ 0 h 23"/>
                  <a:gd name="T26" fmla="*/ 1 w 30"/>
                  <a:gd name="T27" fmla="*/ 0 h 23"/>
                  <a:gd name="T28" fmla="*/ 1 w 30"/>
                  <a:gd name="T29" fmla="*/ 0 h 23"/>
                  <a:gd name="T30" fmla="*/ 1 w 30"/>
                  <a:gd name="T31" fmla="*/ 0 h 23"/>
                  <a:gd name="T32" fmla="*/ 1 w 30"/>
                  <a:gd name="T33" fmla="*/ 0 h 23"/>
                  <a:gd name="T34" fmla="*/ 1 w 30"/>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3"/>
                  <a:gd name="T56" fmla="*/ 30 w 3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3">
                    <a:moveTo>
                      <a:pt x="27" y="3"/>
                    </a:moveTo>
                    <a:lnTo>
                      <a:pt x="22" y="1"/>
                    </a:lnTo>
                    <a:lnTo>
                      <a:pt x="15" y="0"/>
                    </a:lnTo>
                    <a:lnTo>
                      <a:pt x="10" y="1"/>
                    </a:lnTo>
                    <a:lnTo>
                      <a:pt x="5" y="3"/>
                    </a:lnTo>
                    <a:lnTo>
                      <a:pt x="2" y="7"/>
                    </a:lnTo>
                    <a:lnTo>
                      <a:pt x="0" y="11"/>
                    </a:lnTo>
                    <a:lnTo>
                      <a:pt x="2" y="16"/>
                    </a:lnTo>
                    <a:lnTo>
                      <a:pt x="5" y="20"/>
                    </a:lnTo>
                    <a:lnTo>
                      <a:pt x="10" y="23"/>
                    </a:lnTo>
                    <a:lnTo>
                      <a:pt x="15" y="23"/>
                    </a:lnTo>
                    <a:lnTo>
                      <a:pt x="22" y="23"/>
                    </a:lnTo>
                    <a:lnTo>
                      <a:pt x="25" y="20"/>
                    </a:lnTo>
                    <a:lnTo>
                      <a:pt x="28" y="16"/>
                    </a:lnTo>
                    <a:lnTo>
                      <a:pt x="30" y="11"/>
                    </a:lnTo>
                    <a:lnTo>
                      <a:pt x="28" y="7"/>
                    </a:lnTo>
                    <a:lnTo>
                      <a:pt x="27" y="3"/>
                    </a:lnTo>
                    <a:close/>
                  </a:path>
                </a:pathLst>
              </a:custGeom>
              <a:solidFill>
                <a:srgbClr val="000000"/>
              </a:solidFill>
              <a:ln w="38100">
                <a:solidFill>
                  <a:schemeClr val="accent2"/>
                </a:solidFill>
                <a:round/>
                <a:headEnd/>
                <a:tailEnd/>
              </a:ln>
            </p:spPr>
            <p:txBody>
              <a:bodyPr/>
              <a:lstStyle/>
              <a:p>
                <a:endParaRPr lang="en-US"/>
              </a:p>
            </p:txBody>
          </p:sp>
          <p:sp>
            <p:nvSpPr>
              <p:cNvPr id="49266" name="Freeform 99"/>
              <p:cNvSpPr>
                <a:spLocks noChangeAspect="1"/>
              </p:cNvSpPr>
              <p:nvPr/>
            </p:nvSpPr>
            <p:spPr bwMode="auto">
              <a:xfrm>
                <a:off x="2217" y="1633"/>
                <a:ext cx="15" cy="11"/>
              </a:xfrm>
              <a:custGeom>
                <a:avLst/>
                <a:gdLst>
                  <a:gd name="T0" fmla="*/ 1 w 30"/>
                  <a:gd name="T1" fmla="*/ 0 h 24"/>
                  <a:gd name="T2" fmla="*/ 1 w 30"/>
                  <a:gd name="T3" fmla="*/ 0 h 24"/>
                  <a:gd name="T4" fmla="*/ 1 w 30"/>
                  <a:gd name="T5" fmla="*/ 0 h 24"/>
                  <a:gd name="T6" fmla="*/ 1 w 30"/>
                  <a:gd name="T7" fmla="*/ 0 h 24"/>
                  <a:gd name="T8" fmla="*/ 1 w 30"/>
                  <a:gd name="T9" fmla="*/ 0 h 24"/>
                  <a:gd name="T10" fmla="*/ 1 w 30"/>
                  <a:gd name="T11" fmla="*/ 0 h 24"/>
                  <a:gd name="T12" fmla="*/ 0 w 30"/>
                  <a:gd name="T13" fmla="*/ 0 h 24"/>
                  <a:gd name="T14" fmla="*/ 1 w 30"/>
                  <a:gd name="T15" fmla="*/ 0 h 24"/>
                  <a:gd name="T16" fmla="*/ 1 w 30"/>
                  <a:gd name="T17" fmla="*/ 0 h 24"/>
                  <a:gd name="T18" fmla="*/ 1 w 30"/>
                  <a:gd name="T19" fmla="*/ 0 h 24"/>
                  <a:gd name="T20" fmla="*/ 1 w 30"/>
                  <a:gd name="T21" fmla="*/ 0 h 24"/>
                  <a:gd name="T22" fmla="*/ 1 w 30"/>
                  <a:gd name="T23" fmla="*/ 0 h 24"/>
                  <a:gd name="T24" fmla="*/ 1 w 30"/>
                  <a:gd name="T25" fmla="*/ 0 h 24"/>
                  <a:gd name="T26" fmla="*/ 1 w 30"/>
                  <a:gd name="T27" fmla="*/ 0 h 24"/>
                  <a:gd name="T28" fmla="*/ 1 w 30"/>
                  <a:gd name="T29" fmla="*/ 0 h 24"/>
                  <a:gd name="T30" fmla="*/ 1 w 30"/>
                  <a:gd name="T31" fmla="*/ 0 h 24"/>
                  <a:gd name="T32" fmla="*/ 1 w 30"/>
                  <a:gd name="T33" fmla="*/ 0 h 24"/>
                  <a:gd name="T34" fmla="*/ 1 w 30"/>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4"/>
                  <a:gd name="T56" fmla="*/ 30 w 3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4">
                    <a:moveTo>
                      <a:pt x="26" y="4"/>
                    </a:moveTo>
                    <a:lnTo>
                      <a:pt x="21" y="2"/>
                    </a:lnTo>
                    <a:lnTo>
                      <a:pt x="15" y="0"/>
                    </a:lnTo>
                    <a:lnTo>
                      <a:pt x="10" y="2"/>
                    </a:lnTo>
                    <a:lnTo>
                      <a:pt x="5" y="4"/>
                    </a:lnTo>
                    <a:lnTo>
                      <a:pt x="1" y="8"/>
                    </a:lnTo>
                    <a:lnTo>
                      <a:pt x="0" y="12"/>
                    </a:lnTo>
                    <a:lnTo>
                      <a:pt x="1" y="17"/>
                    </a:lnTo>
                    <a:lnTo>
                      <a:pt x="5" y="21"/>
                    </a:lnTo>
                    <a:lnTo>
                      <a:pt x="10" y="23"/>
                    </a:lnTo>
                    <a:lnTo>
                      <a:pt x="15" y="24"/>
                    </a:lnTo>
                    <a:lnTo>
                      <a:pt x="21" y="23"/>
                    </a:lnTo>
                    <a:lnTo>
                      <a:pt x="26" y="20"/>
                    </a:lnTo>
                    <a:lnTo>
                      <a:pt x="30" y="17"/>
                    </a:lnTo>
                    <a:lnTo>
                      <a:pt x="30" y="12"/>
                    </a:lnTo>
                    <a:lnTo>
                      <a:pt x="30" y="8"/>
                    </a:lnTo>
                    <a:lnTo>
                      <a:pt x="26" y="4"/>
                    </a:lnTo>
                    <a:close/>
                  </a:path>
                </a:pathLst>
              </a:custGeom>
              <a:solidFill>
                <a:srgbClr val="000000"/>
              </a:solidFill>
              <a:ln w="38100">
                <a:solidFill>
                  <a:schemeClr val="accent2"/>
                </a:solidFill>
                <a:round/>
                <a:headEnd/>
                <a:tailEnd/>
              </a:ln>
            </p:spPr>
            <p:txBody>
              <a:bodyPr/>
              <a:lstStyle/>
              <a:p>
                <a:endParaRPr lang="en-US"/>
              </a:p>
            </p:txBody>
          </p:sp>
          <p:sp>
            <p:nvSpPr>
              <p:cNvPr id="49267" name="Freeform 100"/>
              <p:cNvSpPr>
                <a:spLocks noChangeAspect="1"/>
              </p:cNvSpPr>
              <p:nvPr/>
            </p:nvSpPr>
            <p:spPr bwMode="auto">
              <a:xfrm>
                <a:off x="2238" y="1650"/>
                <a:ext cx="15" cy="11"/>
              </a:xfrm>
              <a:custGeom>
                <a:avLst/>
                <a:gdLst>
                  <a:gd name="T0" fmla="*/ 1 w 30"/>
                  <a:gd name="T1" fmla="*/ 0 h 24"/>
                  <a:gd name="T2" fmla="*/ 1 w 30"/>
                  <a:gd name="T3" fmla="*/ 0 h 24"/>
                  <a:gd name="T4" fmla="*/ 1 w 30"/>
                  <a:gd name="T5" fmla="*/ 0 h 24"/>
                  <a:gd name="T6" fmla="*/ 1 w 30"/>
                  <a:gd name="T7" fmla="*/ 0 h 24"/>
                  <a:gd name="T8" fmla="*/ 1 w 30"/>
                  <a:gd name="T9" fmla="*/ 0 h 24"/>
                  <a:gd name="T10" fmla="*/ 1 w 30"/>
                  <a:gd name="T11" fmla="*/ 0 h 24"/>
                  <a:gd name="T12" fmla="*/ 0 w 30"/>
                  <a:gd name="T13" fmla="*/ 0 h 24"/>
                  <a:gd name="T14" fmla="*/ 1 w 30"/>
                  <a:gd name="T15" fmla="*/ 0 h 24"/>
                  <a:gd name="T16" fmla="*/ 1 w 30"/>
                  <a:gd name="T17" fmla="*/ 0 h 24"/>
                  <a:gd name="T18" fmla="*/ 1 w 30"/>
                  <a:gd name="T19" fmla="*/ 0 h 24"/>
                  <a:gd name="T20" fmla="*/ 1 w 30"/>
                  <a:gd name="T21" fmla="*/ 0 h 24"/>
                  <a:gd name="T22" fmla="*/ 1 w 30"/>
                  <a:gd name="T23" fmla="*/ 0 h 24"/>
                  <a:gd name="T24" fmla="*/ 1 w 30"/>
                  <a:gd name="T25" fmla="*/ 0 h 24"/>
                  <a:gd name="T26" fmla="*/ 1 w 30"/>
                  <a:gd name="T27" fmla="*/ 0 h 24"/>
                  <a:gd name="T28" fmla="*/ 1 w 30"/>
                  <a:gd name="T29" fmla="*/ 0 h 24"/>
                  <a:gd name="T30" fmla="*/ 1 w 30"/>
                  <a:gd name="T31" fmla="*/ 0 h 24"/>
                  <a:gd name="T32" fmla="*/ 1 w 30"/>
                  <a:gd name="T33" fmla="*/ 0 h 24"/>
                  <a:gd name="T34" fmla="*/ 1 w 30"/>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4"/>
                  <a:gd name="T56" fmla="*/ 30 w 3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4">
                    <a:moveTo>
                      <a:pt x="27" y="3"/>
                    </a:moveTo>
                    <a:lnTo>
                      <a:pt x="22" y="0"/>
                    </a:lnTo>
                    <a:lnTo>
                      <a:pt x="15" y="0"/>
                    </a:lnTo>
                    <a:lnTo>
                      <a:pt x="10" y="0"/>
                    </a:lnTo>
                    <a:lnTo>
                      <a:pt x="5" y="3"/>
                    </a:lnTo>
                    <a:lnTo>
                      <a:pt x="2" y="7"/>
                    </a:lnTo>
                    <a:lnTo>
                      <a:pt x="0" y="12"/>
                    </a:lnTo>
                    <a:lnTo>
                      <a:pt x="2" y="16"/>
                    </a:lnTo>
                    <a:lnTo>
                      <a:pt x="5" y="20"/>
                    </a:lnTo>
                    <a:lnTo>
                      <a:pt x="10" y="22"/>
                    </a:lnTo>
                    <a:lnTo>
                      <a:pt x="15" y="24"/>
                    </a:lnTo>
                    <a:lnTo>
                      <a:pt x="22" y="22"/>
                    </a:lnTo>
                    <a:lnTo>
                      <a:pt x="27" y="20"/>
                    </a:lnTo>
                    <a:lnTo>
                      <a:pt x="30" y="16"/>
                    </a:lnTo>
                    <a:lnTo>
                      <a:pt x="30" y="12"/>
                    </a:lnTo>
                    <a:lnTo>
                      <a:pt x="30" y="7"/>
                    </a:lnTo>
                    <a:lnTo>
                      <a:pt x="27" y="3"/>
                    </a:lnTo>
                    <a:close/>
                  </a:path>
                </a:pathLst>
              </a:custGeom>
              <a:solidFill>
                <a:srgbClr val="000000"/>
              </a:solidFill>
              <a:ln w="38100">
                <a:solidFill>
                  <a:schemeClr val="accent2"/>
                </a:solidFill>
                <a:round/>
                <a:headEnd/>
                <a:tailEnd/>
              </a:ln>
            </p:spPr>
            <p:txBody>
              <a:bodyPr/>
              <a:lstStyle/>
              <a:p>
                <a:endParaRPr lang="en-US"/>
              </a:p>
            </p:txBody>
          </p:sp>
          <p:sp>
            <p:nvSpPr>
              <p:cNvPr id="49268" name="Freeform 101"/>
              <p:cNvSpPr>
                <a:spLocks noChangeAspect="1"/>
              </p:cNvSpPr>
              <p:nvPr/>
            </p:nvSpPr>
            <p:spPr bwMode="auto">
              <a:xfrm>
                <a:off x="2259" y="1667"/>
                <a:ext cx="15" cy="11"/>
              </a:xfrm>
              <a:custGeom>
                <a:avLst/>
                <a:gdLst>
                  <a:gd name="T0" fmla="*/ 1 w 30"/>
                  <a:gd name="T1" fmla="*/ 0 h 23"/>
                  <a:gd name="T2" fmla="*/ 1 w 30"/>
                  <a:gd name="T3" fmla="*/ 0 h 23"/>
                  <a:gd name="T4" fmla="*/ 1 w 30"/>
                  <a:gd name="T5" fmla="*/ 0 h 23"/>
                  <a:gd name="T6" fmla="*/ 1 w 30"/>
                  <a:gd name="T7" fmla="*/ 0 h 23"/>
                  <a:gd name="T8" fmla="*/ 1 w 30"/>
                  <a:gd name="T9" fmla="*/ 0 h 23"/>
                  <a:gd name="T10" fmla="*/ 0 w 30"/>
                  <a:gd name="T11" fmla="*/ 0 h 23"/>
                  <a:gd name="T12" fmla="*/ 0 w 30"/>
                  <a:gd name="T13" fmla="*/ 0 h 23"/>
                  <a:gd name="T14" fmla="*/ 0 w 30"/>
                  <a:gd name="T15" fmla="*/ 0 h 23"/>
                  <a:gd name="T16" fmla="*/ 1 w 30"/>
                  <a:gd name="T17" fmla="*/ 0 h 23"/>
                  <a:gd name="T18" fmla="*/ 1 w 30"/>
                  <a:gd name="T19" fmla="*/ 0 h 23"/>
                  <a:gd name="T20" fmla="*/ 1 w 30"/>
                  <a:gd name="T21" fmla="*/ 0 h 23"/>
                  <a:gd name="T22" fmla="*/ 1 w 30"/>
                  <a:gd name="T23" fmla="*/ 0 h 23"/>
                  <a:gd name="T24" fmla="*/ 1 w 30"/>
                  <a:gd name="T25" fmla="*/ 0 h 23"/>
                  <a:gd name="T26" fmla="*/ 1 w 30"/>
                  <a:gd name="T27" fmla="*/ 0 h 23"/>
                  <a:gd name="T28" fmla="*/ 1 w 30"/>
                  <a:gd name="T29" fmla="*/ 0 h 23"/>
                  <a:gd name="T30" fmla="*/ 1 w 30"/>
                  <a:gd name="T31" fmla="*/ 0 h 23"/>
                  <a:gd name="T32" fmla="*/ 1 w 30"/>
                  <a:gd name="T33" fmla="*/ 0 h 23"/>
                  <a:gd name="T34" fmla="*/ 1 w 30"/>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3"/>
                  <a:gd name="T56" fmla="*/ 30 w 3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3">
                    <a:moveTo>
                      <a:pt x="25" y="3"/>
                    </a:moveTo>
                    <a:lnTo>
                      <a:pt x="20" y="0"/>
                    </a:lnTo>
                    <a:lnTo>
                      <a:pt x="15" y="0"/>
                    </a:lnTo>
                    <a:lnTo>
                      <a:pt x="8" y="0"/>
                    </a:lnTo>
                    <a:lnTo>
                      <a:pt x="3" y="3"/>
                    </a:lnTo>
                    <a:lnTo>
                      <a:pt x="0" y="7"/>
                    </a:lnTo>
                    <a:lnTo>
                      <a:pt x="0" y="12"/>
                    </a:lnTo>
                    <a:lnTo>
                      <a:pt x="0" y="16"/>
                    </a:lnTo>
                    <a:lnTo>
                      <a:pt x="3" y="20"/>
                    </a:lnTo>
                    <a:lnTo>
                      <a:pt x="8" y="22"/>
                    </a:lnTo>
                    <a:lnTo>
                      <a:pt x="15" y="23"/>
                    </a:lnTo>
                    <a:lnTo>
                      <a:pt x="20" y="22"/>
                    </a:lnTo>
                    <a:lnTo>
                      <a:pt x="25" y="20"/>
                    </a:lnTo>
                    <a:lnTo>
                      <a:pt x="28" y="16"/>
                    </a:lnTo>
                    <a:lnTo>
                      <a:pt x="30" y="12"/>
                    </a:lnTo>
                    <a:lnTo>
                      <a:pt x="28" y="7"/>
                    </a:lnTo>
                    <a:lnTo>
                      <a:pt x="25" y="3"/>
                    </a:lnTo>
                    <a:close/>
                  </a:path>
                </a:pathLst>
              </a:custGeom>
              <a:solidFill>
                <a:srgbClr val="000000"/>
              </a:solidFill>
              <a:ln w="38100">
                <a:solidFill>
                  <a:schemeClr val="accent2"/>
                </a:solidFill>
                <a:round/>
                <a:headEnd/>
                <a:tailEnd/>
              </a:ln>
            </p:spPr>
            <p:txBody>
              <a:bodyPr/>
              <a:lstStyle/>
              <a:p>
                <a:endParaRPr lang="en-US"/>
              </a:p>
            </p:txBody>
          </p:sp>
          <p:sp>
            <p:nvSpPr>
              <p:cNvPr id="49269" name="Freeform 102"/>
              <p:cNvSpPr>
                <a:spLocks noChangeAspect="1"/>
              </p:cNvSpPr>
              <p:nvPr/>
            </p:nvSpPr>
            <p:spPr bwMode="auto">
              <a:xfrm>
                <a:off x="2280" y="1683"/>
                <a:ext cx="15" cy="12"/>
              </a:xfrm>
              <a:custGeom>
                <a:avLst/>
                <a:gdLst>
                  <a:gd name="T0" fmla="*/ 1 w 30"/>
                  <a:gd name="T1" fmla="*/ 1 h 23"/>
                  <a:gd name="T2" fmla="*/ 1 w 30"/>
                  <a:gd name="T3" fmla="*/ 1 h 23"/>
                  <a:gd name="T4" fmla="*/ 1 w 30"/>
                  <a:gd name="T5" fmla="*/ 0 h 23"/>
                  <a:gd name="T6" fmla="*/ 1 w 30"/>
                  <a:gd name="T7" fmla="*/ 1 h 23"/>
                  <a:gd name="T8" fmla="*/ 1 w 30"/>
                  <a:gd name="T9" fmla="*/ 1 h 23"/>
                  <a:gd name="T10" fmla="*/ 1 w 30"/>
                  <a:gd name="T11" fmla="*/ 1 h 23"/>
                  <a:gd name="T12" fmla="*/ 0 w 30"/>
                  <a:gd name="T13" fmla="*/ 1 h 23"/>
                  <a:gd name="T14" fmla="*/ 1 w 30"/>
                  <a:gd name="T15" fmla="*/ 1 h 23"/>
                  <a:gd name="T16" fmla="*/ 1 w 30"/>
                  <a:gd name="T17" fmla="*/ 1 h 23"/>
                  <a:gd name="T18" fmla="*/ 1 w 30"/>
                  <a:gd name="T19" fmla="*/ 1 h 23"/>
                  <a:gd name="T20" fmla="*/ 1 w 30"/>
                  <a:gd name="T21" fmla="*/ 1 h 23"/>
                  <a:gd name="T22" fmla="*/ 1 w 30"/>
                  <a:gd name="T23" fmla="*/ 1 h 23"/>
                  <a:gd name="T24" fmla="*/ 1 w 30"/>
                  <a:gd name="T25" fmla="*/ 1 h 23"/>
                  <a:gd name="T26" fmla="*/ 1 w 30"/>
                  <a:gd name="T27" fmla="*/ 1 h 23"/>
                  <a:gd name="T28" fmla="*/ 1 w 30"/>
                  <a:gd name="T29" fmla="*/ 1 h 23"/>
                  <a:gd name="T30" fmla="*/ 1 w 30"/>
                  <a:gd name="T31" fmla="*/ 1 h 23"/>
                  <a:gd name="T32" fmla="*/ 1 w 30"/>
                  <a:gd name="T33" fmla="*/ 1 h 23"/>
                  <a:gd name="T34" fmla="*/ 1 w 30"/>
                  <a:gd name="T35" fmla="*/ 1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3"/>
                  <a:gd name="T56" fmla="*/ 30 w 3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3">
                    <a:moveTo>
                      <a:pt x="25" y="4"/>
                    </a:moveTo>
                    <a:lnTo>
                      <a:pt x="20" y="1"/>
                    </a:lnTo>
                    <a:lnTo>
                      <a:pt x="15" y="0"/>
                    </a:lnTo>
                    <a:lnTo>
                      <a:pt x="9" y="1"/>
                    </a:lnTo>
                    <a:lnTo>
                      <a:pt x="4" y="4"/>
                    </a:lnTo>
                    <a:lnTo>
                      <a:pt x="2" y="7"/>
                    </a:lnTo>
                    <a:lnTo>
                      <a:pt x="0" y="11"/>
                    </a:lnTo>
                    <a:lnTo>
                      <a:pt x="2" y="17"/>
                    </a:lnTo>
                    <a:lnTo>
                      <a:pt x="4" y="20"/>
                    </a:lnTo>
                    <a:lnTo>
                      <a:pt x="9" y="23"/>
                    </a:lnTo>
                    <a:lnTo>
                      <a:pt x="15" y="23"/>
                    </a:lnTo>
                    <a:lnTo>
                      <a:pt x="20" y="23"/>
                    </a:lnTo>
                    <a:lnTo>
                      <a:pt x="25" y="20"/>
                    </a:lnTo>
                    <a:lnTo>
                      <a:pt x="29" y="17"/>
                    </a:lnTo>
                    <a:lnTo>
                      <a:pt x="30" y="11"/>
                    </a:lnTo>
                    <a:lnTo>
                      <a:pt x="29" y="7"/>
                    </a:lnTo>
                    <a:lnTo>
                      <a:pt x="25" y="4"/>
                    </a:lnTo>
                    <a:close/>
                  </a:path>
                </a:pathLst>
              </a:custGeom>
              <a:solidFill>
                <a:srgbClr val="000000"/>
              </a:solidFill>
              <a:ln w="38100">
                <a:solidFill>
                  <a:schemeClr val="accent2"/>
                </a:solidFill>
                <a:round/>
                <a:headEnd/>
                <a:tailEnd/>
              </a:ln>
            </p:spPr>
            <p:txBody>
              <a:bodyPr/>
              <a:lstStyle/>
              <a:p>
                <a:endParaRPr lang="en-US"/>
              </a:p>
            </p:txBody>
          </p:sp>
          <p:sp>
            <p:nvSpPr>
              <p:cNvPr id="49270" name="Freeform 103"/>
              <p:cNvSpPr>
                <a:spLocks noChangeAspect="1"/>
              </p:cNvSpPr>
              <p:nvPr/>
            </p:nvSpPr>
            <p:spPr bwMode="auto">
              <a:xfrm>
                <a:off x="2301" y="1700"/>
                <a:ext cx="15" cy="11"/>
              </a:xfrm>
              <a:custGeom>
                <a:avLst/>
                <a:gdLst>
                  <a:gd name="T0" fmla="*/ 1 w 30"/>
                  <a:gd name="T1" fmla="*/ 0 h 24"/>
                  <a:gd name="T2" fmla="*/ 1 w 30"/>
                  <a:gd name="T3" fmla="*/ 0 h 24"/>
                  <a:gd name="T4" fmla="*/ 1 w 30"/>
                  <a:gd name="T5" fmla="*/ 0 h 24"/>
                  <a:gd name="T6" fmla="*/ 1 w 30"/>
                  <a:gd name="T7" fmla="*/ 0 h 24"/>
                  <a:gd name="T8" fmla="*/ 1 w 30"/>
                  <a:gd name="T9" fmla="*/ 0 h 24"/>
                  <a:gd name="T10" fmla="*/ 1 w 30"/>
                  <a:gd name="T11" fmla="*/ 0 h 24"/>
                  <a:gd name="T12" fmla="*/ 0 w 30"/>
                  <a:gd name="T13" fmla="*/ 0 h 24"/>
                  <a:gd name="T14" fmla="*/ 1 w 30"/>
                  <a:gd name="T15" fmla="*/ 0 h 24"/>
                  <a:gd name="T16" fmla="*/ 1 w 30"/>
                  <a:gd name="T17" fmla="*/ 0 h 24"/>
                  <a:gd name="T18" fmla="*/ 1 w 30"/>
                  <a:gd name="T19" fmla="*/ 0 h 24"/>
                  <a:gd name="T20" fmla="*/ 1 w 30"/>
                  <a:gd name="T21" fmla="*/ 0 h 24"/>
                  <a:gd name="T22" fmla="*/ 1 w 30"/>
                  <a:gd name="T23" fmla="*/ 0 h 24"/>
                  <a:gd name="T24" fmla="*/ 1 w 30"/>
                  <a:gd name="T25" fmla="*/ 0 h 24"/>
                  <a:gd name="T26" fmla="*/ 1 w 30"/>
                  <a:gd name="T27" fmla="*/ 0 h 24"/>
                  <a:gd name="T28" fmla="*/ 1 w 30"/>
                  <a:gd name="T29" fmla="*/ 0 h 24"/>
                  <a:gd name="T30" fmla="*/ 1 w 30"/>
                  <a:gd name="T31" fmla="*/ 0 h 24"/>
                  <a:gd name="T32" fmla="*/ 1 w 30"/>
                  <a:gd name="T33" fmla="*/ 0 h 24"/>
                  <a:gd name="T34" fmla="*/ 1 w 30"/>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4"/>
                  <a:gd name="T56" fmla="*/ 30 w 3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4">
                    <a:moveTo>
                      <a:pt x="27" y="3"/>
                    </a:moveTo>
                    <a:lnTo>
                      <a:pt x="22" y="2"/>
                    </a:lnTo>
                    <a:lnTo>
                      <a:pt x="15" y="0"/>
                    </a:lnTo>
                    <a:lnTo>
                      <a:pt x="10" y="2"/>
                    </a:lnTo>
                    <a:lnTo>
                      <a:pt x="5" y="4"/>
                    </a:lnTo>
                    <a:lnTo>
                      <a:pt x="2" y="7"/>
                    </a:lnTo>
                    <a:lnTo>
                      <a:pt x="0" y="12"/>
                    </a:lnTo>
                    <a:lnTo>
                      <a:pt x="2" y="16"/>
                    </a:lnTo>
                    <a:lnTo>
                      <a:pt x="5" y="20"/>
                    </a:lnTo>
                    <a:lnTo>
                      <a:pt x="10" y="23"/>
                    </a:lnTo>
                    <a:lnTo>
                      <a:pt x="15" y="24"/>
                    </a:lnTo>
                    <a:lnTo>
                      <a:pt x="22" y="23"/>
                    </a:lnTo>
                    <a:lnTo>
                      <a:pt x="25" y="20"/>
                    </a:lnTo>
                    <a:lnTo>
                      <a:pt x="28" y="16"/>
                    </a:lnTo>
                    <a:lnTo>
                      <a:pt x="30" y="12"/>
                    </a:lnTo>
                    <a:lnTo>
                      <a:pt x="28" y="7"/>
                    </a:lnTo>
                    <a:lnTo>
                      <a:pt x="27" y="3"/>
                    </a:lnTo>
                    <a:close/>
                  </a:path>
                </a:pathLst>
              </a:custGeom>
              <a:solidFill>
                <a:srgbClr val="000000"/>
              </a:solidFill>
              <a:ln w="38100">
                <a:solidFill>
                  <a:schemeClr val="accent2"/>
                </a:solidFill>
                <a:round/>
                <a:headEnd/>
                <a:tailEnd/>
              </a:ln>
            </p:spPr>
            <p:txBody>
              <a:bodyPr/>
              <a:lstStyle/>
              <a:p>
                <a:endParaRPr lang="en-US"/>
              </a:p>
            </p:txBody>
          </p:sp>
          <p:sp>
            <p:nvSpPr>
              <p:cNvPr id="49271" name="Freeform 104"/>
              <p:cNvSpPr>
                <a:spLocks noChangeAspect="1"/>
              </p:cNvSpPr>
              <p:nvPr/>
            </p:nvSpPr>
            <p:spPr bwMode="auto">
              <a:xfrm>
                <a:off x="2322" y="1717"/>
                <a:ext cx="15" cy="11"/>
              </a:xfrm>
              <a:custGeom>
                <a:avLst/>
                <a:gdLst>
                  <a:gd name="T0" fmla="*/ 1 w 30"/>
                  <a:gd name="T1" fmla="*/ 0 h 24"/>
                  <a:gd name="T2" fmla="*/ 1 w 30"/>
                  <a:gd name="T3" fmla="*/ 0 h 24"/>
                  <a:gd name="T4" fmla="*/ 1 w 30"/>
                  <a:gd name="T5" fmla="*/ 0 h 24"/>
                  <a:gd name="T6" fmla="*/ 1 w 30"/>
                  <a:gd name="T7" fmla="*/ 0 h 24"/>
                  <a:gd name="T8" fmla="*/ 1 w 30"/>
                  <a:gd name="T9" fmla="*/ 0 h 24"/>
                  <a:gd name="T10" fmla="*/ 1 w 30"/>
                  <a:gd name="T11" fmla="*/ 0 h 24"/>
                  <a:gd name="T12" fmla="*/ 0 w 30"/>
                  <a:gd name="T13" fmla="*/ 0 h 24"/>
                  <a:gd name="T14" fmla="*/ 1 w 30"/>
                  <a:gd name="T15" fmla="*/ 0 h 24"/>
                  <a:gd name="T16" fmla="*/ 1 w 30"/>
                  <a:gd name="T17" fmla="*/ 0 h 24"/>
                  <a:gd name="T18" fmla="*/ 1 w 30"/>
                  <a:gd name="T19" fmla="*/ 0 h 24"/>
                  <a:gd name="T20" fmla="*/ 1 w 30"/>
                  <a:gd name="T21" fmla="*/ 0 h 24"/>
                  <a:gd name="T22" fmla="*/ 1 w 30"/>
                  <a:gd name="T23" fmla="*/ 0 h 24"/>
                  <a:gd name="T24" fmla="*/ 1 w 30"/>
                  <a:gd name="T25" fmla="*/ 0 h 24"/>
                  <a:gd name="T26" fmla="*/ 1 w 30"/>
                  <a:gd name="T27" fmla="*/ 0 h 24"/>
                  <a:gd name="T28" fmla="*/ 1 w 30"/>
                  <a:gd name="T29" fmla="*/ 0 h 24"/>
                  <a:gd name="T30" fmla="*/ 1 w 30"/>
                  <a:gd name="T31" fmla="*/ 0 h 24"/>
                  <a:gd name="T32" fmla="*/ 1 w 30"/>
                  <a:gd name="T33" fmla="*/ 0 h 24"/>
                  <a:gd name="T34" fmla="*/ 1 w 30"/>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4"/>
                  <a:gd name="T56" fmla="*/ 30 w 3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4">
                    <a:moveTo>
                      <a:pt x="27" y="3"/>
                    </a:moveTo>
                    <a:lnTo>
                      <a:pt x="22" y="0"/>
                    </a:lnTo>
                    <a:lnTo>
                      <a:pt x="15" y="0"/>
                    </a:lnTo>
                    <a:lnTo>
                      <a:pt x="10" y="0"/>
                    </a:lnTo>
                    <a:lnTo>
                      <a:pt x="5" y="3"/>
                    </a:lnTo>
                    <a:lnTo>
                      <a:pt x="2" y="7"/>
                    </a:lnTo>
                    <a:lnTo>
                      <a:pt x="0" y="12"/>
                    </a:lnTo>
                    <a:lnTo>
                      <a:pt x="2" y="16"/>
                    </a:lnTo>
                    <a:lnTo>
                      <a:pt x="5" y="20"/>
                    </a:lnTo>
                    <a:lnTo>
                      <a:pt x="10" y="22"/>
                    </a:lnTo>
                    <a:lnTo>
                      <a:pt x="15" y="24"/>
                    </a:lnTo>
                    <a:lnTo>
                      <a:pt x="22" y="22"/>
                    </a:lnTo>
                    <a:lnTo>
                      <a:pt x="27" y="20"/>
                    </a:lnTo>
                    <a:lnTo>
                      <a:pt x="30" y="16"/>
                    </a:lnTo>
                    <a:lnTo>
                      <a:pt x="30" y="12"/>
                    </a:lnTo>
                    <a:lnTo>
                      <a:pt x="30" y="7"/>
                    </a:lnTo>
                    <a:lnTo>
                      <a:pt x="27" y="3"/>
                    </a:lnTo>
                    <a:close/>
                  </a:path>
                </a:pathLst>
              </a:custGeom>
              <a:solidFill>
                <a:srgbClr val="000000"/>
              </a:solidFill>
              <a:ln w="38100">
                <a:solidFill>
                  <a:schemeClr val="accent2"/>
                </a:solidFill>
                <a:round/>
                <a:headEnd/>
                <a:tailEnd/>
              </a:ln>
            </p:spPr>
            <p:txBody>
              <a:bodyPr/>
              <a:lstStyle/>
              <a:p>
                <a:endParaRPr lang="en-US"/>
              </a:p>
            </p:txBody>
          </p:sp>
          <p:sp>
            <p:nvSpPr>
              <p:cNvPr id="49272" name="Freeform 105"/>
              <p:cNvSpPr>
                <a:spLocks noChangeAspect="1"/>
              </p:cNvSpPr>
              <p:nvPr/>
            </p:nvSpPr>
            <p:spPr bwMode="auto">
              <a:xfrm>
                <a:off x="2343" y="1733"/>
                <a:ext cx="15" cy="12"/>
              </a:xfrm>
              <a:custGeom>
                <a:avLst/>
                <a:gdLst>
                  <a:gd name="T0" fmla="*/ 1 w 30"/>
                  <a:gd name="T1" fmla="*/ 1 h 23"/>
                  <a:gd name="T2" fmla="*/ 1 w 30"/>
                  <a:gd name="T3" fmla="*/ 1 h 23"/>
                  <a:gd name="T4" fmla="*/ 1 w 30"/>
                  <a:gd name="T5" fmla="*/ 0 h 23"/>
                  <a:gd name="T6" fmla="*/ 1 w 30"/>
                  <a:gd name="T7" fmla="*/ 1 h 23"/>
                  <a:gd name="T8" fmla="*/ 1 w 30"/>
                  <a:gd name="T9" fmla="*/ 1 h 23"/>
                  <a:gd name="T10" fmla="*/ 1 w 30"/>
                  <a:gd name="T11" fmla="*/ 1 h 23"/>
                  <a:gd name="T12" fmla="*/ 0 w 30"/>
                  <a:gd name="T13" fmla="*/ 1 h 23"/>
                  <a:gd name="T14" fmla="*/ 1 w 30"/>
                  <a:gd name="T15" fmla="*/ 1 h 23"/>
                  <a:gd name="T16" fmla="*/ 1 w 30"/>
                  <a:gd name="T17" fmla="*/ 1 h 23"/>
                  <a:gd name="T18" fmla="*/ 1 w 30"/>
                  <a:gd name="T19" fmla="*/ 1 h 23"/>
                  <a:gd name="T20" fmla="*/ 1 w 30"/>
                  <a:gd name="T21" fmla="*/ 1 h 23"/>
                  <a:gd name="T22" fmla="*/ 1 w 30"/>
                  <a:gd name="T23" fmla="*/ 1 h 23"/>
                  <a:gd name="T24" fmla="*/ 1 w 30"/>
                  <a:gd name="T25" fmla="*/ 1 h 23"/>
                  <a:gd name="T26" fmla="*/ 1 w 30"/>
                  <a:gd name="T27" fmla="*/ 1 h 23"/>
                  <a:gd name="T28" fmla="*/ 1 w 30"/>
                  <a:gd name="T29" fmla="*/ 1 h 23"/>
                  <a:gd name="T30" fmla="*/ 1 w 30"/>
                  <a:gd name="T31" fmla="*/ 1 h 23"/>
                  <a:gd name="T32" fmla="*/ 1 w 30"/>
                  <a:gd name="T33" fmla="*/ 1 h 23"/>
                  <a:gd name="T34" fmla="*/ 1 w 30"/>
                  <a:gd name="T35" fmla="*/ 1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3"/>
                  <a:gd name="T56" fmla="*/ 30 w 3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3">
                    <a:moveTo>
                      <a:pt x="26" y="4"/>
                    </a:moveTo>
                    <a:lnTo>
                      <a:pt x="21" y="1"/>
                    </a:lnTo>
                    <a:lnTo>
                      <a:pt x="15" y="0"/>
                    </a:lnTo>
                    <a:lnTo>
                      <a:pt x="10" y="1"/>
                    </a:lnTo>
                    <a:lnTo>
                      <a:pt x="5" y="4"/>
                    </a:lnTo>
                    <a:lnTo>
                      <a:pt x="1" y="8"/>
                    </a:lnTo>
                    <a:lnTo>
                      <a:pt x="0" y="12"/>
                    </a:lnTo>
                    <a:lnTo>
                      <a:pt x="1" y="17"/>
                    </a:lnTo>
                    <a:lnTo>
                      <a:pt x="5" y="21"/>
                    </a:lnTo>
                    <a:lnTo>
                      <a:pt x="10" y="23"/>
                    </a:lnTo>
                    <a:lnTo>
                      <a:pt x="15" y="23"/>
                    </a:lnTo>
                    <a:lnTo>
                      <a:pt x="21" y="23"/>
                    </a:lnTo>
                    <a:lnTo>
                      <a:pt x="26" y="21"/>
                    </a:lnTo>
                    <a:lnTo>
                      <a:pt x="30" y="17"/>
                    </a:lnTo>
                    <a:lnTo>
                      <a:pt x="30" y="12"/>
                    </a:lnTo>
                    <a:lnTo>
                      <a:pt x="30" y="8"/>
                    </a:lnTo>
                    <a:lnTo>
                      <a:pt x="26" y="4"/>
                    </a:lnTo>
                    <a:close/>
                  </a:path>
                </a:pathLst>
              </a:custGeom>
              <a:solidFill>
                <a:srgbClr val="000000"/>
              </a:solidFill>
              <a:ln w="38100">
                <a:solidFill>
                  <a:schemeClr val="accent2"/>
                </a:solidFill>
                <a:round/>
                <a:headEnd/>
                <a:tailEnd/>
              </a:ln>
            </p:spPr>
            <p:txBody>
              <a:bodyPr/>
              <a:lstStyle/>
              <a:p>
                <a:endParaRPr lang="en-US"/>
              </a:p>
            </p:txBody>
          </p:sp>
          <p:sp>
            <p:nvSpPr>
              <p:cNvPr id="49273" name="Freeform 106"/>
              <p:cNvSpPr>
                <a:spLocks noChangeAspect="1"/>
              </p:cNvSpPr>
              <p:nvPr/>
            </p:nvSpPr>
            <p:spPr bwMode="auto">
              <a:xfrm>
                <a:off x="2364" y="1750"/>
                <a:ext cx="16" cy="12"/>
              </a:xfrm>
              <a:custGeom>
                <a:avLst/>
                <a:gdLst>
                  <a:gd name="T0" fmla="*/ 1 w 30"/>
                  <a:gd name="T1" fmla="*/ 1 h 23"/>
                  <a:gd name="T2" fmla="*/ 1 w 30"/>
                  <a:gd name="T3" fmla="*/ 1 h 23"/>
                  <a:gd name="T4" fmla="*/ 1 w 30"/>
                  <a:gd name="T5" fmla="*/ 0 h 23"/>
                  <a:gd name="T6" fmla="*/ 1 w 30"/>
                  <a:gd name="T7" fmla="*/ 1 h 23"/>
                  <a:gd name="T8" fmla="*/ 1 w 30"/>
                  <a:gd name="T9" fmla="*/ 1 h 23"/>
                  <a:gd name="T10" fmla="*/ 0 w 30"/>
                  <a:gd name="T11" fmla="*/ 1 h 23"/>
                  <a:gd name="T12" fmla="*/ 0 w 30"/>
                  <a:gd name="T13" fmla="*/ 1 h 23"/>
                  <a:gd name="T14" fmla="*/ 0 w 30"/>
                  <a:gd name="T15" fmla="*/ 1 h 23"/>
                  <a:gd name="T16" fmla="*/ 1 w 30"/>
                  <a:gd name="T17" fmla="*/ 1 h 23"/>
                  <a:gd name="T18" fmla="*/ 1 w 30"/>
                  <a:gd name="T19" fmla="*/ 1 h 23"/>
                  <a:gd name="T20" fmla="*/ 1 w 30"/>
                  <a:gd name="T21" fmla="*/ 1 h 23"/>
                  <a:gd name="T22" fmla="*/ 1 w 30"/>
                  <a:gd name="T23" fmla="*/ 1 h 23"/>
                  <a:gd name="T24" fmla="*/ 1 w 30"/>
                  <a:gd name="T25" fmla="*/ 1 h 23"/>
                  <a:gd name="T26" fmla="*/ 1 w 30"/>
                  <a:gd name="T27" fmla="*/ 1 h 23"/>
                  <a:gd name="T28" fmla="*/ 1 w 30"/>
                  <a:gd name="T29" fmla="*/ 1 h 23"/>
                  <a:gd name="T30" fmla="*/ 1 w 30"/>
                  <a:gd name="T31" fmla="*/ 1 h 23"/>
                  <a:gd name="T32" fmla="*/ 1 w 30"/>
                  <a:gd name="T33" fmla="*/ 1 h 23"/>
                  <a:gd name="T34" fmla="*/ 1 w 30"/>
                  <a:gd name="T35" fmla="*/ 1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3"/>
                  <a:gd name="T56" fmla="*/ 30 w 3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3">
                    <a:moveTo>
                      <a:pt x="25" y="4"/>
                    </a:moveTo>
                    <a:lnTo>
                      <a:pt x="20" y="1"/>
                    </a:lnTo>
                    <a:lnTo>
                      <a:pt x="15" y="0"/>
                    </a:lnTo>
                    <a:lnTo>
                      <a:pt x="8" y="1"/>
                    </a:lnTo>
                    <a:lnTo>
                      <a:pt x="3" y="4"/>
                    </a:lnTo>
                    <a:lnTo>
                      <a:pt x="0" y="7"/>
                    </a:lnTo>
                    <a:lnTo>
                      <a:pt x="0" y="11"/>
                    </a:lnTo>
                    <a:lnTo>
                      <a:pt x="0" y="17"/>
                    </a:lnTo>
                    <a:lnTo>
                      <a:pt x="3" y="20"/>
                    </a:lnTo>
                    <a:lnTo>
                      <a:pt x="8" y="22"/>
                    </a:lnTo>
                    <a:lnTo>
                      <a:pt x="15" y="23"/>
                    </a:lnTo>
                    <a:lnTo>
                      <a:pt x="20" y="22"/>
                    </a:lnTo>
                    <a:lnTo>
                      <a:pt x="25" y="20"/>
                    </a:lnTo>
                    <a:lnTo>
                      <a:pt x="28" y="17"/>
                    </a:lnTo>
                    <a:lnTo>
                      <a:pt x="30" y="11"/>
                    </a:lnTo>
                    <a:lnTo>
                      <a:pt x="28" y="7"/>
                    </a:lnTo>
                    <a:lnTo>
                      <a:pt x="25" y="4"/>
                    </a:lnTo>
                    <a:close/>
                  </a:path>
                </a:pathLst>
              </a:custGeom>
              <a:solidFill>
                <a:srgbClr val="000000"/>
              </a:solidFill>
              <a:ln w="38100">
                <a:solidFill>
                  <a:schemeClr val="accent2"/>
                </a:solidFill>
                <a:round/>
                <a:headEnd/>
                <a:tailEnd/>
              </a:ln>
            </p:spPr>
            <p:txBody>
              <a:bodyPr/>
              <a:lstStyle/>
              <a:p>
                <a:endParaRPr lang="en-US"/>
              </a:p>
            </p:txBody>
          </p:sp>
          <p:sp>
            <p:nvSpPr>
              <p:cNvPr id="49274" name="Freeform 107"/>
              <p:cNvSpPr>
                <a:spLocks noChangeAspect="1"/>
              </p:cNvSpPr>
              <p:nvPr/>
            </p:nvSpPr>
            <p:spPr bwMode="auto">
              <a:xfrm>
                <a:off x="2385" y="1767"/>
                <a:ext cx="15" cy="11"/>
              </a:xfrm>
              <a:custGeom>
                <a:avLst/>
                <a:gdLst>
                  <a:gd name="T0" fmla="*/ 1 w 30"/>
                  <a:gd name="T1" fmla="*/ 0 h 24"/>
                  <a:gd name="T2" fmla="*/ 1 w 30"/>
                  <a:gd name="T3" fmla="*/ 0 h 24"/>
                  <a:gd name="T4" fmla="*/ 1 w 30"/>
                  <a:gd name="T5" fmla="*/ 0 h 24"/>
                  <a:gd name="T6" fmla="*/ 1 w 30"/>
                  <a:gd name="T7" fmla="*/ 0 h 24"/>
                  <a:gd name="T8" fmla="*/ 1 w 30"/>
                  <a:gd name="T9" fmla="*/ 0 h 24"/>
                  <a:gd name="T10" fmla="*/ 0 w 30"/>
                  <a:gd name="T11" fmla="*/ 0 h 24"/>
                  <a:gd name="T12" fmla="*/ 0 w 30"/>
                  <a:gd name="T13" fmla="*/ 0 h 24"/>
                  <a:gd name="T14" fmla="*/ 0 w 30"/>
                  <a:gd name="T15" fmla="*/ 0 h 24"/>
                  <a:gd name="T16" fmla="*/ 1 w 30"/>
                  <a:gd name="T17" fmla="*/ 0 h 24"/>
                  <a:gd name="T18" fmla="*/ 1 w 30"/>
                  <a:gd name="T19" fmla="*/ 0 h 24"/>
                  <a:gd name="T20" fmla="*/ 1 w 30"/>
                  <a:gd name="T21" fmla="*/ 0 h 24"/>
                  <a:gd name="T22" fmla="*/ 1 w 30"/>
                  <a:gd name="T23" fmla="*/ 0 h 24"/>
                  <a:gd name="T24" fmla="*/ 1 w 30"/>
                  <a:gd name="T25" fmla="*/ 0 h 24"/>
                  <a:gd name="T26" fmla="*/ 1 w 30"/>
                  <a:gd name="T27" fmla="*/ 0 h 24"/>
                  <a:gd name="T28" fmla="*/ 1 w 30"/>
                  <a:gd name="T29" fmla="*/ 0 h 24"/>
                  <a:gd name="T30" fmla="*/ 1 w 30"/>
                  <a:gd name="T31" fmla="*/ 0 h 24"/>
                  <a:gd name="T32" fmla="*/ 1 w 30"/>
                  <a:gd name="T33" fmla="*/ 0 h 24"/>
                  <a:gd name="T34" fmla="*/ 1 w 30"/>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4"/>
                  <a:gd name="T56" fmla="*/ 30 w 3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4">
                    <a:moveTo>
                      <a:pt x="25" y="3"/>
                    </a:moveTo>
                    <a:lnTo>
                      <a:pt x="20" y="2"/>
                    </a:lnTo>
                    <a:lnTo>
                      <a:pt x="15" y="0"/>
                    </a:lnTo>
                    <a:lnTo>
                      <a:pt x="8" y="2"/>
                    </a:lnTo>
                    <a:lnTo>
                      <a:pt x="3" y="3"/>
                    </a:lnTo>
                    <a:lnTo>
                      <a:pt x="0" y="7"/>
                    </a:lnTo>
                    <a:lnTo>
                      <a:pt x="0" y="12"/>
                    </a:lnTo>
                    <a:lnTo>
                      <a:pt x="0" y="16"/>
                    </a:lnTo>
                    <a:lnTo>
                      <a:pt x="3" y="20"/>
                    </a:lnTo>
                    <a:lnTo>
                      <a:pt x="8" y="23"/>
                    </a:lnTo>
                    <a:lnTo>
                      <a:pt x="15" y="24"/>
                    </a:lnTo>
                    <a:lnTo>
                      <a:pt x="20" y="23"/>
                    </a:lnTo>
                    <a:lnTo>
                      <a:pt x="25" y="20"/>
                    </a:lnTo>
                    <a:lnTo>
                      <a:pt x="28" y="16"/>
                    </a:lnTo>
                    <a:lnTo>
                      <a:pt x="30" y="12"/>
                    </a:lnTo>
                    <a:lnTo>
                      <a:pt x="28" y="7"/>
                    </a:lnTo>
                    <a:lnTo>
                      <a:pt x="25" y="3"/>
                    </a:lnTo>
                    <a:close/>
                  </a:path>
                </a:pathLst>
              </a:custGeom>
              <a:solidFill>
                <a:srgbClr val="000000"/>
              </a:solidFill>
              <a:ln w="38100">
                <a:solidFill>
                  <a:schemeClr val="accent2"/>
                </a:solidFill>
                <a:round/>
                <a:headEnd/>
                <a:tailEnd/>
              </a:ln>
            </p:spPr>
            <p:txBody>
              <a:bodyPr/>
              <a:lstStyle/>
              <a:p>
                <a:endParaRPr lang="en-US"/>
              </a:p>
            </p:txBody>
          </p:sp>
          <p:sp>
            <p:nvSpPr>
              <p:cNvPr id="49275" name="Freeform 108"/>
              <p:cNvSpPr>
                <a:spLocks noChangeAspect="1"/>
              </p:cNvSpPr>
              <p:nvPr/>
            </p:nvSpPr>
            <p:spPr bwMode="auto">
              <a:xfrm>
                <a:off x="2406" y="1784"/>
                <a:ext cx="15" cy="11"/>
              </a:xfrm>
              <a:custGeom>
                <a:avLst/>
                <a:gdLst>
                  <a:gd name="T0" fmla="*/ 1 w 30"/>
                  <a:gd name="T1" fmla="*/ 0 h 24"/>
                  <a:gd name="T2" fmla="*/ 1 w 30"/>
                  <a:gd name="T3" fmla="*/ 0 h 24"/>
                  <a:gd name="T4" fmla="*/ 1 w 30"/>
                  <a:gd name="T5" fmla="*/ 0 h 24"/>
                  <a:gd name="T6" fmla="*/ 1 w 30"/>
                  <a:gd name="T7" fmla="*/ 0 h 24"/>
                  <a:gd name="T8" fmla="*/ 1 w 30"/>
                  <a:gd name="T9" fmla="*/ 0 h 24"/>
                  <a:gd name="T10" fmla="*/ 1 w 30"/>
                  <a:gd name="T11" fmla="*/ 0 h 24"/>
                  <a:gd name="T12" fmla="*/ 0 w 30"/>
                  <a:gd name="T13" fmla="*/ 0 h 24"/>
                  <a:gd name="T14" fmla="*/ 1 w 30"/>
                  <a:gd name="T15" fmla="*/ 0 h 24"/>
                  <a:gd name="T16" fmla="*/ 1 w 30"/>
                  <a:gd name="T17" fmla="*/ 0 h 24"/>
                  <a:gd name="T18" fmla="*/ 1 w 30"/>
                  <a:gd name="T19" fmla="*/ 0 h 24"/>
                  <a:gd name="T20" fmla="*/ 1 w 30"/>
                  <a:gd name="T21" fmla="*/ 0 h 24"/>
                  <a:gd name="T22" fmla="*/ 1 w 30"/>
                  <a:gd name="T23" fmla="*/ 0 h 24"/>
                  <a:gd name="T24" fmla="*/ 1 w 30"/>
                  <a:gd name="T25" fmla="*/ 0 h 24"/>
                  <a:gd name="T26" fmla="*/ 1 w 30"/>
                  <a:gd name="T27" fmla="*/ 0 h 24"/>
                  <a:gd name="T28" fmla="*/ 1 w 30"/>
                  <a:gd name="T29" fmla="*/ 0 h 24"/>
                  <a:gd name="T30" fmla="*/ 1 w 30"/>
                  <a:gd name="T31" fmla="*/ 0 h 24"/>
                  <a:gd name="T32" fmla="*/ 1 w 30"/>
                  <a:gd name="T33" fmla="*/ 0 h 24"/>
                  <a:gd name="T34" fmla="*/ 1 w 30"/>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4"/>
                  <a:gd name="T56" fmla="*/ 30 w 3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4">
                    <a:moveTo>
                      <a:pt x="25" y="3"/>
                    </a:moveTo>
                    <a:lnTo>
                      <a:pt x="20" y="0"/>
                    </a:lnTo>
                    <a:lnTo>
                      <a:pt x="15" y="0"/>
                    </a:lnTo>
                    <a:lnTo>
                      <a:pt x="9" y="0"/>
                    </a:lnTo>
                    <a:lnTo>
                      <a:pt x="5" y="3"/>
                    </a:lnTo>
                    <a:lnTo>
                      <a:pt x="2" y="7"/>
                    </a:lnTo>
                    <a:lnTo>
                      <a:pt x="0" y="12"/>
                    </a:lnTo>
                    <a:lnTo>
                      <a:pt x="2" y="16"/>
                    </a:lnTo>
                    <a:lnTo>
                      <a:pt x="4" y="20"/>
                    </a:lnTo>
                    <a:lnTo>
                      <a:pt x="9" y="22"/>
                    </a:lnTo>
                    <a:lnTo>
                      <a:pt x="15" y="24"/>
                    </a:lnTo>
                    <a:lnTo>
                      <a:pt x="20" y="22"/>
                    </a:lnTo>
                    <a:lnTo>
                      <a:pt x="25" y="20"/>
                    </a:lnTo>
                    <a:lnTo>
                      <a:pt x="29" y="16"/>
                    </a:lnTo>
                    <a:lnTo>
                      <a:pt x="30" y="12"/>
                    </a:lnTo>
                    <a:lnTo>
                      <a:pt x="29" y="7"/>
                    </a:lnTo>
                    <a:lnTo>
                      <a:pt x="25" y="3"/>
                    </a:lnTo>
                    <a:close/>
                  </a:path>
                </a:pathLst>
              </a:custGeom>
              <a:solidFill>
                <a:srgbClr val="000000"/>
              </a:solidFill>
              <a:ln w="38100">
                <a:solidFill>
                  <a:schemeClr val="accent2"/>
                </a:solidFill>
                <a:round/>
                <a:headEnd/>
                <a:tailEnd/>
              </a:ln>
            </p:spPr>
            <p:txBody>
              <a:bodyPr/>
              <a:lstStyle/>
              <a:p>
                <a:endParaRPr lang="en-US"/>
              </a:p>
            </p:txBody>
          </p:sp>
          <p:sp>
            <p:nvSpPr>
              <p:cNvPr id="49276" name="Freeform 109"/>
              <p:cNvSpPr>
                <a:spLocks noChangeAspect="1"/>
              </p:cNvSpPr>
              <p:nvPr/>
            </p:nvSpPr>
            <p:spPr bwMode="auto">
              <a:xfrm>
                <a:off x="2427" y="1800"/>
                <a:ext cx="15" cy="12"/>
              </a:xfrm>
              <a:custGeom>
                <a:avLst/>
                <a:gdLst>
                  <a:gd name="T0" fmla="*/ 1 w 30"/>
                  <a:gd name="T1" fmla="*/ 1 h 23"/>
                  <a:gd name="T2" fmla="*/ 1 w 30"/>
                  <a:gd name="T3" fmla="*/ 1 h 23"/>
                  <a:gd name="T4" fmla="*/ 1 w 30"/>
                  <a:gd name="T5" fmla="*/ 0 h 23"/>
                  <a:gd name="T6" fmla="*/ 1 w 30"/>
                  <a:gd name="T7" fmla="*/ 1 h 23"/>
                  <a:gd name="T8" fmla="*/ 1 w 30"/>
                  <a:gd name="T9" fmla="*/ 1 h 23"/>
                  <a:gd name="T10" fmla="*/ 1 w 30"/>
                  <a:gd name="T11" fmla="*/ 1 h 23"/>
                  <a:gd name="T12" fmla="*/ 0 w 30"/>
                  <a:gd name="T13" fmla="*/ 1 h 23"/>
                  <a:gd name="T14" fmla="*/ 1 w 30"/>
                  <a:gd name="T15" fmla="*/ 1 h 23"/>
                  <a:gd name="T16" fmla="*/ 1 w 30"/>
                  <a:gd name="T17" fmla="*/ 1 h 23"/>
                  <a:gd name="T18" fmla="*/ 1 w 30"/>
                  <a:gd name="T19" fmla="*/ 1 h 23"/>
                  <a:gd name="T20" fmla="*/ 1 w 30"/>
                  <a:gd name="T21" fmla="*/ 1 h 23"/>
                  <a:gd name="T22" fmla="*/ 1 w 30"/>
                  <a:gd name="T23" fmla="*/ 1 h 23"/>
                  <a:gd name="T24" fmla="*/ 1 w 30"/>
                  <a:gd name="T25" fmla="*/ 1 h 23"/>
                  <a:gd name="T26" fmla="*/ 1 w 30"/>
                  <a:gd name="T27" fmla="*/ 1 h 23"/>
                  <a:gd name="T28" fmla="*/ 1 w 30"/>
                  <a:gd name="T29" fmla="*/ 1 h 23"/>
                  <a:gd name="T30" fmla="*/ 1 w 30"/>
                  <a:gd name="T31" fmla="*/ 1 h 23"/>
                  <a:gd name="T32" fmla="*/ 1 w 30"/>
                  <a:gd name="T33" fmla="*/ 1 h 23"/>
                  <a:gd name="T34" fmla="*/ 1 w 30"/>
                  <a:gd name="T35" fmla="*/ 1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3"/>
                  <a:gd name="T56" fmla="*/ 30 w 3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3">
                    <a:moveTo>
                      <a:pt x="27" y="4"/>
                    </a:moveTo>
                    <a:lnTo>
                      <a:pt x="22" y="1"/>
                    </a:lnTo>
                    <a:lnTo>
                      <a:pt x="15" y="0"/>
                    </a:lnTo>
                    <a:lnTo>
                      <a:pt x="10" y="1"/>
                    </a:lnTo>
                    <a:lnTo>
                      <a:pt x="5" y="4"/>
                    </a:lnTo>
                    <a:lnTo>
                      <a:pt x="2" y="8"/>
                    </a:lnTo>
                    <a:lnTo>
                      <a:pt x="0" y="12"/>
                    </a:lnTo>
                    <a:lnTo>
                      <a:pt x="2" y="17"/>
                    </a:lnTo>
                    <a:lnTo>
                      <a:pt x="5" y="21"/>
                    </a:lnTo>
                    <a:lnTo>
                      <a:pt x="10" y="23"/>
                    </a:lnTo>
                    <a:lnTo>
                      <a:pt x="15" y="23"/>
                    </a:lnTo>
                    <a:lnTo>
                      <a:pt x="22" y="23"/>
                    </a:lnTo>
                    <a:lnTo>
                      <a:pt x="27" y="21"/>
                    </a:lnTo>
                    <a:lnTo>
                      <a:pt x="29" y="17"/>
                    </a:lnTo>
                    <a:lnTo>
                      <a:pt x="30" y="12"/>
                    </a:lnTo>
                    <a:lnTo>
                      <a:pt x="29" y="8"/>
                    </a:lnTo>
                    <a:lnTo>
                      <a:pt x="27" y="4"/>
                    </a:lnTo>
                    <a:close/>
                  </a:path>
                </a:pathLst>
              </a:custGeom>
              <a:solidFill>
                <a:srgbClr val="000000"/>
              </a:solidFill>
              <a:ln w="38100">
                <a:solidFill>
                  <a:schemeClr val="accent2"/>
                </a:solidFill>
                <a:round/>
                <a:headEnd/>
                <a:tailEnd/>
              </a:ln>
            </p:spPr>
            <p:txBody>
              <a:bodyPr/>
              <a:lstStyle/>
              <a:p>
                <a:endParaRPr lang="en-US"/>
              </a:p>
            </p:txBody>
          </p:sp>
          <p:sp>
            <p:nvSpPr>
              <p:cNvPr id="49277" name="Freeform 110"/>
              <p:cNvSpPr>
                <a:spLocks noChangeAspect="1"/>
              </p:cNvSpPr>
              <p:nvPr/>
            </p:nvSpPr>
            <p:spPr bwMode="auto">
              <a:xfrm>
                <a:off x="2448" y="1817"/>
                <a:ext cx="15" cy="12"/>
              </a:xfrm>
              <a:custGeom>
                <a:avLst/>
                <a:gdLst>
                  <a:gd name="T0" fmla="*/ 1 w 30"/>
                  <a:gd name="T1" fmla="*/ 1 h 23"/>
                  <a:gd name="T2" fmla="*/ 1 w 30"/>
                  <a:gd name="T3" fmla="*/ 1 h 23"/>
                  <a:gd name="T4" fmla="*/ 1 w 30"/>
                  <a:gd name="T5" fmla="*/ 0 h 23"/>
                  <a:gd name="T6" fmla="*/ 1 w 30"/>
                  <a:gd name="T7" fmla="*/ 1 h 23"/>
                  <a:gd name="T8" fmla="*/ 1 w 30"/>
                  <a:gd name="T9" fmla="*/ 1 h 23"/>
                  <a:gd name="T10" fmla="*/ 1 w 30"/>
                  <a:gd name="T11" fmla="*/ 1 h 23"/>
                  <a:gd name="T12" fmla="*/ 0 w 30"/>
                  <a:gd name="T13" fmla="*/ 1 h 23"/>
                  <a:gd name="T14" fmla="*/ 1 w 30"/>
                  <a:gd name="T15" fmla="*/ 1 h 23"/>
                  <a:gd name="T16" fmla="*/ 1 w 30"/>
                  <a:gd name="T17" fmla="*/ 1 h 23"/>
                  <a:gd name="T18" fmla="*/ 1 w 30"/>
                  <a:gd name="T19" fmla="*/ 1 h 23"/>
                  <a:gd name="T20" fmla="*/ 1 w 30"/>
                  <a:gd name="T21" fmla="*/ 1 h 23"/>
                  <a:gd name="T22" fmla="*/ 1 w 30"/>
                  <a:gd name="T23" fmla="*/ 1 h 23"/>
                  <a:gd name="T24" fmla="*/ 1 w 30"/>
                  <a:gd name="T25" fmla="*/ 1 h 23"/>
                  <a:gd name="T26" fmla="*/ 1 w 30"/>
                  <a:gd name="T27" fmla="*/ 1 h 23"/>
                  <a:gd name="T28" fmla="*/ 1 w 30"/>
                  <a:gd name="T29" fmla="*/ 1 h 23"/>
                  <a:gd name="T30" fmla="*/ 1 w 30"/>
                  <a:gd name="T31" fmla="*/ 1 h 23"/>
                  <a:gd name="T32" fmla="*/ 1 w 30"/>
                  <a:gd name="T33" fmla="*/ 1 h 23"/>
                  <a:gd name="T34" fmla="*/ 1 w 30"/>
                  <a:gd name="T35" fmla="*/ 1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3"/>
                  <a:gd name="T56" fmla="*/ 30 w 3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3">
                    <a:moveTo>
                      <a:pt x="27" y="4"/>
                    </a:moveTo>
                    <a:lnTo>
                      <a:pt x="22" y="1"/>
                    </a:lnTo>
                    <a:lnTo>
                      <a:pt x="15" y="0"/>
                    </a:lnTo>
                    <a:lnTo>
                      <a:pt x="10" y="1"/>
                    </a:lnTo>
                    <a:lnTo>
                      <a:pt x="5" y="4"/>
                    </a:lnTo>
                    <a:lnTo>
                      <a:pt x="2" y="7"/>
                    </a:lnTo>
                    <a:lnTo>
                      <a:pt x="0" y="11"/>
                    </a:lnTo>
                    <a:lnTo>
                      <a:pt x="2" y="17"/>
                    </a:lnTo>
                    <a:lnTo>
                      <a:pt x="5" y="21"/>
                    </a:lnTo>
                    <a:lnTo>
                      <a:pt x="10" y="22"/>
                    </a:lnTo>
                    <a:lnTo>
                      <a:pt x="15" y="23"/>
                    </a:lnTo>
                    <a:lnTo>
                      <a:pt x="22" y="22"/>
                    </a:lnTo>
                    <a:lnTo>
                      <a:pt x="27" y="19"/>
                    </a:lnTo>
                    <a:lnTo>
                      <a:pt x="30" y="17"/>
                    </a:lnTo>
                    <a:lnTo>
                      <a:pt x="30" y="11"/>
                    </a:lnTo>
                    <a:lnTo>
                      <a:pt x="30" y="7"/>
                    </a:lnTo>
                    <a:lnTo>
                      <a:pt x="27" y="4"/>
                    </a:lnTo>
                    <a:close/>
                  </a:path>
                </a:pathLst>
              </a:custGeom>
              <a:solidFill>
                <a:srgbClr val="000000"/>
              </a:solidFill>
              <a:ln w="38100">
                <a:solidFill>
                  <a:schemeClr val="accent2"/>
                </a:solidFill>
                <a:round/>
                <a:headEnd/>
                <a:tailEnd/>
              </a:ln>
            </p:spPr>
            <p:txBody>
              <a:bodyPr/>
              <a:lstStyle/>
              <a:p>
                <a:endParaRPr lang="en-US"/>
              </a:p>
            </p:txBody>
          </p:sp>
          <p:sp>
            <p:nvSpPr>
              <p:cNvPr id="49278" name="Freeform 111"/>
              <p:cNvSpPr>
                <a:spLocks noChangeAspect="1"/>
              </p:cNvSpPr>
              <p:nvPr/>
            </p:nvSpPr>
            <p:spPr bwMode="auto">
              <a:xfrm>
                <a:off x="2470" y="1834"/>
                <a:ext cx="15" cy="11"/>
              </a:xfrm>
              <a:custGeom>
                <a:avLst/>
                <a:gdLst>
                  <a:gd name="T0" fmla="*/ 1 w 30"/>
                  <a:gd name="T1" fmla="*/ 0 h 23"/>
                  <a:gd name="T2" fmla="*/ 1 w 30"/>
                  <a:gd name="T3" fmla="*/ 0 h 23"/>
                  <a:gd name="T4" fmla="*/ 1 w 30"/>
                  <a:gd name="T5" fmla="*/ 0 h 23"/>
                  <a:gd name="T6" fmla="*/ 1 w 30"/>
                  <a:gd name="T7" fmla="*/ 0 h 23"/>
                  <a:gd name="T8" fmla="*/ 1 w 30"/>
                  <a:gd name="T9" fmla="*/ 0 h 23"/>
                  <a:gd name="T10" fmla="*/ 0 w 30"/>
                  <a:gd name="T11" fmla="*/ 0 h 23"/>
                  <a:gd name="T12" fmla="*/ 0 w 30"/>
                  <a:gd name="T13" fmla="*/ 0 h 23"/>
                  <a:gd name="T14" fmla="*/ 0 w 30"/>
                  <a:gd name="T15" fmla="*/ 0 h 23"/>
                  <a:gd name="T16" fmla="*/ 1 w 30"/>
                  <a:gd name="T17" fmla="*/ 0 h 23"/>
                  <a:gd name="T18" fmla="*/ 1 w 30"/>
                  <a:gd name="T19" fmla="*/ 0 h 23"/>
                  <a:gd name="T20" fmla="*/ 1 w 30"/>
                  <a:gd name="T21" fmla="*/ 0 h 23"/>
                  <a:gd name="T22" fmla="*/ 1 w 30"/>
                  <a:gd name="T23" fmla="*/ 0 h 23"/>
                  <a:gd name="T24" fmla="*/ 1 w 30"/>
                  <a:gd name="T25" fmla="*/ 0 h 23"/>
                  <a:gd name="T26" fmla="*/ 1 w 30"/>
                  <a:gd name="T27" fmla="*/ 0 h 23"/>
                  <a:gd name="T28" fmla="*/ 1 w 30"/>
                  <a:gd name="T29" fmla="*/ 0 h 23"/>
                  <a:gd name="T30" fmla="*/ 1 w 30"/>
                  <a:gd name="T31" fmla="*/ 0 h 23"/>
                  <a:gd name="T32" fmla="*/ 1 w 30"/>
                  <a:gd name="T33" fmla="*/ 0 h 23"/>
                  <a:gd name="T34" fmla="*/ 1 w 30"/>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3"/>
                  <a:gd name="T56" fmla="*/ 30 w 3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3">
                    <a:moveTo>
                      <a:pt x="25" y="2"/>
                    </a:moveTo>
                    <a:lnTo>
                      <a:pt x="20" y="0"/>
                    </a:lnTo>
                    <a:lnTo>
                      <a:pt x="15" y="0"/>
                    </a:lnTo>
                    <a:lnTo>
                      <a:pt x="9" y="0"/>
                    </a:lnTo>
                    <a:lnTo>
                      <a:pt x="4" y="2"/>
                    </a:lnTo>
                    <a:lnTo>
                      <a:pt x="0" y="6"/>
                    </a:lnTo>
                    <a:lnTo>
                      <a:pt x="0" y="11"/>
                    </a:lnTo>
                    <a:lnTo>
                      <a:pt x="0" y="15"/>
                    </a:lnTo>
                    <a:lnTo>
                      <a:pt x="4" y="19"/>
                    </a:lnTo>
                    <a:lnTo>
                      <a:pt x="9" y="22"/>
                    </a:lnTo>
                    <a:lnTo>
                      <a:pt x="15" y="23"/>
                    </a:lnTo>
                    <a:lnTo>
                      <a:pt x="20" y="22"/>
                    </a:lnTo>
                    <a:lnTo>
                      <a:pt x="25" y="19"/>
                    </a:lnTo>
                    <a:lnTo>
                      <a:pt x="29" y="15"/>
                    </a:lnTo>
                    <a:lnTo>
                      <a:pt x="30" y="11"/>
                    </a:lnTo>
                    <a:lnTo>
                      <a:pt x="29" y="6"/>
                    </a:lnTo>
                    <a:lnTo>
                      <a:pt x="25" y="2"/>
                    </a:lnTo>
                    <a:close/>
                  </a:path>
                </a:pathLst>
              </a:custGeom>
              <a:solidFill>
                <a:srgbClr val="000000"/>
              </a:solidFill>
              <a:ln w="38100">
                <a:solidFill>
                  <a:schemeClr val="accent2"/>
                </a:solidFill>
                <a:round/>
                <a:headEnd/>
                <a:tailEnd/>
              </a:ln>
            </p:spPr>
            <p:txBody>
              <a:bodyPr/>
              <a:lstStyle/>
              <a:p>
                <a:endParaRPr lang="en-US"/>
              </a:p>
            </p:txBody>
          </p:sp>
          <p:sp>
            <p:nvSpPr>
              <p:cNvPr id="49279" name="Freeform 112"/>
              <p:cNvSpPr>
                <a:spLocks noChangeAspect="1"/>
              </p:cNvSpPr>
              <p:nvPr/>
            </p:nvSpPr>
            <p:spPr bwMode="auto">
              <a:xfrm>
                <a:off x="2490" y="1850"/>
                <a:ext cx="16" cy="12"/>
              </a:xfrm>
              <a:custGeom>
                <a:avLst/>
                <a:gdLst>
                  <a:gd name="T0" fmla="*/ 1 w 30"/>
                  <a:gd name="T1" fmla="*/ 1 h 23"/>
                  <a:gd name="T2" fmla="*/ 1 w 30"/>
                  <a:gd name="T3" fmla="*/ 1 h 23"/>
                  <a:gd name="T4" fmla="*/ 1 w 30"/>
                  <a:gd name="T5" fmla="*/ 0 h 23"/>
                  <a:gd name="T6" fmla="*/ 1 w 30"/>
                  <a:gd name="T7" fmla="*/ 1 h 23"/>
                  <a:gd name="T8" fmla="*/ 1 w 30"/>
                  <a:gd name="T9" fmla="*/ 1 h 23"/>
                  <a:gd name="T10" fmla="*/ 0 w 30"/>
                  <a:gd name="T11" fmla="*/ 1 h 23"/>
                  <a:gd name="T12" fmla="*/ 0 w 30"/>
                  <a:gd name="T13" fmla="*/ 1 h 23"/>
                  <a:gd name="T14" fmla="*/ 0 w 30"/>
                  <a:gd name="T15" fmla="*/ 1 h 23"/>
                  <a:gd name="T16" fmla="*/ 1 w 30"/>
                  <a:gd name="T17" fmla="*/ 1 h 23"/>
                  <a:gd name="T18" fmla="*/ 1 w 30"/>
                  <a:gd name="T19" fmla="*/ 1 h 23"/>
                  <a:gd name="T20" fmla="*/ 1 w 30"/>
                  <a:gd name="T21" fmla="*/ 1 h 23"/>
                  <a:gd name="T22" fmla="*/ 1 w 30"/>
                  <a:gd name="T23" fmla="*/ 1 h 23"/>
                  <a:gd name="T24" fmla="*/ 1 w 30"/>
                  <a:gd name="T25" fmla="*/ 1 h 23"/>
                  <a:gd name="T26" fmla="*/ 1 w 30"/>
                  <a:gd name="T27" fmla="*/ 1 h 23"/>
                  <a:gd name="T28" fmla="*/ 1 w 30"/>
                  <a:gd name="T29" fmla="*/ 1 h 23"/>
                  <a:gd name="T30" fmla="*/ 1 w 30"/>
                  <a:gd name="T31" fmla="*/ 1 h 23"/>
                  <a:gd name="T32" fmla="*/ 1 w 30"/>
                  <a:gd name="T33" fmla="*/ 1 h 23"/>
                  <a:gd name="T34" fmla="*/ 1 w 30"/>
                  <a:gd name="T35" fmla="*/ 1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3"/>
                  <a:gd name="T56" fmla="*/ 30 w 3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3">
                    <a:moveTo>
                      <a:pt x="25" y="4"/>
                    </a:moveTo>
                    <a:lnTo>
                      <a:pt x="20" y="1"/>
                    </a:lnTo>
                    <a:lnTo>
                      <a:pt x="15" y="0"/>
                    </a:lnTo>
                    <a:lnTo>
                      <a:pt x="8" y="1"/>
                    </a:lnTo>
                    <a:lnTo>
                      <a:pt x="3" y="4"/>
                    </a:lnTo>
                    <a:lnTo>
                      <a:pt x="0" y="8"/>
                    </a:lnTo>
                    <a:lnTo>
                      <a:pt x="0" y="12"/>
                    </a:lnTo>
                    <a:lnTo>
                      <a:pt x="0" y="17"/>
                    </a:lnTo>
                    <a:lnTo>
                      <a:pt x="3" y="21"/>
                    </a:lnTo>
                    <a:lnTo>
                      <a:pt x="8" y="23"/>
                    </a:lnTo>
                    <a:lnTo>
                      <a:pt x="15" y="23"/>
                    </a:lnTo>
                    <a:lnTo>
                      <a:pt x="20" y="23"/>
                    </a:lnTo>
                    <a:lnTo>
                      <a:pt x="25" y="21"/>
                    </a:lnTo>
                    <a:lnTo>
                      <a:pt x="28" y="17"/>
                    </a:lnTo>
                    <a:lnTo>
                      <a:pt x="30" y="12"/>
                    </a:lnTo>
                    <a:lnTo>
                      <a:pt x="28" y="8"/>
                    </a:lnTo>
                    <a:lnTo>
                      <a:pt x="25" y="4"/>
                    </a:lnTo>
                    <a:close/>
                  </a:path>
                </a:pathLst>
              </a:custGeom>
              <a:solidFill>
                <a:srgbClr val="000000"/>
              </a:solidFill>
              <a:ln w="38100">
                <a:solidFill>
                  <a:schemeClr val="accent2"/>
                </a:solidFill>
                <a:round/>
                <a:headEnd/>
                <a:tailEnd/>
              </a:ln>
            </p:spPr>
            <p:txBody>
              <a:bodyPr/>
              <a:lstStyle/>
              <a:p>
                <a:endParaRPr lang="en-US"/>
              </a:p>
            </p:txBody>
          </p:sp>
          <p:sp>
            <p:nvSpPr>
              <p:cNvPr id="49280" name="Freeform 113"/>
              <p:cNvSpPr>
                <a:spLocks noChangeAspect="1"/>
              </p:cNvSpPr>
              <p:nvPr/>
            </p:nvSpPr>
            <p:spPr bwMode="auto">
              <a:xfrm>
                <a:off x="2511" y="1867"/>
                <a:ext cx="15" cy="12"/>
              </a:xfrm>
              <a:custGeom>
                <a:avLst/>
                <a:gdLst>
                  <a:gd name="T0" fmla="*/ 1 w 30"/>
                  <a:gd name="T1" fmla="*/ 1 h 23"/>
                  <a:gd name="T2" fmla="*/ 1 w 30"/>
                  <a:gd name="T3" fmla="*/ 1 h 23"/>
                  <a:gd name="T4" fmla="*/ 1 w 30"/>
                  <a:gd name="T5" fmla="*/ 0 h 23"/>
                  <a:gd name="T6" fmla="*/ 1 w 30"/>
                  <a:gd name="T7" fmla="*/ 1 h 23"/>
                  <a:gd name="T8" fmla="*/ 1 w 30"/>
                  <a:gd name="T9" fmla="*/ 1 h 23"/>
                  <a:gd name="T10" fmla="*/ 1 w 30"/>
                  <a:gd name="T11" fmla="*/ 1 h 23"/>
                  <a:gd name="T12" fmla="*/ 0 w 30"/>
                  <a:gd name="T13" fmla="*/ 1 h 23"/>
                  <a:gd name="T14" fmla="*/ 1 w 30"/>
                  <a:gd name="T15" fmla="*/ 1 h 23"/>
                  <a:gd name="T16" fmla="*/ 1 w 30"/>
                  <a:gd name="T17" fmla="*/ 1 h 23"/>
                  <a:gd name="T18" fmla="*/ 1 w 30"/>
                  <a:gd name="T19" fmla="*/ 1 h 23"/>
                  <a:gd name="T20" fmla="*/ 1 w 30"/>
                  <a:gd name="T21" fmla="*/ 1 h 23"/>
                  <a:gd name="T22" fmla="*/ 1 w 30"/>
                  <a:gd name="T23" fmla="*/ 1 h 23"/>
                  <a:gd name="T24" fmla="*/ 1 w 30"/>
                  <a:gd name="T25" fmla="*/ 1 h 23"/>
                  <a:gd name="T26" fmla="*/ 1 w 30"/>
                  <a:gd name="T27" fmla="*/ 1 h 23"/>
                  <a:gd name="T28" fmla="*/ 1 w 30"/>
                  <a:gd name="T29" fmla="*/ 1 h 23"/>
                  <a:gd name="T30" fmla="*/ 1 w 30"/>
                  <a:gd name="T31" fmla="*/ 1 h 23"/>
                  <a:gd name="T32" fmla="*/ 1 w 30"/>
                  <a:gd name="T33" fmla="*/ 1 h 23"/>
                  <a:gd name="T34" fmla="*/ 1 w 30"/>
                  <a:gd name="T35" fmla="*/ 1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3"/>
                  <a:gd name="T56" fmla="*/ 30 w 3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3">
                    <a:moveTo>
                      <a:pt x="25" y="4"/>
                    </a:moveTo>
                    <a:lnTo>
                      <a:pt x="20" y="1"/>
                    </a:lnTo>
                    <a:lnTo>
                      <a:pt x="15" y="0"/>
                    </a:lnTo>
                    <a:lnTo>
                      <a:pt x="8" y="1"/>
                    </a:lnTo>
                    <a:lnTo>
                      <a:pt x="5" y="4"/>
                    </a:lnTo>
                    <a:lnTo>
                      <a:pt x="1" y="8"/>
                    </a:lnTo>
                    <a:lnTo>
                      <a:pt x="0" y="12"/>
                    </a:lnTo>
                    <a:lnTo>
                      <a:pt x="1" y="17"/>
                    </a:lnTo>
                    <a:lnTo>
                      <a:pt x="3" y="21"/>
                    </a:lnTo>
                    <a:lnTo>
                      <a:pt x="8" y="23"/>
                    </a:lnTo>
                    <a:lnTo>
                      <a:pt x="15" y="23"/>
                    </a:lnTo>
                    <a:lnTo>
                      <a:pt x="20" y="23"/>
                    </a:lnTo>
                    <a:lnTo>
                      <a:pt x="25" y="21"/>
                    </a:lnTo>
                    <a:lnTo>
                      <a:pt x="28" y="17"/>
                    </a:lnTo>
                    <a:lnTo>
                      <a:pt x="30" y="12"/>
                    </a:lnTo>
                    <a:lnTo>
                      <a:pt x="28" y="8"/>
                    </a:lnTo>
                    <a:lnTo>
                      <a:pt x="25" y="4"/>
                    </a:lnTo>
                    <a:close/>
                  </a:path>
                </a:pathLst>
              </a:custGeom>
              <a:solidFill>
                <a:srgbClr val="000000"/>
              </a:solidFill>
              <a:ln w="38100">
                <a:solidFill>
                  <a:schemeClr val="accent2"/>
                </a:solidFill>
                <a:round/>
                <a:headEnd/>
                <a:tailEnd/>
              </a:ln>
            </p:spPr>
            <p:txBody>
              <a:bodyPr/>
              <a:lstStyle/>
              <a:p>
                <a:endParaRPr lang="en-US"/>
              </a:p>
            </p:txBody>
          </p:sp>
          <p:sp>
            <p:nvSpPr>
              <p:cNvPr id="49281" name="Freeform 114"/>
              <p:cNvSpPr>
                <a:spLocks noChangeAspect="1"/>
              </p:cNvSpPr>
              <p:nvPr/>
            </p:nvSpPr>
            <p:spPr bwMode="auto">
              <a:xfrm>
                <a:off x="2532" y="1884"/>
                <a:ext cx="15" cy="12"/>
              </a:xfrm>
              <a:custGeom>
                <a:avLst/>
                <a:gdLst>
                  <a:gd name="T0" fmla="*/ 1 w 30"/>
                  <a:gd name="T1" fmla="*/ 1 h 23"/>
                  <a:gd name="T2" fmla="*/ 1 w 30"/>
                  <a:gd name="T3" fmla="*/ 1 h 23"/>
                  <a:gd name="T4" fmla="*/ 1 w 30"/>
                  <a:gd name="T5" fmla="*/ 0 h 23"/>
                  <a:gd name="T6" fmla="*/ 1 w 30"/>
                  <a:gd name="T7" fmla="*/ 1 h 23"/>
                  <a:gd name="T8" fmla="*/ 1 w 30"/>
                  <a:gd name="T9" fmla="*/ 1 h 23"/>
                  <a:gd name="T10" fmla="*/ 1 w 30"/>
                  <a:gd name="T11" fmla="*/ 1 h 23"/>
                  <a:gd name="T12" fmla="*/ 0 w 30"/>
                  <a:gd name="T13" fmla="*/ 1 h 23"/>
                  <a:gd name="T14" fmla="*/ 1 w 30"/>
                  <a:gd name="T15" fmla="*/ 1 h 23"/>
                  <a:gd name="T16" fmla="*/ 1 w 30"/>
                  <a:gd name="T17" fmla="*/ 1 h 23"/>
                  <a:gd name="T18" fmla="*/ 1 w 30"/>
                  <a:gd name="T19" fmla="*/ 1 h 23"/>
                  <a:gd name="T20" fmla="*/ 1 w 30"/>
                  <a:gd name="T21" fmla="*/ 1 h 23"/>
                  <a:gd name="T22" fmla="*/ 1 w 30"/>
                  <a:gd name="T23" fmla="*/ 1 h 23"/>
                  <a:gd name="T24" fmla="*/ 1 w 30"/>
                  <a:gd name="T25" fmla="*/ 1 h 23"/>
                  <a:gd name="T26" fmla="*/ 1 w 30"/>
                  <a:gd name="T27" fmla="*/ 1 h 23"/>
                  <a:gd name="T28" fmla="*/ 1 w 30"/>
                  <a:gd name="T29" fmla="*/ 1 h 23"/>
                  <a:gd name="T30" fmla="*/ 1 w 30"/>
                  <a:gd name="T31" fmla="*/ 1 h 23"/>
                  <a:gd name="T32" fmla="*/ 1 w 30"/>
                  <a:gd name="T33" fmla="*/ 1 h 23"/>
                  <a:gd name="T34" fmla="*/ 1 w 30"/>
                  <a:gd name="T35" fmla="*/ 1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3"/>
                  <a:gd name="T56" fmla="*/ 30 w 3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3">
                    <a:moveTo>
                      <a:pt x="27" y="2"/>
                    </a:moveTo>
                    <a:lnTo>
                      <a:pt x="22" y="1"/>
                    </a:lnTo>
                    <a:lnTo>
                      <a:pt x="15" y="0"/>
                    </a:lnTo>
                    <a:lnTo>
                      <a:pt x="10" y="1"/>
                    </a:lnTo>
                    <a:lnTo>
                      <a:pt x="5" y="4"/>
                    </a:lnTo>
                    <a:lnTo>
                      <a:pt x="2" y="6"/>
                    </a:lnTo>
                    <a:lnTo>
                      <a:pt x="0" y="11"/>
                    </a:lnTo>
                    <a:lnTo>
                      <a:pt x="2" y="15"/>
                    </a:lnTo>
                    <a:lnTo>
                      <a:pt x="5" y="19"/>
                    </a:lnTo>
                    <a:lnTo>
                      <a:pt x="10" y="22"/>
                    </a:lnTo>
                    <a:lnTo>
                      <a:pt x="15" y="23"/>
                    </a:lnTo>
                    <a:lnTo>
                      <a:pt x="22" y="22"/>
                    </a:lnTo>
                    <a:lnTo>
                      <a:pt x="25" y="19"/>
                    </a:lnTo>
                    <a:lnTo>
                      <a:pt x="29" y="15"/>
                    </a:lnTo>
                    <a:lnTo>
                      <a:pt x="30" y="11"/>
                    </a:lnTo>
                    <a:lnTo>
                      <a:pt x="29" y="6"/>
                    </a:lnTo>
                    <a:lnTo>
                      <a:pt x="27" y="2"/>
                    </a:lnTo>
                    <a:close/>
                  </a:path>
                </a:pathLst>
              </a:custGeom>
              <a:solidFill>
                <a:srgbClr val="000000"/>
              </a:solidFill>
              <a:ln w="38100">
                <a:solidFill>
                  <a:schemeClr val="accent2"/>
                </a:solidFill>
                <a:round/>
                <a:headEnd/>
                <a:tailEnd/>
              </a:ln>
            </p:spPr>
            <p:txBody>
              <a:bodyPr/>
              <a:lstStyle/>
              <a:p>
                <a:endParaRPr lang="en-US"/>
              </a:p>
            </p:txBody>
          </p:sp>
          <p:sp>
            <p:nvSpPr>
              <p:cNvPr id="49282" name="Freeform 115"/>
              <p:cNvSpPr>
                <a:spLocks noChangeAspect="1"/>
              </p:cNvSpPr>
              <p:nvPr/>
            </p:nvSpPr>
            <p:spPr bwMode="auto">
              <a:xfrm>
                <a:off x="2553" y="1901"/>
                <a:ext cx="15" cy="11"/>
              </a:xfrm>
              <a:custGeom>
                <a:avLst/>
                <a:gdLst>
                  <a:gd name="T0" fmla="*/ 1 w 30"/>
                  <a:gd name="T1" fmla="*/ 0 h 23"/>
                  <a:gd name="T2" fmla="*/ 1 w 30"/>
                  <a:gd name="T3" fmla="*/ 0 h 23"/>
                  <a:gd name="T4" fmla="*/ 1 w 30"/>
                  <a:gd name="T5" fmla="*/ 0 h 23"/>
                  <a:gd name="T6" fmla="*/ 1 w 30"/>
                  <a:gd name="T7" fmla="*/ 0 h 23"/>
                  <a:gd name="T8" fmla="*/ 1 w 30"/>
                  <a:gd name="T9" fmla="*/ 0 h 23"/>
                  <a:gd name="T10" fmla="*/ 1 w 30"/>
                  <a:gd name="T11" fmla="*/ 0 h 23"/>
                  <a:gd name="T12" fmla="*/ 0 w 30"/>
                  <a:gd name="T13" fmla="*/ 0 h 23"/>
                  <a:gd name="T14" fmla="*/ 1 w 30"/>
                  <a:gd name="T15" fmla="*/ 0 h 23"/>
                  <a:gd name="T16" fmla="*/ 1 w 30"/>
                  <a:gd name="T17" fmla="*/ 0 h 23"/>
                  <a:gd name="T18" fmla="*/ 1 w 30"/>
                  <a:gd name="T19" fmla="*/ 0 h 23"/>
                  <a:gd name="T20" fmla="*/ 1 w 30"/>
                  <a:gd name="T21" fmla="*/ 0 h 23"/>
                  <a:gd name="T22" fmla="*/ 1 w 30"/>
                  <a:gd name="T23" fmla="*/ 0 h 23"/>
                  <a:gd name="T24" fmla="*/ 1 w 30"/>
                  <a:gd name="T25" fmla="*/ 0 h 23"/>
                  <a:gd name="T26" fmla="*/ 1 w 30"/>
                  <a:gd name="T27" fmla="*/ 0 h 23"/>
                  <a:gd name="T28" fmla="*/ 1 w 30"/>
                  <a:gd name="T29" fmla="*/ 0 h 23"/>
                  <a:gd name="T30" fmla="*/ 1 w 30"/>
                  <a:gd name="T31" fmla="*/ 0 h 23"/>
                  <a:gd name="T32" fmla="*/ 1 w 30"/>
                  <a:gd name="T33" fmla="*/ 0 h 23"/>
                  <a:gd name="T34" fmla="*/ 1 w 30"/>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3"/>
                  <a:gd name="T56" fmla="*/ 30 w 3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3">
                    <a:moveTo>
                      <a:pt x="27" y="2"/>
                    </a:moveTo>
                    <a:lnTo>
                      <a:pt x="22" y="0"/>
                    </a:lnTo>
                    <a:lnTo>
                      <a:pt x="15" y="0"/>
                    </a:lnTo>
                    <a:lnTo>
                      <a:pt x="10" y="0"/>
                    </a:lnTo>
                    <a:lnTo>
                      <a:pt x="5" y="2"/>
                    </a:lnTo>
                    <a:lnTo>
                      <a:pt x="2" y="6"/>
                    </a:lnTo>
                    <a:lnTo>
                      <a:pt x="0" y="11"/>
                    </a:lnTo>
                    <a:lnTo>
                      <a:pt x="2" y="15"/>
                    </a:lnTo>
                    <a:lnTo>
                      <a:pt x="5" y="19"/>
                    </a:lnTo>
                    <a:lnTo>
                      <a:pt x="10" y="22"/>
                    </a:lnTo>
                    <a:lnTo>
                      <a:pt x="15" y="23"/>
                    </a:lnTo>
                    <a:lnTo>
                      <a:pt x="22" y="22"/>
                    </a:lnTo>
                    <a:lnTo>
                      <a:pt x="27" y="19"/>
                    </a:lnTo>
                    <a:lnTo>
                      <a:pt x="30" y="15"/>
                    </a:lnTo>
                    <a:lnTo>
                      <a:pt x="30" y="11"/>
                    </a:lnTo>
                    <a:lnTo>
                      <a:pt x="30" y="6"/>
                    </a:lnTo>
                    <a:lnTo>
                      <a:pt x="27" y="2"/>
                    </a:lnTo>
                    <a:close/>
                  </a:path>
                </a:pathLst>
              </a:custGeom>
              <a:solidFill>
                <a:srgbClr val="000000"/>
              </a:solidFill>
              <a:ln w="38100">
                <a:solidFill>
                  <a:schemeClr val="accent2"/>
                </a:solidFill>
                <a:round/>
                <a:headEnd/>
                <a:tailEnd/>
              </a:ln>
            </p:spPr>
            <p:txBody>
              <a:bodyPr/>
              <a:lstStyle/>
              <a:p>
                <a:endParaRPr lang="en-US"/>
              </a:p>
            </p:txBody>
          </p:sp>
          <p:sp>
            <p:nvSpPr>
              <p:cNvPr id="49283" name="Freeform 116"/>
              <p:cNvSpPr>
                <a:spLocks noChangeAspect="1"/>
              </p:cNvSpPr>
              <p:nvPr/>
            </p:nvSpPr>
            <p:spPr bwMode="auto">
              <a:xfrm>
                <a:off x="2574" y="1917"/>
                <a:ext cx="15" cy="12"/>
              </a:xfrm>
              <a:custGeom>
                <a:avLst/>
                <a:gdLst>
                  <a:gd name="T0" fmla="*/ 1 w 30"/>
                  <a:gd name="T1" fmla="*/ 1 h 24"/>
                  <a:gd name="T2" fmla="*/ 1 w 30"/>
                  <a:gd name="T3" fmla="*/ 1 h 24"/>
                  <a:gd name="T4" fmla="*/ 1 w 30"/>
                  <a:gd name="T5" fmla="*/ 0 h 24"/>
                  <a:gd name="T6" fmla="*/ 1 w 30"/>
                  <a:gd name="T7" fmla="*/ 1 h 24"/>
                  <a:gd name="T8" fmla="*/ 1 w 30"/>
                  <a:gd name="T9" fmla="*/ 1 h 24"/>
                  <a:gd name="T10" fmla="*/ 1 w 30"/>
                  <a:gd name="T11" fmla="*/ 1 h 24"/>
                  <a:gd name="T12" fmla="*/ 0 w 30"/>
                  <a:gd name="T13" fmla="*/ 1 h 24"/>
                  <a:gd name="T14" fmla="*/ 1 w 30"/>
                  <a:gd name="T15" fmla="*/ 1 h 24"/>
                  <a:gd name="T16" fmla="*/ 1 w 30"/>
                  <a:gd name="T17" fmla="*/ 1 h 24"/>
                  <a:gd name="T18" fmla="*/ 1 w 30"/>
                  <a:gd name="T19" fmla="*/ 1 h 24"/>
                  <a:gd name="T20" fmla="*/ 1 w 30"/>
                  <a:gd name="T21" fmla="*/ 1 h 24"/>
                  <a:gd name="T22" fmla="*/ 1 w 30"/>
                  <a:gd name="T23" fmla="*/ 1 h 24"/>
                  <a:gd name="T24" fmla="*/ 1 w 30"/>
                  <a:gd name="T25" fmla="*/ 1 h 24"/>
                  <a:gd name="T26" fmla="*/ 1 w 30"/>
                  <a:gd name="T27" fmla="*/ 1 h 24"/>
                  <a:gd name="T28" fmla="*/ 1 w 30"/>
                  <a:gd name="T29" fmla="*/ 1 h 24"/>
                  <a:gd name="T30" fmla="*/ 1 w 30"/>
                  <a:gd name="T31" fmla="*/ 1 h 24"/>
                  <a:gd name="T32" fmla="*/ 1 w 30"/>
                  <a:gd name="T33" fmla="*/ 1 h 24"/>
                  <a:gd name="T34" fmla="*/ 1 w 30"/>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4"/>
                  <a:gd name="T56" fmla="*/ 30 w 3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4">
                    <a:moveTo>
                      <a:pt x="27" y="4"/>
                    </a:moveTo>
                    <a:lnTo>
                      <a:pt x="22" y="1"/>
                    </a:lnTo>
                    <a:lnTo>
                      <a:pt x="15" y="0"/>
                    </a:lnTo>
                    <a:lnTo>
                      <a:pt x="10" y="1"/>
                    </a:lnTo>
                    <a:lnTo>
                      <a:pt x="5" y="4"/>
                    </a:lnTo>
                    <a:lnTo>
                      <a:pt x="2" y="8"/>
                    </a:lnTo>
                    <a:lnTo>
                      <a:pt x="0" y="12"/>
                    </a:lnTo>
                    <a:lnTo>
                      <a:pt x="2" y="17"/>
                    </a:lnTo>
                    <a:lnTo>
                      <a:pt x="5" y="21"/>
                    </a:lnTo>
                    <a:lnTo>
                      <a:pt x="10" y="24"/>
                    </a:lnTo>
                    <a:lnTo>
                      <a:pt x="15" y="24"/>
                    </a:lnTo>
                    <a:lnTo>
                      <a:pt x="22" y="24"/>
                    </a:lnTo>
                    <a:lnTo>
                      <a:pt x="27" y="21"/>
                    </a:lnTo>
                    <a:lnTo>
                      <a:pt x="30" y="17"/>
                    </a:lnTo>
                    <a:lnTo>
                      <a:pt x="30" y="12"/>
                    </a:lnTo>
                    <a:lnTo>
                      <a:pt x="30" y="8"/>
                    </a:lnTo>
                    <a:lnTo>
                      <a:pt x="27" y="4"/>
                    </a:lnTo>
                    <a:close/>
                  </a:path>
                </a:pathLst>
              </a:custGeom>
              <a:solidFill>
                <a:srgbClr val="000000"/>
              </a:solidFill>
              <a:ln w="38100">
                <a:solidFill>
                  <a:schemeClr val="accent2"/>
                </a:solidFill>
                <a:round/>
                <a:headEnd/>
                <a:tailEnd/>
              </a:ln>
            </p:spPr>
            <p:txBody>
              <a:bodyPr/>
              <a:lstStyle/>
              <a:p>
                <a:endParaRPr lang="en-US"/>
              </a:p>
            </p:txBody>
          </p:sp>
          <p:sp>
            <p:nvSpPr>
              <p:cNvPr id="49284" name="Freeform 117"/>
              <p:cNvSpPr>
                <a:spLocks noChangeAspect="1"/>
              </p:cNvSpPr>
              <p:nvPr/>
            </p:nvSpPr>
            <p:spPr bwMode="auto">
              <a:xfrm>
                <a:off x="2596" y="1934"/>
                <a:ext cx="15" cy="12"/>
              </a:xfrm>
              <a:custGeom>
                <a:avLst/>
                <a:gdLst>
                  <a:gd name="T0" fmla="*/ 1 w 30"/>
                  <a:gd name="T1" fmla="*/ 1 h 23"/>
                  <a:gd name="T2" fmla="*/ 1 w 30"/>
                  <a:gd name="T3" fmla="*/ 1 h 23"/>
                  <a:gd name="T4" fmla="*/ 1 w 30"/>
                  <a:gd name="T5" fmla="*/ 0 h 23"/>
                  <a:gd name="T6" fmla="*/ 1 w 30"/>
                  <a:gd name="T7" fmla="*/ 1 h 23"/>
                  <a:gd name="T8" fmla="*/ 1 w 30"/>
                  <a:gd name="T9" fmla="*/ 1 h 23"/>
                  <a:gd name="T10" fmla="*/ 0 w 30"/>
                  <a:gd name="T11" fmla="*/ 1 h 23"/>
                  <a:gd name="T12" fmla="*/ 0 w 30"/>
                  <a:gd name="T13" fmla="*/ 1 h 23"/>
                  <a:gd name="T14" fmla="*/ 0 w 30"/>
                  <a:gd name="T15" fmla="*/ 1 h 23"/>
                  <a:gd name="T16" fmla="*/ 1 w 30"/>
                  <a:gd name="T17" fmla="*/ 1 h 23"/>
                  <a:gd name="T18" fmla="*/ 1 w 30"/>
                  <a:gd name="T19" fmla="*/ 1 h 23"/>
                  <a:gd name="T20" fmla="*/ 1 w 30"/>
                  <a:gd name="T21" fmla="*/ 1 h 23"/>
                  <a:gd name="T22" fmla="*/ 1 w 30"/>
                  <a:gd name="T23" fmla="*/ 1 h 23"/>
                  <a:gd name="T24" fmla="*/ 1 w 30"/>
                  <a:gd name="T25" fmla="*/ 1 h 23"/>
                  <a:gd name="T26" fmla="*/ 1 w 30"/>
                  <a:gd name="T27" fmla="*/ 1 h 23"/>
                  <a:gd name="T28" fmla="*/ 1 w 30"/>
                  <a:gd name="T29" fmla="*/ 1 h 23"/>
                  <a:gd name="T30" fmla="*/ 1 w 30"/>
                  <a:gd name="T31" fmla="*/ 1 h 23"/>
                  <a:gd name="T32" fmla="*/ 1 w 30"/>
                  <a:gd name="T33" fmla="*/ 1 h 23"/>
                  <a:gd name="T34" fmla="*/ 1 w 30"/>
                  <a:gd name="T35" fmla="*/ 1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3"/>
                  <a:gd name="T56" fmla="*/ 30 w 3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3">
                    <a:moveTo>
                      <a:pt x="25" y="4"/>
                    </a:moveTo>
                    <a:lnTo>
                      <a:pt x="20" y="1"/>
                    </a:lnTo>
                    <a:lnTo>
                      <a:pt x="15" y="0"/>
                    </a:lnTo>
                    <a:lnTo>
                      <a:pt x="9" y="1"/>
                    </a:lnTo>
                    <a:lnTo>
                      <a:pt x="4" y="4"/>
                    </a:lnTo>
                    <a:lnTo>
                      <a:pt x="0" y="8"/>
                    </a:lnTo>
                    <a:lnTo>
                      <a:pt x="0" y="12"/>
                    </a:lnTo>
                    <a:lnTo>
                      <a:pt x="0" y="17"/>
                    </a:lnTo>
                    <a:lnTo>
                      <a:pt x="4" y="21"/>
                    </a:lnTo>
                    <a:lnTo>
                      <a:pt x="9" y="22"/>
                    </a:lnTo>
                    <a:lnTo>
                      <a:pt x="15" y="23"/>
                    </a:lnTo>
                    <a:lnTo>
                      <a:pt x="20" y="22"/>
                    </a:lnTo>
                    <a:lnTo>
                      <a:pt x="25" y="19"/>
                    </a:lnTo>
                    <a:lnTo>
                      <a:pt x="29" y="17"/>
                    </a:lnTo>
                    <a:lnTo>
                      <a:pt x="30" y="12"/>
                    </a:lnTo>
                    <a:lnTo>
                      <a:pt x="29" y="8"/>
                    </a:lnTo>
                    <a:lnTo>
                      <a:pt x="25" y="4"/>
                    </a:lnTo>
                    <a:close/>
                  </a:path>
                </a:pathLst>
              </a:custGeom>
              <a:solidFill>
                <a:srgbClr val="000000"/>
              </a:solidFill>
              <a:ln w="38100">
                <a:solidFill>
                  <a:schemeClr val="accent2"/>
                </a:solidFill>
                <a:round/>
                <a:headEnd/>
                <a:tailEnd/>
              </a:ln>
            </p:spPr>
            <p:txBody>
              <a:bodyPr/>
              <a:lstStyle/>
              <a:p>
                <a:endParaRPr lang="en-US"/>
              </a:p>
            </p:txBody>
          </p:sp>
          <p:sp>
            <p:nvSpPr>
              <p:cNvPr id="49285" name="Freeform 118"/>
              <p:cNvSpPr>
                <a:spLocks noChangeAspect="1"/>
              </p:cNvSpPr>
              <p:nvPr/>
            </p:nvSpPr>
            <p:spPr bwMode="auto">
              <a:xfrm>
                <a:off x="2617" y="1951"/>
                <a:ext cx="15" cy="12"/>
              </a:xfrm>
              <a:custGeom>
                <a:avLst/>
                <a:gdLst>
                  <a:gd name="T0" fmla="*/ 1 w 30"/>
                  <a:gd name="T1" fmla="*/ 1 h 23"/>
                  <a:gd name="T2" fmla="*/ 1 w 30"/>
                  <a:gd name="T3" fmla="*/ 1 h 23"/>
                  <a:gd name="T4" fmla="*/ 1 w 30"/>
                  <a:gd name="T5" fmla="*/ 0 h 23"/>
                  <a:gd name="T6" fmla="*/ 1 w 30"/>
                  <a:gd name="T7" fmla="*/ 1 h 23"/>
                  <a:gd name="T8" fmla="*/ 1 w 30"/>
                  <a:gd name="T9" fmla="*/ 1 h 23"/>
                  <a:gd name="T10" fmla="*/ 0 w 30"/>
                  <a:gd name="T11" fmla="*/ 1 h 23"/>
                  <a:gd name="T12" fmla="*/ 0 w 30"/>
                  <a:gd name="T13" fmla="*/ 1 h 23"/>
                  <a:gd name="T14" fmla="*/ 0 w 30"/>
                  <a:gd name="T15" fmla="*/ 1 h 23"/>
                  <a:gd name="T16" fmla="*/ 1 w 30"/>
                  <a:gd name="T17" fmla="*/ 1 h 23"/>
                  <a:gd name="T18" fmla="*/ 1 w 30"/>
                  <a:gd name="T19" fmla="*/ 1 h 23"/>
                  <a:gd name="T20" fmla="*/ 1 w 30"/>
                  <a:gd name="T21" fmla="*/ 1 h 23"/>
                  <a:gd name="T22" fmla="*/ 1 w 30"/>
                  <a:gd name="T23" fmla="*/ 1 h 23"/>
                  <a:gd name="T24" fmla="*/ 1 w 30"/>
                  <a:gd name="T25" fmla="*/ 1 h 23"/>
                  <a:gd name="T26" fmla="*/ 1 w 30"/>
                  <a:gd name="T27" fmla="*/ 1 h 23"/>
                  <a:gd name="T28" fmla="*/ 1 w 30"/>
                  <a:gd name="T29" fmla="*/ 1 h 23"/>
                  <a:gd name="T30" fmla="*/ 1 w 30"/>
                  <a:gd name="T31" fmla="*/ 1 h 23"/>
                  <a:gd name="T32" fmla="*/ 1 w 30"/>
                  <a:gd name="T33" fmla="*/ 1 h 23"/>
                  <a:gd name="T34" fmla="*/ 1 w 30"/>
                  <a:gd name="T35" fmla="*/ 1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3"/>
                  <a:gd name="T56" fmla="*/ 30 w 3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3">
                    <a:moveTo>
                      <a:pt x="25" y="2"/>
                    </a:moveTo>
                    <a:lnTo>
                      <a:pt x="20" y="1"/>
                    </a:lnTo>
                    <a:lnTo>
                      <a:pt x="15" y="0"/>
                    </a:lnTo>
                    <a:lnTo>
                      <a:pt x="8" y="1"/>
                    </a:lnTo>
                    <a:lnTo>
                      <a:pt x="3" y="2"/>
                    </a:lnTo>
                    <a:lnTo>
                      <a:pt x="0" y="6"/>
                    </a:lnTo>
                    <a:lnTo>
                      <a:pt x="0" y="11"/>
                    </a:lnTo>
                    <a:lnTo>
                      <a:pt x="0" y="15"/>
                    </a:lnTo>
                    <a:lnTo>
                      <a:pt x="3" y="19"/>
                    </a:lnTo>
                    <a:lnTo>
                      <a:pt x="8" y="22"/>
                    </a:lnTo>
                    <a:lnTo>
                      <a:pt x="15" y="23"/>
                    </a:lnTo>
                    <a:lnTo>
                      <a:pt x="20" y="22"/>
                    </a:lnTo>
                    <a:lnTo>
                      <a:pt x="25" y="19"/>
                    </a:lnTo>
                    <a:lnTo>
                      <a:pt x="28" y="15"/>
                    </a:lnTo>
                    <a:lnTo>
                      <a:pt x="30" y="11"/>
                    </a:lnTo>
                    <a:lnTo>
                      <a:pt x="28" y="6"/>
                    </a:lnTo>
                    <a:lnTo>
                      <a:pt x="25" y="2"/>
                    </a:lnTo>
                    <a:close/>
                  </a:path>
                </a:pathLst>
              </a:custGeom>
              <a:solidFill>
                <a:srgbClr val="000000"/>
              </a:solidFill>
              <a:ln w="38100">
                <a:solidFill>
                  <a:schemeClr val="accent2"/>
                </a:solidFill>
                <a:round/>
                <a:headEnd/>
                <a:tailEnd/>
              </a:ln>
            </p:spPr>
            <p:txBody>
              <a:bodyPr/>
              <a:lstStyle/>
              <a:p>
                <a:endParaRPr lang="en-US"/>
              </a:p>
            </p:txBody>
          </p:sp>
          <p:sp>
            <p:nvSpPr>
              <p:cNvPr id="49286" name="Freeform 119"/>
              <p:cNvSpPr>
                <a:spLocks noChangeAspect="1"/>
              </p:cNvSpPr>
              <p:nvPr/>
            </p:nvSpPr>
            <p:spPr bwMode="auto">
              <a:xfrm>
                <a:off x="2637" y="1968"/>
                <a:ext cx="15" cy="12"/>
              </a:xfrm>
              <a:custGeom>
                <a:avLst/>
                <a:gdLst>
                  <a:gd name="T0" fmla="*/ 1 w 30"/>
                  <a:gd name="T1" fmla="*/ 1 h 23"/>
                  <a:gd name="T2" fmla="*/ 1 w 30"/>
                  <a:gd name="T3" fmla="*/ 0 h 23"/>
                  <a:gd name="T4" fmla="*/ 1 w 30"/>
                  <a:gd name="T5" fmla="*/ 0 h 23"/>
                  <a:gd name="T6" fmla="*/ 1 w 30"/>
                  <a:gd name="T7" fmla="*/ 0 h 23"/>
                  <a:gd name="T8" fmla="*/ 1 w 30"/>
                  <a:gd name="T9" fmla="*/ 1 h 23"/>
                  <a:gd name="T10" fmla="*/ 1 w 30"/>
                  <a:gd name="T11" fmla="*/ 1 h 23"/>
                  <a:gd name="T12" fmla="*/ 0 w 30"/>
                  <a:gd name="T13" fmla="*/ 1 h 23"/>
                  <a:gd name="T14" fmla="*/ 1 w 30"/>
                  <a:gd name="T15" fmla="*/ 1 h 23"/>
                  <a:gd name="T16" fmla="*/ 1 w 30"/>
                  <a:gd name="T17" fmla="*/ 1 h 23"/>
                  <a:gd name="T18" fmla="*/ 1 w 30"/>
                  <a:gd name="T19" fmla="*/ 1 h 23"/>
                  <a:gd name="T20" fmla="*/ 1 w 30"/>
                  <a:gd name="T21" fmla="*/ 1 h 23"/>
                  <a:gd name="T22" fmla="*/ 1 w 30"/>
                  <a:gd name="T23" fmla="*/ 1 h 23"/>
                  <a:gd name="T24" fmla="*/ 1 w 30"/>
                  <a:gd name="T25" fmla="*/ 1 h 23"/>
                  <a:gd name="T26" fmla="*/ 1 w 30"/>
                  <a:gd name="T27" fmla="*/ 1 h 23"/>
                  <a:gd name="T28" fmla="*/ 1 w 30"/>
                  <a:gd name="T29" fmla="*/ 1 h 23"/>
                  <a:gd name="T30" fmla="*/ 1 w 30"/>
                  <a:gd name="T31" fmla="*/ 1 h 23"/>
                  <a:gd name="T32" fmla="*/ 1 w 30"/>
                  <a:gd name="T33" fmla="*/ 1 h 23"/>
                  <a:gd name="T34" fmla="*/ 1 w 30"/>
                  <a:gd name="T35" fmla="*/ 1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3"/>
                  <a:gd name="T56" fmla="*/ 30 w 3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3">
                    <a:moveTo>
                      <a:pt x="25" y="2"/>
                    </a:moveTo>
                    <a:lnTo>
                      <a:pt x="20" y="0"/>
                    </a:lnTo>
                    <a:lnTo>
                      <a:pt x="15" y="0"/>
                    </a:lnTo>
                    <a:lnTo>
                      <a:pt x="8" y="0"/>
                    </a:lnTo>
                    <a:lnTo>
                      <a:pt x="5" y="2"/>
                    </a:lnTo>
                    <a:lnTo>
                      <a:pt x="1" y="6"/>
                    </a:lnTo>
                    <a:lnTo>
                      <a:pt x="0" y="11"/>
                    </a:lnTo>
                    <a:lnTo>
                      <a:pt x="1" y="15"/>
                    </a:lnTo>
                    <a:lnTo>
                      <a:pt x="3" y="19"/>
                    </a:lnTo>
                    <a:lnTo>
                      <a:pt x="8" y="22"/>
                    </a:lnTo>
                    <a:lnTo>
                      <a:pt x="15" y="23"/>
                    </a:lnTo>
                    <a:lnTo>
                      <a:pt x="20" y="22"/>
                    </a:lnTo>
                    <a:lnTo>
                      <a:pt x="25" y="19"/>
                    </a:lnTo>
                    <a:lnTo>
                      <a:pt x="28" y="15"/>
                    </a:lnTo>
                    <a:lnTo>
                      <a:pt x="30" y="11"/>
                    </a:lnTo>
                    <a:lnTo>
                      <a:pt x="28" y="6"/>
                    </a:lnTo>
                    <a:lnTo>
                      <a:pt x="25" y="2"/>
                    </a:lnTo>
                    <a:close/>
                  </a:path>
                </a:pathLst>
              </a:custGeom>
              <a:solidFill>
                <a:srgbClr val="000000"/>
              </a:solidFill>
              <a:ln w="38100">
                <a:solidFill>
                  <a:schemeClr val="accent2"/>
                </a:solidFill>
                <a:round/>
                <a:headEnd/>
                <a:tailEnd/>
              </a:ln>
            </p:spPr>
            <p:txBody>
              <a:bodyPr/>
              <a:lstStyle/>
              <a:p>
                <a:endParaRPr lang="en-US"/>
              </a:p>
            </p:txBody>
          </p:sp>
          <p:sp>
            <p:nvSpPr>
              <p:cNvPr id="49287" name="Freeform 120"/>
              <p:cNvSpPr>
                <a:spLocks noChangeAspect="1"/>
              </p:cNvSpPr>
              <p:nvPr/>
            </p:nvSpPr>
            <p:spPr bwMode="auto">
              <a:xfrm>
                <a:off x="2658" y="1984"/>
                <a:ext cx="15" cy="12"/>
              </a:xfrm>
              <a:custGeom>
                <a:avLst/>
                <a:gdLst>
                  <a:gd name="T0" fmla="*/ 1 w 30"/>
                  <a:gd name="T1" fmla="*/ 1 h 24"/>
                  <a:gd name="T2" fmla="*/ 1 w 30"/>
                  <a:gd name="T3" fmla="*/ 1 h 24"/>
                  <a:gd name="T4" fmla="*/ 1 w 30"/>
                  <a:gd name="T5" fmla="*/ 0 h 24"/>
                  <a:gd name="T6" fmla="*/ 1 w 30"/>
                  <a:gd name="T7" fmla="*/ 1 h 24"/>
                  <a:gd name="T8" fmla="*/ 1 w 30"/>
                  <a:gd name="T9" fmla="*/ 1 h 24"/>
                  <a:gd name="T10" fmla="*/ 1 w 30"/>
                  <a:gd name="T11" fmla="*/ 1 h 24"/>
                  <a:gd name="T12" fmla="*/ 0 w 30"/>
                  <a:gd name="T13" fmla="*/ 1 h 24"/>
                  <a:gd name="T14" fmla="*/ 1 w 30"/>
                  <a:gd name="T15" fmla="*/ 1 h 24"/>
                  <a:gd name="T16" fmla="*/ 1 w 30"/>
                  <a:gd name="T17" fmla="*/ 1 h 24"/>
                  <a:gd name="T18" fmla="*/ 1 w 30"/>
                  <a:gd name="T19" fmla="*/ 1 h 24"/>
                  <a:gd name="T20" fmla="*/ 1 w 30"/>
                  <a:gd name="T21" fmla="*/ 1 h 24"/>
                  <a:gd name="T22" fmla="*/ 1 w 30"/>
                  <a:gd name="T23" fmla="*/ 1 h 24"/>
                  <a:gd name="T24" fmla="*/ 1 w 30"/>
                  <a:gd name="T25" fmla="*/ 1 h 24"/>
                  <a:gd name="T26" fmla="*/ 1 w 30"/>
                  <a:gd name="T27" fmla="*/ 1 h 24"/>
                  <a:gd name="T28" fmla="*/ 1 w 30"/>
                  <a:gd name="T29" fmla="*/ 1 h 24"/>
                  <a:gd name="T30" fmla="*/ 1 w 30"/>
                  <a:gd name="T31" fmla="*/ 1 h 24"/>
                  <a:gd name="T32" fmla="*/ 1 w 30"/>
                  <a:gd name="T33" fmla="*/ 1 h 24"/>
                  <a:gd name="T34" fmla="*/ 1 w 30"/>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4"/>
                  <a:gd name="T56" fmla="*/ 30 w 3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4">
                    <a:moveTo>
                      <a:pt x="27" y="4"/>
                    </a:moveTo>
                    <a:lnTo>
                      <a:pt x="22" y="1"/>
                    </a:lnTo>
                    <a:lnTo>
                      <a:pt x="15" y="0"/>
                    </a:lnTo>
                    <a:lnTo>
                      <a:pt x="10" y="1"/>
                    </a:lnTo>
                    <a:lnTo>
                      <a:pt x="5" y="4"/>
                    </a:lnTo>
                    <a:lnTo>
                      <a:pt x="2" y="8"/>
                    </a:lnTo>
                    <a:lnTo>
                      <a:pt x="0" y="12"/>
                    </a:lnTo>
                    <a:lnTo>
                      <a:pt x="2" y="17"/>
                    </a:lnTo>
                    <a:lnTo>
                      <a:pt x="5" y="21"/>
                    </a:lnTo>
                    <a:lnTo>
                      <a:pt x="10" y="24"/>
                    </a:lnTo>
                    <a:lnTo>
                      <a:pt x="15" y="24"/>
                    </a:lnTo>
                    <a:lnTo>
                      <a:pt x="22" y="24"/>
                    </a:lnTo>
                    <a:lnTo>
                      <a:pt x="27" y="21"/>
                    </a:lnTo>
                    <a:lnTo>
                      <a:pt x="29" y="17"/>
                    </a:lnTo>
                    <a:lnTo>
                      <a:pt x="30" y="12"/>
                    </a:lnTo>
                    <a:lnTo>
                      <a:pt x="29" y="8"/>
                    </a:lnTo>
                    <a:lnTo>
                      <a:pt x="27" y="4"/>
                    </a:lnTo>
                    <a:close/>
                  </a:path>
                </a:pathLst>
              </a:custGeom>
              <a:solidFill>
                <a:srgbClr val="000000"/>
              </a:solidFill>
              <a:ln w="38100">
                <a:solidFill>
                  <a:schemeClr val="accent2"/>
                </a:solidFill>
                <a:round/>
                <a:headEnd/>
                <a:tailEnd/>
              </a:ln>
            </p:spPr>
            <p:txBody>
              <a:bodyPr/>
              <a:lstStyle/>
              <a:p>
                <a:endParaRPr lang="en-US"/>
              </a:p>
            </p:txBody>
          </p:sp>
          <p:sp>
            <p:nvSpPr>
              <p:cNvPr id="49288" name="Freeform 121"/>
              <p:cNvSpPr>
                <a:spLocks noChangeAspect="1"/>
              </p:cNvSpPr>
              <p:nvPr/>
            </p:nvSpPr>
            <p:spPr bwMode="auto">
              <a:xfrm>
                <a:off x="2679" y="2001"/>
                <a:ext cx="15" cy="12"/>
              </a:xfrm>
              <a:custGeom>
                <a:avLst/>
                <a:gdLst>
                  <a:gd name="T0" fmla="*/ 1 w 30"/>
                  <a:gd name="T1" fmla="*/ 1 h 23"/>
                  <a:gd name="T2" fmla="*/ 1 w 30"/>
                  <a:gd name="T3" fmla="*/ 1 h 23"/>
                  <a:gd name="T4" fmla="*/ 1 w 30"/>
                  <a:gd name="T5" fmla="*/ 0 h 23"/>
                  <a:gd name="T6" fmla="*/ 1 w 30"/>
                  <a:gd name="T7" fmla="*/ 1 h 23"/>
                  <a:gd name="T8" fmla="*/ 1 w 30"/>
                  <a:gd name="T9" fmla="*/ 1 h 23"/>
                  <a:gd name="T10" fmla="*/ 1 w 30"/>
                  <a:gd name="T11" fmla="*/ 1 h 23"/>
                  <a:gd name="T12" fmla="*/ 0 w 30"/>
                  <a:gd name="T13" fmla="*/ 1 h 23"/>
                  <a:gd name="T14" fmla="*/ 1 w 30"/>
                  <a:gd name="T15" fmla="*/ 1 h 23"/>
                  <a:gd name="T16" fmla="*/ 1 w 30"/>
                  <a:gd name="T17" fmla="*/ 1 h 23"/>
                  <a:gd name="T18" fmla="*/ 1 w 30"/>
                  <a:gd name="T19" fmla="*/ 1 h 23"/>
                  <a:gd name="T20" fmla="*/ 1 w 30"/>
                  <a:gd name="T21" fmla="*/ 1 h 23"/>
                  <a:gd name="T22" fmla="*/ 1 w 30"/>
                  <a:gd name="T23" fmla="*/ 1 h 23"/>
                  <a:gd name="T24" fmla="*/ 1 w 30"/>
                  <a:gd name="T25" fmla="*/ 1 h 23"/>
                  <a:gd name="T26" fmla="*/ 1 w 30"/>
                  <a:gd name="T27" fmla="*/ 1 h 23"/>
                  <a:gd name="T28" fmla="*/ 1 w 30"/>
                  <a:gd name="T29" fmla="*/ 1 h 23"/>
                  <a:gd name="T30" fmla="*/ 1 w 30"/>
                  <a:gd name="T31" fmla="*/ 1 h 23"/>
                  <a:gd name="T32" fmla="*/ 1 w 30"/>
                  <a:gd name="T33" fmla="*/ 1 h 23"/>
                  <a:gd name="T34" fmla="*/ 1 w 30"/>
                  <a:gd name="T35" fmla="*/ 1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3"/>
                  <a:gd name="T56" fmla="*/ 30 w 3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3">
                    <a:moveTo>
                      <a:pt x="27" y="4"/>
                    </a:moveTo>
                    <a:lnTo>
                      <a:pt x="22" y="1"/>
                    </a:lnTo>
                    <a:lnTo>
                      <a:pt x="15" y="0"/>
                    </a:lnTo>
                    <a:lnTo>
                      <a:pt x="10" y="1"/>
                    </a:lnTo>
                    <a:lnTo>
                      <a:pt x="5" y="4"/>
                    </a:lnTo>
                    <a:lnTo>
                      <a:pt x="2" y="8"/>
                    </a:lnTo>
                    <a:lnTo>
                      <a:pt x="0" y="12"/>
                    </a:lnTo>
                    <a:lnTo>
                      <a:pt x="2" y="17"/>
                    </a:lnTo>
                    <a:lnTo>
                      <a:pt x="5" y="21"/>
                    </a:lnTo>
                    <a:lnTo>
                      <a:pt x="10" y="22"/>
                    </a:lnTo>
                    <a:lnTo>
                      <a:pt x="15" y="23"/>
                    </a:lnTo>
                    <a:lnTo>
                      <a:pt x="22" y="22"/>
                    </a:lnTo>
                    <a:lnTo>
                      <a:pt x="27" y="19"/>
                    </a:lnTo>
                    <a:lnTo>
                      <a:pt x="30" y="17"/>
                    </a:lnTo>
                    <a:lnTo>
                      <a:pt x="30" y="12"/>
                    </a:lnTo>
                    <a:lnTo>
                      <a:pt x="30" y="8"/>
                    </a:lnTo>
                    <a:lnTo>
                      <a:pt x="27" y="4"/>
                    </a:lnTo>
                    <a:close/>
                  </a:path>
                </a:pathLst>
              </a:custGeom>
              <a:solidFill>
                <a:srgbClr val="000000"/>
              </a:solidFill>
              <a:ln w="38100">
                <a:solidFill>
                  <a:schemeClr val="accent2"/>
                </a:solidFill>
                <a:round/>
                <a:headEnd/>
                <a:tailEnd/>
              </a:ln>
            </p:spPr>
            <p:txBody>
              <a:bodyPr/>
              <a:lstStyle/>
              <a:p>
                <a:endParaRPr lang="en-US"/>
              </a:p>
            </p:txBody>
          </p:sp>
          <p:sp>
            <p:nvSpPr>
              <p:cNvPr id="49289" name="Freeform 122"/>
              <p:cNvSpPr>
                <a:spLocks noChangeAspect="1"/>
              </p:cNvSpPr>
              <p:nvPr/>
            </p:nvSpPr>
            <p:spPr bwMode="auto">
              <a:xfrm>
                <a:off x="2701" y="2018"/>
                <a:ext cx="15" cy="12"/>
              </a:xfrm>
              <a:custGeom>
                <a:avLst/>
                <a:gdLst>
                  <a:gd name="T0" fmla="*/ 1 w 30"/>
                  <a:gd name="T1" fmla="*/ 1 h 23"/>
                  <a:gd name="T2" fmla="*/ 1 w 30"/>
                  <a:gd name="T3" fmla="*/ 0 h 23"/>
                  <a:gd name="T4" fmla="*/ 1 w 30"/>
                  <a:gd name="T5" fmla="*/ 0 h 23"/>
                  <a:gd name="T6" fmla="*/ 1 w 30"/>
                  <a:gd name="T7" fmla="*/ 0 h 23"/>
                  <a:gd name="T8" fmla="*/ 1 w 30"/>
                  <a:gd name="T9" fmla="*/ 1 h 23"/>
                  <a:gd name="T10" fmla="*/ 0 w 30"/>
                  <a:gd name="T11" fmla="*/ 1 h 23"/>
                  <a:gd name="T12" fmla="*/ 0 w 30"/>
                  <a:gd name="T13" fmla="*/ 1 h 23"/>
                  <a:gd name="T14" fmla="*/ 0 w 30"/>
                  <a:gd name="T15" fmla="*/ 1 h 23"/>
                  <a:gd name="T16" fmla="*/ 1 w 30"/>
                  <a:gd name="T17" fmla="*/ 1 h 23"/>
                  <a:gd name="T18" fmla="*/ 1 w 30"/>
                  <a:gd name="T19" fmla="*/ 1 h 23"/>
                  <a:gd name="T20" fmla="*/ 1 w 30"/>
                  <a:gd name="T21" fmla="*/ 1 h 23"/>
                  <a:gd name="T22" fmla="*/ 1 w 30"/>
                  <a:gd name="T23" fmla="*/ 1 h 23"/>
                  <a:gd name="T24" fmla="*/ 1 w 30"/>
                  <a:gd name="T25" fmla="*/ 1 h 23"/>
                  <a:gd name="T26" fmla="*/ 1 w 30"/>
                  <a:gd name="T27" fmla="*/ 1 h 23"/>
                  <a:gd name="T28" fmla="*/ 1 w 30"/>
                  <a:gd name="T29" fmla="*/ 1 h 23"/>
                  <a:gd name="T30" fmla="*/ 1 w 30"/>
                  <a:gd name="T31" fmla="*/ 1 h 23"/>
                  <a:gd name="T32" fmla="*/ 1 w 30"/>
                  <a:gd name="T33" fmla="*/ 1 h 23"/>
                  <a:gd name="T34" fmla="*/ 1 w 30"/>
                  <a:gd name="T35" fmla="*/ 1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3"/>
                  <a:gd name="T56" fmla="*/ 30 w 3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3">
                    <a:moveTo>
                      <a:pt x="25" y="2"/>
                    </a:moveTo>
                    <a:lnTo>
                      <a:pt x="20" y="0"/>
                    </a:lnTo>
                    <a:lnTo>
                      <a:pt x="15" y="0"/>
                    </a:lnTo>
                    <a:lnTo>
                      <a:pt x="8" y="0"/>
                    </a:lnTo>
                    <a:lnTo>
                      <a:pt x="3" y="2"/>
                    </a:lnTo>
                    <a:lnTo>
                      <a:pt x="0" y="6"/>
                    </a:lnTo>
                    <a:lnTo>
                      <a:pt x="0" y="12"/>
                    </a:lnTo>
                    <a:lnTo>
                      <a:pt x="0" y="15"/>
                    </a:lnTo>
                    <a:lnTo>
                      <a:pt x="3" y="19"/>
                    </a:lnTo>
                    <a:lnTo>
                      <a:pt x="8" y="22"/>
                    </a:lnTo>
                    <a:lnTo>
                      <a:pt x="15" y="23"/>
                    </a:lnTo>
                    <a:lnTo>
                      <a:pt x="20" y="22"/>
                    </a:lnTo>
                    <a:lnTo>
                      <a:pt x="25" y="19"/>
                    </a:lnTo>
                    <a:lnTo>
                      <a:pt x="28" y="15"/>
                    </a:lnTo>
                    <a:lnTo>
                      <a:pt x="30" y="12"/>
                    </a:lnTo>
                    <a:lnTo>
                      <a:pt x="28" y="6"/>
                    </a:lnTo>
                    <a:lnTo>
                      <a:pt x="25" y="2"/>
                    </a:lnTo>
                    <a:close/>
                  </a:path>
                </a:pathLst>
              </a:custGeom>
              <a:solidFill>
                <a:srgbClr val="000000"/>
              </a:solidFill>
              <a:ln w="38100">
                <a:solidFill>
                  <a:schemeClr val="accent2"/>
                </a:solidFill>
                <a:round/>
                <a:headEnd/>
                <a:tailEnd/>
              </a:ln>
            </p:spPr>
            <p:txBody>
              <a:bodyPr/>
              <a:lstStyle/>
              <a:p>
                <a:endParaRPr lang="en-US"/>
              </a:p>
            </p:txBody>
          </p:sp>
          <p:sp>
            <p:nvSpPr>
              <p:cNvPr id="49290" name="Freeform 123"/>
              <p:cNvSpPr>
                <a:spLocks noChangeAspect="1"/>
              </p:cNvSpPr>
              <p:nvPr/>
            </p:nvSpPr>
            <p:spPr bwMode="auto">
              <a:xfrm>
                <a:off x="2722" y="2034"/>
                <a:ext cx="15" cy="12"/>
              </a:xfrm>
              <a:custGeom>
                <a:avLst/>
                <a:gdLst>
                  <a:gd name="T0" fmla="*/ 1 w 30"/>
                  <a:gd name="T1" fmla="*/ 1 h 24"/>
                  <a:gd name="T2" fmla="*/ 1 w 30"/>
                  <a:gd name="T3" fmla="*/ 1 h 24"/>
                  <a:gd name="T4" fmla="*/ 1 w 30"/>
                  <a:gd name="T5" fmla="*/ 0 h 24"/>
                  <a:gd name="T6" fmla="*/ 1 w 30"/>
                  <a:gd name="T7" fmla="*/ 1 h 24"/>
                  <a:gd name="T8" fmla="*/ 1 w 30"/>
                  <a:gd name="T9" fmla="*/ 1 h 24"/>
                  <a:gd name="T10" fmla="*/ 0 w 30"/>
                  <a:gd name="T11" fmla="*/ 1 h 24"/>
                  <a:gd name="T12" fmla="*/ 0 w 30"/>
                  <a:gd name="T13" fmla="*/ 1 h 24"/>
                  <a:gd name="T14" fmla="*/ 0 w 30"/>
                  <a:gd name="T15" fmla="*/ 1 h 24"/>
                  <a:gd name="T16" fmla="*/ 1 w 30"/>
                  <a:gd name="T17" fmla="*/ 1 h 24"/>
                  <a:gd name="T18" fmla="*/ 1 w 30"/>
                  <a:gd name="T19" fmla="*/ 1 h 24"/>
                  <a:gd name="T20" fmla="*/ 1 w 30"/>
                  <a:gd name="T21" fmla="*/ 1 h 24"/>
                  <a:gd name="T22" fmla="*/ 1 w 30"/>
                  <a:gd name="T23" fmla="*/ 1 h 24"/>
                  <a:gd name="T24" fmla="*/ 1 w 30"/>
                  <a:gd name="T25" fmla="*/ 1 h 24"/>
                  <a:gd name="T26" fmla="*/ 1 w 30"/>
                  <a:gd name="T27" fmla="*/ 1 h 24"/>
                  <a:gd name="T28" fmla="*/ 1 w 30"/>
                  <a:gd name="T29" fmla="*/ 1 h 24"/>
                  <a:gd name="T30" fmla="*/ 1 w 30"/>
                  <a:gd name="T31" fmla="*/ 1 h 24"/>
                  <a:gd name="T32" fmla="*/ 1 w 30"/>
                  <a:gd name="T33" fmla="*/ 1 h 24"/>
                  <a:gd name="T34" fmla="*/ 1 w 30"/>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4"/>
                  <a:gd name="T56" fmla="*/ 30 w 3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4">
                    <a:moveTo>
                      <a:pt x="25" y="4"/>
                    </a:moveTo>
                    <a:lnTo>
                      <a:pt x="20" y="2"/>
                    </a:lnTo>
                    <a:lnTo>
                      <a:pt x="15" y="0"/>
                    </a:lnTo>
                    <a:lnTo>
                      <a:pt x="9" y="2"/>
                    </a:lnTo>
                    <a:lnTo>
                      <a:pt x="4" y="4"/>
                    </a:lnTo>
                    <a:lnTo>
                      <a:pt x="0" y="8"/>
                    </a:lnTo>
                    <a:lnTo>
                      <a:pt x="0" y="12"/>
                    </a:lnTo>
                    <a:lnTo>
                      <a:pt x="0" y="17"/>
                    </a:lnTo>
                    <a:lnTo>
                      <a:pt x="4" y="21"/>
                    </a:lnTo>
                    <a:lnTo>
                      <a:pt x="9" y="24"/>
                    </a:lnTo>
                    <a:lnTo>
                      <a:pt x="15" y="24"/>
                    </a:lnTo>
                    <a:lnTo>
                      <a:pt x="20" y="24"/>
                    </a:lnTo>
                    <a:lnTo>
                      <a:pt x="25" y="21"/>
                    </a:lnTo>
                    <a:lnTo>
                      <a:pt x="29" y="17"/>
                    </a:lnTo>
                    <a:lnTo>
                      <a:pt x="30" y="12"/>
                    </a:lnTo>
                    <a:lnTo>
                      <a:pt x="29" y="8"/>
                    </a:lnTo>
                    <a:lnTo>
                      <a:pt x="25" y="4"/>
                    </a:lnTo>
                    <a:close/>
                  </a:path>
                </a:pathLst>
              </a:custGeom>
              <a:solidFill>
                <a:srgbClr val="000000"/>
              </a:solidFill>
              <a:ln w="38100">
                <a:solidFill>
                  <a:schemeClr val="accent2"/>
                </a:solidFill>
                <a:round/>
                <a:headEnd/>
                <a:tailEnd/>
              </a:ln>
            </p:spPr>
            <p:txBody>
              <a:bodyPr/>
              <a:lstStyle/>
              <a:p>
                <a:endParaRPr lang="en-US"/>
              </a:p>
            </p:txBody>
          </p:sp>
          <p:sp>
            <p:nvSpPr>
              <p:cNvPr id="49291" name="Freeform 124"/>
              <p:cNvSpPr>
                <a:spLocks noChangeAspect="1"/>
              </p:cNvSpPr>
              <p:nvPr/>
            </p:nvSpPr>
            <p:spPr bwMode="auto">
              <a:xfrm>
                <a:off x="2743" y="2051"/>
                <a:ext cx="15" cy="12"/>
              </a:xfrm>
              <a:custGeom>
                <a:avLst/>
                <a:gdLst>
                  <a:gd name="T0" fmla="*/ 1 w 30"/>
                  <a:gd name="T1" fmla="*/ 1 h 24"/>
                  <a:gd name="T2" fmla="*/ 1 w 30"/>
                  <a:gd name="T3" fmla="*/ 1 h 24"/>
                  <a:gd name="T4" fmla="*/ 1 w 30"/>
                  <a:gd name="T5" fmla="*/ 0 h 24"/>
                  <a:gd name="T6" fmla="*/ 1 w 30"/>
                  <a:gd name="T7" fmla="*/ 1 h 24"/>
                  <a:gd name="T8" fmla="*/ 1 w 30"/>
                  <a:gd name="T9" fmla="*/ 1 h 24"/>
                  <a:gd name="T10" fmla="*/ 1 w 30"/>
                  <a:gd name="T11" fmla="*/ 1 h 24"/>
                  <a:gd name="T12" fmla="*/ 0 w 30"/>
                  <a:gd name="T13" fmla="*/ 1 h 24"/>
                  <a:gd name="T14" fmla="*/ 1 w 30"/>
                  <a:gd name="T15" fmla="*/ 1 h 24"/>
                  <a:gd name="T16" fmla="*/ 1 w 30"/>
                  <a:gd name="T17" fmla="*/ 1 h 24"/>
                  <a:gd name="T18" fmla="*/ 1 w 30"/>
                  <a:gd name="T19" fmla="*/ 1 h 24"/>
                  <a:gd name="T20" fmla="*/ 1 w 30"/>
                  <a:gd name="T21" fmla="*/ 1 h 24"/>
                  <a:gd name="T22" fmla="*/ 1 w 30"/>
                  <a:gd name="T23" fmla="*/ 1 h 24"/>
                  <a:gd name="T24" fmla="*/ 1 w 30"/>
                  <a:gd name="T25" fmla="*/ 1 h 24"/>
                  <a:gd name="T26" fmla="*/ 1 w 30"/>
                  <a:gd name="T27" fmla="*/ 1 h 24"/>
                  <a:gd name="T28" fmla="*/ 1 w 30"/>
                  <a:gd name="T29" fmla="*/ 1 h 24"/>
                  <a:gd name="T30" fmla="*/ 1 w 30"/>
                  <a:gd name="T31" fmla="*/ 1 h 24"/>
                  <a:gd name="T32" fmla="*/ 1 w 30"/>
                  <a:gd name="T33" fmla="*/ 1 h 24"/>
                  <a:gd name="T34" fmla="*/ 1 w 30"/>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4"/>
                  <a:gd name="T56" fmla="*/ 30 w 3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4">
                    <a:moveTo>
                      <a:pt x="25" y="4"/>
                    </a:moveTo>
                    <a:lnTo>
                      <a:pt x="20" y="1"/>
                    </a:lnTo>
                    <a:lnTo>
                      <a:pt x="15" y="0"/>
                    </a:lnTo>
                    <a:lnTo>
                      <a:pt x="8" y="1"/>
                    </a:lnTo>
                    <a:lnTo>
                      <a:pt x="5" y="4"/>
                    </a:lnTo>
                    <a:lnTo>
                      <a:pt x="2" y="8"/>
                    </a:lnTo>
                    <a:lnTo>
                      <a:pt x="0" y="12"/>
                    </a:lnTo>
                    <a:lnTo>
                      <a:pt x="2" y="17"/>
                    </a:lnTo>
                    <a:lnTo>
                      <a:pt x="3" y="21"/>
                    </a:lnTo>
                    <a:lnTo>
                      <a:pt x="8" y="22"/>
                    </a:lnTo>
                    <a:lnTo>
                      <a:pt x="15" y="24"/>
                    </a:lnTo>
                    <a:lnTo>
                      <a:pt x="20" y="22"/>
                    </a:lnTo>
                    <a:lnTo>
                      <a:pt x="25" y="21"/>
                    </a:lnTo>
                    <a:lnTo>
                      <a:pt x="28" y="17"/>
                    </a:lnTo>
                    <a:lnTo>
                      <a:pt x="30" y="12"/>
                    </a:lnTo>
                    <a:lnTo>
                      <a:pt x="28" y="8"/>
                    </a:lnTo>
                    <a:lnTo>
                      <a:pt x="25" y="4"/>
                    </a:lnTo>
                    <a:close/>
                  </a:path>
                </a:pathLst>
              </a:custGeom>
              <a:solidFill>
                <a:srgbClr val="000000"/>
              </a:solidFill>
              <a:ln w="38100">
                <a:solidFill>
                  <a:schemeClr val="accent2"/>
                </a:solidFill>
                <a:round/>
                <a:headEnd/>
                <a:tailEnd/>
              </a:ln>
            </p:spPr>
            <p:txBody>
              <a:bodyPr/>
              <a:lstStyle/>
              <a:p>
                <a:endParaRPr lang="en-US"/>
              </a:p>
            </p:txBody>
          </p:sp>
          <p:sp>
            <p:nvSpPr>
              <p:cNvPr id="49292" name="Freeform 125"/>
              <p:cNvSpPr>
                <a:spLocks noChangeAspect="1"/>
              </p:cNvSpPr>
              <p:nvPr/>
            </p:nvSpPr>
            <p:spPr bwMode="auto">
              <a:xfrm>
                <a:off x="2763" y="2068"/>
                <a:ext cx="15" cy="12"/>
              </a:xfrm>
              <a:custGeom>
                <a:avLst/>
                <a:gdLst>
                  <a:gd name="T0" fmla="*/ 1 w 30"/>
                  <a:gd name="T1" fmla="*/ 1 h 23"/>
                  <a:gd name="T2" fmla="*/ 1 w 30"/>
                  <a:gd name="T3" fmla="*/ 1 h 23"/>
                  <a:gd name="T4" fmla="*/ 1 w 30"/>
                  <a:gd name="T5" fmla="*/ 0 h 23"/>
                  <a:gd name="T6" fmla="*/ 1 w 30"/>
                  <a:gd name="T7" fmla="*/ 1 h 23"/>
                  <a:gd name="T8" fmla="*/ 1 w 30"/>
                  <a:gd name="T9" fmla="*/ 1 h 23"/>
                  <a:gd name="T10" fmla="*/ 1 w 30"/>
                  <a:gd name="T11" fmla="*/ 1 h 23"/>
                  <a:gd name="T12" fmla="*/ 0 w 30"/>
                  <a:gd name="T13" fmla="*/ 1 h 23"/>
                  <a:gd name="T14" fmla="*/ 1 w 30"/>
                  <a:gd name="T15" fmla="*/ 1 h 23"/>
                  <a:gd name="T16" fmla="*/ 1 w 30"/>
                  <a:gd name="T17" fmla="*/ 1 h 23"/>
                  <a:gd name="T18" fmla="*/ 1 w 30"/>
                  <a:gd name="T19" fmla="*/ 1 h 23"/>
                  <a:gd name="T20" fmla="*/ 1 w 30"/>
                  <a:gd name="T21" fmla="*/ 1 h 23"/>
                  <a:gd name="T22" fmla="*/ 1 w 30"/>
                  <a:gd name="T23" fmla="*/ 1 h 23"/>
                  <a:gd name="T24" fmla="*/ 1 w 30"/>
                  <a:gd name="T25" fmla="*/ 1 h 23"/>
                  <a:gd name="T26" fmla="*/ 1 w 30"/>
                  <a:gd name="T27" fmla="*/ 1 h 23"/>
                  <a:gd name="T28" fmla="*/ 1 w 30"/>
                  <a:gd name="T29" fmla="*/ 1 h 23"/>
                  <a:gd name="T30" fmla="*/ 1 w 30"/>
                  <a:gd name="T31" fmla="*/ 1 h 23"/>
                  <a:gd name="T32" fmla="*/ 1 w 30"/>
                  <a:gd name="T33" fmla="*/ 1 h 23"/>
                  <a:gd name="T34" fmla="*/ 1 w 30"/>
                  <a:gd name="T35" fmla="*/ 1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3"/>
                  <a:gd name="T56" fmla="*/ 30 w 3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3">
                    <a:moveTo>
                      <a:pt x="26" y="3"/>
                    </a:moveTo>
                    <a:lnTo>
                      <a:pt x="21" y="1"/>
                    </a:lnTo>
                    <a:lnTo>
                      <a:pt x="15" y="0"/>
                    </a:lnTo>
                    <a:lnTo>
                      <a:pt x="10" y="1"/>
                    </a:lnTo>
                    <a:lnTo>
                      <a:pt x="5" y="4"/>
                    </a:lnTo>
                    <a:lnTo>
                      <a:pt x="1" y="7"/>
                    </a:lnTo>
                    <a:lnTo>
                      <a:pt x="0" y="12"/>
                    </a:lnTo>
                    <a:lnTo>
                      <a:pt x="1" y="16"/>
                    </a:lnTo>
                    <a:lnTo>
                      <a:pt x="5" y="20"/>
                    </a:lnTo>
                    <a:lnTo>
                      <a:pt x="10" y="22"/>
                    </a:lnTo>
                    <a:lnTo>
                      <a:pt x="15" y="23"/>
                    </a:lnTo>
                    <a:lnTo>
                      <a:pt x="21" y="22"/>
                    </a:lnTo>
                    <a:lnTo>
                      <a:pt x="25" y="20"/>
                    </a:lnTo>
                    <a:lnTo>
                      <a:pt x="28" y="16"/>
                    </a:lnTo>
                    <a:lnTo>
                      <a:pt x="30" y="12"/>
                    </a:lnTo>
                    <a:lnTo>
                      <a:pt x="28" y="7"/>
                    </a:lnTo>
                    <a:lnTo>
                      <a:pt x="26" y="3"/>
                    </a:lnTo>
                    <a:close/>
                  </a:path>
                </a:pathLst>
              </a:custGeom>
              <a:solidFill>
                <a:srgbClr val="000000"/>
              </a:solidFill>
              <a:ln w="38100">
                <a:solidFill>
                  <a:schemeClr val="accent2"/>
                </a:solidFill>
                <a:round/>
                <a:headEnd/>
                <a:tailEnd/>
              </a:ln>
            </p:spPr>
            <p:txBody>
              <a:bodyPr/>
              <a:lstStyle/>
              <a:p>
                <a:endParaRPr lang="en-US"/>
              </a:p>
            </p:txBody>
          </p:sp>
          <p:sp>
            <p:nvSpPr>
              <p:cNvPr id="49293" name="Freeform 126"/>
              <p:cNvSpPr>
                <a:spLocks noChangeAspect="1"/>
              </p:cNvSpPr>
              <p:nvPr/>
            </p:nvSpPr>
            <p:spPr bwMode="auto">
              <a:xfrm>
                <a:off x="2784" y="2085"/>
                <a:ext cx="15" cy="12"/>
              </a:xfrm>
              <a:custGeom>
                <a:avLst/>
                <a:gdLst>
                  <a:gd name="T0" fmla="*/ 0 w 31"/>
                  <a:gd name="T1" fmla="*/ 1 h 23"/>
                  <a:gd name="T2" fmla="*/ 0 w 31"/>
                  <a:gd name="T3" fmla="*/ 0 h 23"/>
                  <a:gd name="T4" fmla="*/ 0 w 31"/>
                  <a:gd name="T5" fmla="*/ 0 h 23"/>
                  <a:gd name="T6" fmla="*/ 0 w 31"/>
                  <a:gd name="T7" fmla="*/ 0 h 23"/>
                  <a:gd name="T8" fmla="*/ 0 w 31"/>
                  <a:gd name="T9" fmla="*/ 1 h 23"/>
                  <a:gd name="T10" fmla="*/ 0 w 31"/>
                  <a:gd name="T11" fmla="*/ 1 h 23"/>
                  <a:gd name="T12" fmla="*/ 0 w 31"/>
                  <a:gd name="T13" fmla="*/ 1 h 23"/>
                  <a:gd name="T14" fmla="*/ 0 w 31"/>
                  <a:gd name="T15" fmla="*/ 1 h 23"/>
                  <a:gd name="T16" fmla="*/ 0 w 31"/>
                  <a:gd name="T17" fmla="*/ 1 h 23"/>
                  <a:gd name="T18" fmla="*/ 0 w 31"/>
                  <a:gd name="T19" fmla="*/ 1 h 23"/>
                  <a:gd name="T20" fmla="*/ 0 w 31"/>
                  <a:gd name="T21" fmla="*/ 1 h 23"/>
                  <a:gd name="T22" fmla="*/ 0 w 31"/>
                  <a:gd name="T23" fmla="*/ 1 h 23"/>
                  <a:gd name="T24" fmla="*/ 0 w 31"/>
                  <a:gd name="T25" fmla="*/ 1 h 23"/>
                  <a:gd name="T26" fmla="*/ 0 w 31"/>
                  <a:gd name="T27" fmla="*/ 1 h 23"/>
                  <a:gd name="T28" fmla="*/ 0 w 31"/>
                  <a:gd name="T29" fmla="*/ 1 h 23"/>
                  <a:gd name="T30" fmla="*/ 0 w 31"/>
                  <a:gd name="T31" fmla="*/ 1 h 23"/>
                  <a:gd name="T32" fmla="*/ 0 w 31"/>
                  <a:gd name="T33" fmla="*/ 1 h 23"/>
                  <a:gd name="T34" fmla="*/ 0 w 31"/>
                  <a:gd name="T35" fmla="*/ 1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23"/>
                  <a:gd name="T56" fmla="*/ 31 w 31"/>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23">
                    <a:moveTo>
                      <a:pt x="27" y="2"/>
                    </a:moveTo>
                    <a:lnTo>
                      <a:pt x="22" y="0"/>
                    </a:lnTo>
                    <a:lnTo>
                      <a:pt x="15" y="0"/>
                    </a:lnTo>
                    <a:lnTo>
                      <a:pt x="10" y="0"/>
                    </a:lnTo>
                    <a:lnTo>
                      <a:pt x="5" y="2"/>
                    </a:lnTo>
                    <a:lnTo>
                      <a:pt x="2" y="6"/>
                    </a:lnTo>
                    <a:lnTo>
                      <a:pt x="0" y="12"/>
                    </a:lnTo>
                    <a:lnTo>
                      <a:pt x="2" y="15"/>
                    </a:lnTo>
                    <a:lnTo>
                      <a:pt x="5" y="19"/>
                    </a:lnTo>
                    <a:lnTo>
                      <a:pt x="10" y="22"/>
                    </a:lnTo>
                    <a:lnTo>
                      <a:pt x="15" y="23"/>
                    </a:lnTo>
                    <a:lnTo>
                      <a:pt x="22" y="22"/>
                    </a:lnTo>
                    <a:lnTo>
                      <a:pt x="27" y="19"/>
                    </a:lnTo>
                    <a:lnTo>
                      <a:pt x="31" y="15"/>
                    </a:lnTo>
                    <a:lnTo>
                      <a:pt x="31" y="12"/>
                    </a:lnTo>
                    <a:lnTo>
                      <a:pt x="31" y="6"/>
                    </a:lnTo>
                    <a:lnTo>
                      <a:pt x="27" y="2"/>
                    </a:lnTo>
                    <a:close/>
                  </a:path>
                </a:pathLst>
              </a:custGeom>
              <a:solidFill>
                <a:srgbClr val="000000"/>
              </a:solidFill>
              <a:ln w="38100">
                <a:solidFill>
                  <a:schemeClr val="accent2"/>
                </a:solidFill>
                <a:round/>
                <a:headEnd/>
                <a:tailEnd/>
              </a:ln>
            </p:spPr>
            <p:txBody>
              <a:bodyPr/>
              <a:lstStyle/>
              <a:p>
                <a:endParaRPr lang="en-US"/>
              </a:p>
            </p:txBody>
          </p:sp>
          <p:sp>
            <p:nvSpPr>
              <p:cNvPr id="49294" name="Freeform 127"/>
              <p:cNvSpPr>
                <a:spLocks noChangeAspect="1"/>
              </p:cNvSpPr>
              <p:nvPr/>
            </p:nvSpPr>
            <p:spPr bwMode="auto">
              <a:xfrm>
                <a:off x="2805" y="2101"/>
                <a:ext cx="15" cy="12"/>
              </a:xfrm>
              <a:custGeom>
                <a:avLst/>
                <a:gdLst>
                  <a:gd name="T0" fmla="*/ 1 w 30"/>
                  <a:gd name="T1" fmla="*/ 1 h 24"/>
                  <a:gd name="T2" fmla="*/ 1 w 30"/>
                  <a:gd name="T3" fmla="*/ 1 h 24"/>
                  <a:gd name="T4" fmla="*/ 1 w 30"/>
                  <a:gd name="T5" fmla="*/ 0 h 24"/>
                  <a:gd name="T6" fmla="*/ 1 w 30"/>
                  <a:gd name="T7" fmla="*/ 1 h 24"/>
                  <a:gd name="T8" fmla="*/ 1 w 30"/>
                  <a:gd name="T9" fmla="*/ 1 h 24"/>
                  <a:gd name="T10" fmla="*/ 1 w 30"/>
                  <a:gd name="T11" fmla="*/ 1 h 24"/>
                  <a:gd name="T12" fmla="*/ 0 w 30"/>
                  <a:gd name="T13" fmla="*/ 1 h 24"/>
                  <a:gd name="T14" fmla="*/ 1 w 30"/>
                  <a:gd name="T15" fmla="*/ 1 h 24"/>
                  <a:gd name="T16" fmla="*/ 1 w 30"/>
                  <a:gd name="T17" fmla="*/ 1 h 24"/>
                  <a:gd name="T18" fmla="*/ 1 w 30"/>
                  <a:gd name="T19" fmla="*/ 1 h 24"/>
                  <a:gd name="T20" fmla="*/ 1 w 30"/>
                  <a:gd name="T21" fmla="*/ 1 h 24"/>
                  <a:gd name="T22" fmla="*/ 1 w 30"/>
                  <a:gd name="T23" fmla="*/ 1 h 24"/>
                  <a:gd name="T24" fmla="*/ 1 w 30"/>
                  <a:gd name="T25" fmla="*/ 1 h 24"/>
                  <a:gd name="T26" fmla="*/ 1 w 30"/>
                  <a:gd name="T27" fmla="*/ 1 h 24"/>
                  <a:gd name="T28" fmla="*/ 1 w 30"/>
                  <a:gd name="T29" fmla="*/ 1 h 24"/>
                  <a:gd name="T30" fmla="*/ 1 w 30"/>
                  <a:gd name="T31" fmla="*/ 1 h 24"/>
                  <a:gd name="T32" fmla="*/ 1 w 30"/>
                  <a:gd name="T33" fmla="*/ 1 h 24"/>
                  <a:gd name="T34" fmla="*/ 1 w 30"/>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4"/>
                  <a:gd name="T56" fmla="*/ 30 w 3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4">
                    <a:moveTo>
                      <a:pt x="27" y="4"/>
                    </a:moveTo>
                    <a:lnTo>
                      <a:pt x="22" y="2"/>
                    </a:lnTo>
                    <a:lnTo>
                      <a:pt x="15" y="0"/>
                    </a:lnTo>
                    <a:lnTo>
                      <a:pt x="10" y="2"/>
                    </a:lnTo>
                    <a:lnTo>
                      <a:pt x="5" y="4"/>
                    </a:lnTo>
                    <a:lnTo>
                      <a:pt x="2" y="8"/>
                    </a:lnTo>
                    <a:lnTo>
                      <a:pt x="0" y="12"/>
                    </a:lnTo>
                    <a:lnTo>
                      <a:pt x="2" y="17"/>
                    </a:lnTo>
                    <a:lnTo>
                      <a:pt x="5" y="21"/>
                    </a:lnTo>
                    <a:lnTo>
                      <a:pt x="10" y="24"/>
                    </a:lnTo>
                    <a:lnTo>
                      <a:pt x="15" y="24"/>
                    </a:lnTo>
                    <a:lnTo>
                      <a:pt x="22" y="24"/>
                    </a:lnTo>
                    <a:lnTo>
                      <a:pt x="27" y="21"/>
                    </a:lnTo>
                    <a:lnTo>
                      <a:pt x="30" y="17"/>
                    </a:lnTo>
                    <a:lnTo>
                      <a:pt x="30" y="12"/>
                    </a:lnTo>
                    <a:lnTo>
                      <a:pt x="30" y="8"/>
                    </a:lnTo>
                    <a:lnTo>
                      <a:pt x="27" y="4"/>
                    </a:lnTo>
                    <a:close/>
                  </a:path>
                </a:pathLst>
              </a:custGeom>
              <a:solidFill>
                <a:srgbClr val="000000"/>
              </a:solidFill>
              <a:ln w="38100">
                <a:solidFill>
                  <a:schemeClr val="accent2"/>
                </a:solidFill>
                <a:round/>
                <a:headEnd/>
                <a:tailEnd/>
              </a:ln>
            </p:spPr>
            <p:txBody>
              <a:bodyPr/>
              <a:lstStyle/>
              <a:p>
                <a:endParaRPr lang="en-US"/>
              </a:p>
            </p:txBody>
          </p:sp>
          <p:sp>
            <p:nvSpPr>
              <p:cNvPr id="49295" name="Freeform 128"/>
              <p:cNvSpPr>
                <a:spLocks noChangeAspect="1"/>
              </p:cNvSpPr>
              <p:nvPr/>
            </p:nvSpPr>
            <p:spPr bwMode="auto">
              <a:xfrm>
                <a:off x="2833" y="2105"/>
                <a:ext cx="15" cy="12"/>
              </a:xfrm>
              <a:custGeom>
                <a:avLst/>
                <a:gdLst>
                  <a:gd name="T0" fmla="*/ 1 w 30"/>
                  <a:gd name="T1" fmla="*/ 0 h 24"/>
                  <a:gd name="T2" fmla="*/ 1 w 30"/>
                  <a:gd name="T3" fmla="*/ 0 h 24"/>
                  <a:gd name="T4" fmla="*/ 1 w 30"/>
                  <a:gd name="T5" fmla="*/ 1 h 24"/>
                  <a:gd name="T6" fmla="*/ 1 w 30"/>
                  <a:gd name="T7" fmla="*/ 1 h 24"/>
                  <a:gd name="T8" fmla="*/ 0 w 30"/>
                  <a:gd name="T9" fmla="*/ 1 h 24"/>
                  <a:gd name="T10" fmla="*/ 1 w 30"/>
                  <a:gd name="T11" fmla="*/ 1 h 24"/>
                  <a:gd name="T12" fmla="*/ 1 w 30"/>
                  <a:gd name="T13" fmla="*/ 1 h 24"/>
                  <a:gd name="T14" fmla="*/ 1 w 30"/>
                  <a:gd name="T15" fmla="*/ 1 h 24"/>
                  <a:gd name="T16" fmla="*/ 1 w 30"/>
                  <a:gd name="T17" fmla="*/ 1 h 24"/>
                  <a:gd name="T18" fmla="*/ 1 w 30"/>
                  <a:gd name="T19" fmla="*/ 1 h 24"/>
                  <a:gd name="T20" fmla="*/ 1 w 30"/>
                  <a:gd name="T21" fmla="*/ 1 h 24"/>
                  <a:gd name="T22" fmla="*/ 1 w 30"/>
                  <a:gd name="T23" fmla="*/ 1 h 24"/>
                  <a:gd name="T24" fmla="*/ 1 w 30"/>
                  <a:gd name="T25" fmla="*/ 1 h 24"/>
                  <a:gd name="T26" fmla="*/ 1 w 30"/>
                  <a:gd name="T27" fmla="*/ 1 h 24"/>
                  <a:gd name="T28" fmla="*/ 1 w 30"/>
                  <a:gd name="T29" fmla="*/ 1 h 24"/>
                  <a:gd name="T30" fmla="*/ 1 w 30"/>
                  <a:gd name="T31" fmla="*/ 1 h 24"/>
                  <a:gd name="T32" fmla="*/ 1 w 30"/>
                  <a:gd name="T33" fmla="*/ 0 h 24"/>
                  <a:gd name="T34" fmla="*/ 1 w 30"/>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4"/>
                  <a:gd name="T56" fmla="*/ 30 w 3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4">
                    <a:moveTo>
                      <a:pt x="15" y="0"/>
                    </a:moveTo>
                    <a:lnTo>
                      <a:pt x="10" y="0"/>
                    </a:lnTo>
                    <a:lnTo>
                      <a:pt x="5" y="3"/>
                    </a:lnTo>
                    <a:lnTo>
                      <a:pt x="2" y="7"/>
                    </a:lnTo>
                    <a:lnTo>
                      <a:pt x="0" y="12"/>
                    </a:lnTo>
                    <a:lnTo>
                      <a:pt x="2" y="16"/>
                    </a:lnTo>
                    <a:lnTo>
                      <a:pt x="5" y="20"/>
                    </a:lnTo>
                    <a:lnTo>
                      <a:pt x="10" y="22"/>
                    </a:lnTo>
                    <a:lnTo>
                      <a:pt x="15" y="24"/>
                    </a:lnTo>
                    <a:lnTo>
                      <a:pt x="22" y="22"/>
                    </a:lnTo>
                    <a:lnTo>
                      <a:pt x="25" y="20"/>
                    </a:lnTo>
                    <a:lnTo>
                      <a:pt x="28" y="16"/>
                    </a:lnTo>
                    <a:lnTo>
                      <a:pt x="30" y="12"/>
                    </a:lnTo>
                    <a:lnTo>
                      <a:pt x="28" y="7"/>
                    </a:lnTo>
                    <a:lnTo>
                      <a:pt x="25" y="3"/>
                    </a:lnTo>
                    <a:lnTo>
                      <a:pt x="22" y="0"/>
                    </a:lnTo>
                    <a:lnTo>
                      <a:pt x="15" y="0"/>
                    </a:lnTo>
                    <a:close/>
                  </a:path>
                </a:pathLst>
              </a:custGeom>
              <a:solidFill>
                <a:srgbClr val="000000"/>
              </a:solidFill>
              <a:ln w="38100">
                <a:solidFill>
                  <a:schemeClr val="accent2"/>
                </a:solidFill>
                <a:round/>
                <a:headEnd/>
                <a:tailEnd/>
              </a:ln>
            </p:spPr>
            <p:txBody>
              <a:bodyPr/>
              <a:lstStyle/>
              <a:p>
                <a:endParaRPr lang="en-US"/>
              </a:p>
            </p:txBody>
          </p:sp>
          <p:sp>
            <p:nvSpPr>
              <p:cNvPr id="49296" name="Freeform 129"/>
              <p:cNvSpPr>
                <a:spLocks noChangeAspect="1"/>
              </p:cNvSpPr>
              <p:nvPr/>
            </p:nvSpPr>
            <p:spPr bwMode="auto">
              <a:xfrm>
                <a:off x="2864" y="2104"/>
                <a:ext cx="15" cy="12"/>
              </a:xfrm>
              <a:custGeom>
                <a:avLst/>
                <a:gdLst>
                  <a:gd name="T0" fmla="*/ 1 w 30"/>
                  <a:gd name="T1" fmla="*/ 0 h 23"/>
                  <a:gd name="T2" fmla="*/ 1 w 30"/>
                  <a:gd name="T3" fmla="*/ 1 h 23"/>
                  <a:gd name="T4" fmla="*/ 1 w 30"/>
                  <a:gd name="T5" fmla="*/ 1 h 23"/>
                  <a:gd name="T6" fmla="*/ 1 w 30"/>
                  <a:gd name="T7" fmla="*/ 1 h 23"/>
                  <a:gd name="T8" fmla="*/ 0 w 30"/>
                  <a:gd name="T9" fmla="*/ 1 h 23"/>
                  <a:gd name="T10" fmla="*/ 1 w 30"/>
                  <a:gd name="T11" fmla="*/ 1 h 23"/>
                  <a:gd name="T12" fmla="*/ 1 w 30"/>
                  <a:gd name="T13" fmla="*/ 1 h 23"/>
                  <a:gd name="T14" fmla="*/ 1 w 30"/>
                  <a:gd name="T15" fmla="*/ 1 h 23"/>
                  <a:gd name="T16" fmla="*/ 1 w 30"/>
                  <a:gd name="T17" fmla="*/ 1 h 23"/>
                  <a:gd name="T18" fmla="*/ 1 w 30"/>
                  <a:gd name="T19" fmla="*/ 1 h 23"/>
                  <a:gd name="T20" fmla="*/ 1 w 30"/>
                  <a:gd name="T21" fmla="*/ 1 h 23"/>
                  <a:gd name="T22" fmla="*/ 1 w 30"/>
                  <a:gd name="T23" fmla="*/ 1 h 23"/>
                  <a:gd name="T24" fmla="*/ 1 w 30"/>
                  <a:gd name="T25" fmla="*/ 1 h 23"/>
                  <a:gd name="T26" fmla="*/ 1 w 30"/>
                  <a:gd name="T27" fmla="*/ 1 h 23"/>
                  <a:gd name="T28" fmla="*/ 1 w 30"/>
                  <a:gd name="T29" fmla="*/ 1 h 23"/>
                  <a:gd name="T30" fmla="*/ 1 w 30"/>
                  <a:gd name="T31" fmla="*/ 1 h 23"/>
                  <a:gd name="T32" fmla="*/ 1 w 30"/>
                  <a:gd name="T33" fmla="*/ 1 h 23"/>
                  <a:gd name="T34" fmla="*/ 1 w 30"/>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3"/>
                  <a:gd name="T56" fmla="*/ 30 w 3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3">
                    <a:moveTo>
                      <a:pt x="15" y="0"/>
                    </a:moveTo>
                    <a:lnTo>
                      <a:pt x="10" y="1"/>
                    </a:lnTo>
                    <a:lnTo>
                      <a:pt x="5" y="4"/>
                    </a:lnTo>
                    <a:lnTo>
                      <a:pt x="2" y="8"/>
                    </a:lnTo>
                    <a:lnTo>
                      <a:pt x="0" y="12"/>
                    </a:lnTo>
                    <a:lnTo>
                      <a:pt x="2" y="17"/>
                    </a:lnTo>
                    <a:lnTo>
                      <a:pt x="5" y="21"/>
                    </a:lnTo>
                    <a:lnTo>
                      <a:pt x="10" y="23"/>
                    </a:lnTo>
                    <a:lnTo>
                      <a:pt x="15" y="23"/>
                    </a:lnTo>
                    <a:lnTo>
                      <a:pt x="22" y="23"/>
                    </a:lnTo>
                    <a:lnTo>
                      <a:pt x="25" y="21"/>
                    </a:lnTo>
                    <a:lnTo>
                      <a:pt x="28" y="17"/>
                    </a:lnTo>
                    <a:lnTo>
                      <a:pt x="30" y="12"/>
                    </a:lnTo>
                    <a:lnTo>
                      <a:pt x="28" y="8"/>
                    </a:lnTo>
                    <a:lnTo>
                      <a:pt x="25" y="4"/>
                    </a:lnTo>
                    <a:lnTo>
                      <a:pt x="22" y="1"/>
                    </a:lnTo>
                    <a:lnTo>
                      <a:pt x="15" y="0"/>
                    </a:lnTo>
                    <a:close/>
                  </a:path>
                </a:pathLst>
              </a:custGeom>
              <a:solidFill>
                <a:srgbClr val="000000"/>
              </a:solidFill>
              <a:ln w="38100">
                <a:solidFill>
                  <a:schemeClr val="accent2"/>
                </a:solidFill>
                <a:round/>
                <a:headEnd/>
                <a:tailEnd/>
              </a:ln>
            </p:spPr>
            <p:txBody>
              <a:bodyPr/>
              <a:lstStyle/>
              <a:p>
                <a:endParaRPr lang="en-US"/>
              </a:p>
            </p:txBody>
          </p:sp>
          <p:sp>
            <p:nvSpPr>
              <p:cNvPr id="49297" name="Freeform 130"/>
              <p:cNvSpPr>
                <a:spLocks noChangeAspect="1"/>
              </p:cNvSpPr>
              <p:nvPr/>
            </p:nvSpPr>
            <p:spPr bwMode="auto">
              <a:xfrm>
                <a:off x="2894" y="2104"/>
                <a:ext cx="15" cy="12"/>
              </a:xfrm>
              <a:custGeom>
                <a:avLst/>
                <a:gdLst>
                  <a:gd name="T0" fmla="*/ 1 w 30"/>
                  <a:gd name="T1" fmla="*/ 0 h 23"/>
                  <a:gd name="T2" fmla="*/ 1 w 30"/>
                  <a:gd name="T3" fmla="*/ 1 h 23"/>
                  <a:gd name="T4" fmla="*/ 1 w 30"/>
                  <a:gd name="T5" fmla="*/ 1 h 23"/>
                  <a:gd name="T6" fmla="*/ 1 w 30"/>
                  <a:gd name="T7" fmla="*/ 1 h 23"/>
                  <a:gd name="T8" fmla="*/ 0 w 30"/>
                  <a:gd name="T9" fmla="*/ 1 h 23"/>
                  <a:gd name="T10" fmla="*/ 1 w 30"/>
                  <a:gd name="T11" fmla="*/ 1 h 23"/>
                  <a:gd name="T12" fmla="*/ 1 w 30"/>
                  <a:gd name="T13" fmla="*/ 1 h 23"/>
                  <a:gd name="T14" fmla="*/ 1 w 30"/>
                  <a:gd name="T15" fmla="*/ 1 h 23"/>
                  <a:gd name="T16" fmla="*/ 1 w 30"/>
                  <a:gd name="T17" fmla="*/ 1 h 23"/>
                  <a:gd name="T18" fmla="*/ 1 w 30"/>
                  <a:gd name="T19" fmla="*/ 1 h 23"/>
                  <a:gd name="T20" fmla="*/ 1 w 30"/>
                  <a:gd name="T21" fmla="*/ 1 h 23"/>
                  <a:gd name="T22" fmla="*/ 1 w 30"/>
                  <a:gd name="T23" fmla="*/ 1 h 23"/>
                  <a:gd name="T24" fmla="*/ 1 w 30"/>
                  <a:gd name="T25" fmla="*/ 1 h 23"/>
                  <a:gd name="T26" fmla="*/ 1 w 30"/>
                  <a:gd name="T27" fmla="*/ 1 h 23"/>
                  <a:gd name="T28" fmla="*/ 1 w 30"/>
                  <a:gd name="T29" fmla="*/ 1 h 23"/>
                  <a:gd name="T30" fmla="*/ 1 w 30"/>
                  <a:gd name="T31" fmla="*/ 1 h 23"/>
                  <a:gd name="T32" fmla="*/ 1 w 30"/>
                  <a:gd name="T33" fmla="*/ 1 h 23"/>
                  <a:gd name="T34" fmla="*/ 1 w 30"/>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3"/>
                  <a:gd name="T56" fmla="*/ 30 w 3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3">
                    <a:moveTo>
                      <a:pt x="15" y="0"/>
                    </a:moveTo>
                    <a:lnTo>
                      <a:pt x="10" y="1"/>
                    </a:lnTo>
                    <a:lnTo>
                      <a:pt x="5" y="4"/>
                    </a:lnTo>
                    <a:lnTo>
                      <a:pt x="2" y="8"/>
                    </a:lnTo>
                    <a:lnTo>
                      <a:pt x="0" y="12"/>
                    </a:lnTo>
                    <a:lnTo>
                      <a:pt x="2" y="17"/>
                    </a:lnTo>
                    <a:lnTo>
                      <a:pt x="5" y="19"/>
                    </a:lnTo>
                    <a:lnTo>
                      <a:pt x="10" y="22"/>
                    </a:lnTo>
                    <a:lnTo>
                      <a:pt x="15" y="23"/>
                    </a:lnTo>
                    <a:lnTo>
                      <a:pt x="22" y="22"/>
                    </a:lnTo>
                    <a:lnTo>
                      <a:pt x="25" y="19"/>
                    </a:lnTo>
                    <a:lnTo>
                      <a:pt x="28" y="17"/>
                    </a:lnTo>
                    <a:lnTo>
                      <a:pt x="30" y="12"/>
                    </a:lnTo>
                    <a:lnTo>
                      <a:pt x="28" y="8"/>
                    </a:lnTo>
                    <a:lnTo>
                      <a:pt x="25" y="4"/>
                    </a:lnTo>
                    <a:lnTo>
                      <a:pt x="22" y="1"/>
                    </a:lnTo>
                    <a:lnTo>
                      <a:pt x="15" y="0"/>
                    </a:lnTo>
                    <a:close/>
                  </a:path>
                </a:pathLst>
              </a:custGeom>
              <a:solidFill>
                <a:srgbClr val="000000"/>
              </a:solidFill>
              <a:ln w="38100">
                <a:solidFill>
                  <a:schemeClr val="accent2"/>
                </a:solidFill>
                <a:round/>
                <a:headEnd/>
                <a:tailEnd/>
              </a:ln>
            </p:spPr>
            <p:txBody>
              <a:bodyPr/>
              <a:lstStyle/>
              <a:p>
                <a:endParaRPr lang="en-US"/>
              </a:p>
            </p:txBody>
          </p:sp>
          <p:sp>
            <p:nvSpPr>
              <p:cNvPr id="49298" name="Freeform 131"/>
              <p:cNvSpPr>
                <a:spLocks noChangeAspect="1"/>
              </p:cNvSpPr>
              <p:nvPr/>
            </p:nvSpPr>
            <p:spPr bwMode="auto">
              <a:xfrm>
                <a:off x="2924" y="2104"/>
                <a:ext cx="15" cy="12"/>
              </a:xfrm>
              <a:custGeom>
                <a:avLst/>
                <a:gdLst>
                  <a:gd name="T0" fmla="*/ 1 w 30"/>
                  <a:gd name="T1" fmla="*/ 0 h 23"/>
                  <a:gd name="T2" fmla="*/ 1 w 30"/>
                  <a:gd name="T3" fmla="*/ 0 h 23"/>
                  <a:gd name="T4" fmla="*/ 1 w 30"/>
                  <a:gd name="T5" fmla="*/ 1 h 23"/>
                  <a:gd name="T6" fmla="*/ 1 w 30"/>
                  <a:gd name="T7" fmla="*/ 1 h 23"/>
                  <a:gd name="T8" fmla="*/ 0 w 30"/>
                  <a:gd name="T9" fmla="*/ 1 h 23"/>
                  <a:gd name="T10" fmla="*/ 1 w 30"/>
                  <a:gd name="T11" fmla="*/ 1 h 23"/>
                  <a:gd name="T12" fmla="*/ 1 w 30"/>
                  <a:gd name="T13" fmla="*/ 1 h 23"/>
                  <a:gd name="T14" fmla="*/ 1 w 30"/>
                  <a:gd name="T15" fmla="*/ 1 h 23"/>
                  <a:gd name="T16" fmla="*/ 1 w 30"/>
                  <a:gd name="T17" fmla="*/ 1 h 23"/>
                  <a:gd name="T18" fmla="*/ 1 w 30"/>
                  <a:gd name="T19" fmla="*/ 1 h 23"/>
                  <a:gd name="T20" fmla="*/ 1 w 30"/>
                  <a:gd name="T21" fmla="*/ 1 h 23"/>
                  <a:gd name="T22" fmla="*/ 1 w 30"/>
                  <a:gd name="T23" fmla="*/ 1 h 23"/>
                  <a:gd name="T24" fmla="*/ 1 w 30"/>
                  <a:gd name="T25" fmla="*/ 1 h 23"/>
                  <a:gd name="T26" fmla="*/ 1 w 30"/>
                  <a:gd name="T27" fmla="*/ 1 h 23"/>
                  <a:gd name="T28" fmla="*/ 1 w 30"/>
                  <a:gd name="T29" fmla="*/ 1 h 23"/>
                  <a:gd name="T30" fmla="*/ 1 w 30"/>
                  <a:gd name="T31" fmla="*/ 1 h 23"/>
                  <a:gd name="T32" fmla="*/ 1 w 30"/>
                  <a:gd name="T33" fmla="*/ 0 h 23"/>
                  <a:gd name="T34" fmla="*/ 1 w 30"/>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3"/>
                  <a:gd name="T56" fmla="*/ 30 w 3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3">
                    <a:moveTo>
                      <a:pt x="15" y="0"/>
                    </a:moveTo>
                    <a:lnTo>
                      <a:pt x="10" y="0"/>
                    </a:lnTo>
                    <a:lnTo>
                      <a:pt x="5" y="2"/>
                    </a:lnTo>
                    <a:lnTo>
                      <a:pt x="2" y="6"/>
                    </a:lnTo>
                    <a:lnTo>
                      <a:pt x="0" y="12"/>
                    </a:lnTo>
                    <a:lnTo>
                      <a:pt x="2" y="16"/>
                    </a:lnTo>
                    <a:lnTo>
                      <a:pt x="5" y="19"/>
                    </a:lnTo>
                    <a:lnTo>
                      <a:pt x="10" y="22"/>
                    </a:lnTo>
                    <a:lnTo>
                      <a:pt x="15" y="23"/>
                    </a:lnTo>
                    <a:lnTo>
                      <a:pt x="22" y="22"/>
                    </a:lnTo>
                    <a:lnTo>
                      <a:pt x="25" y="19"/>
                    </a:lnTo>
                    <a:lnTo>
                      <a:pt x="29" y="16"/>
                    </a:lnTo>
                    <a:lnTo>
                      <a:pt x="30" y="12"/>
                    </a:lnTo>
                    <a:lnTo>
                      <a:pt x="29" y="6"/>
                    </a:lnTo>
                    <a:lnTo>
                      <a:pt x="25" y="2"/>
                    </a:lnTo>
                    <a:lnTo>
                      <a:pt x="22" y="0"/>
                    </a:lnTo>
                    <a:lnTo>
                      <a:pt x="15" y="0"/>
                    </a:lnTo>
                    <a:close/>
                  </a:path>
                </a:pathLst>
              </a:custGeom>
              <a:solidFill>
                <a:srgbClr val="000000"/>
              </a:solidFill>
              <a:ln w="38100">
                <a:solidFill>
                  <a:schemeClr val="accent2"/>
                </a:solidFill>
                <a:round/>
                <a:headEnd/>
                <a:tailEnd/>
              </a:ln>
            </p:spPr>
            <p:txBody>
              <a:bodyPr/>
              <a:lstStyle/>
              <a:p>
                <a:endParaRPr lang="en-US"/>
              </a:p>
            </p:txBody>
          </p:sp>
          <p:sp>
            <p:nvSpPr>
              <p:cNvPr id="49299" name="Freeform 132"/>
              <p:cNvSpPr>
                <a:spLocks noChangeAspect="1"/>
              </p:cNvSpPr>
              <p:nvPr/>
            </p:nvSpPr>
            <p:spPr bwMode="auto">
              <a:xfrm>
                <a:off x="2954" y="2104"/>
                <a:ext cx="15" cy="12"/>
              </a:xfrm>
              <a:custGeom>
                <a:avLst/>
                <a:gdLst>
                  <a:gd name="T0" fmla="*/ 1 w 30"/>
                  <a:gd name="T1" fmla="*/ 0 h 23"/>
                  <a:gd name="T2" fmla="*/ 1 w 30"/>
                  <a:gd name="T3" fmla="*/ 1 h 23"/>
                  <a:gd name="T4" fmla="*/ 1 w 30"/>
                  <a:gd name="T5" fmla="*/ 1 h 23"/>
                  <a:gd name="T6" fmla="*/ 1 w 30"/>
                  <a:gd name="T7" fmla="*/ 1 h 23"/>
                  <a:gd name="T8" fmla="*/ 0 w 30"/>
                  <a:gd name="T9" fmla="*/ 1 h 23"/>
                  <a:gd name="T10" fmla="*/ 1 w 30"/>
                  <a:gd name="T11" fmla="*/ 1 h 23"/>
                  <a:gd name="T12" fmla="*/ 1 w 30"/>
                  <a:gd name="T13" fmla="*/ 1 h 23"/>
                  <a:gd name="T14" fmla="*/ 1 w 30"/>
                  <a:gd name="T15" fmla="*/ 1 h 23"/>
                  <a:gd name="T16" fmla="*/ 1 w 30"/>
                  <a:gd name="T17" fmla="*/ 1 h 23"/>
                  <a:gd name="T18" fmla="*/ 1 w 30"/>
                  <a:gd name="T19" fmla="*/ 1 h 23"/>
                  <a:gd name="T20" fmla="*/ 1 w 30"/>
                  <a:gd name="T21" fmla="*/ 1 h 23"/>
                  <a:gd name="T22" fmla="*/ 1 w 30"/>
                  <a:gd name="T23" fmla="*/ 1 h 23"/>
                  <a:gd name="T24" fmla="*/ 1 w 30"/>
                  <a:gd name="T25" fmla="*/ 1 h 23"/>
                  <a:gd name="T26" fmla="*/ 1 w 30"/>
                  <a:gd name="T27" fmla="*/ 1 h 23"/>
                  <a:gd name="T28" fmla="*/ 1 w 30"/>
                  <a:gd name="T29" fmla="*/ 1 h 23"/>
                  <a:gd name="T30" fmla="*/ 1 w 30"/>
                  <a:gd name="T31" fmla="*/ 1 h 23"/>
                  <a:gd name="T32" fmla="*/ 1 w 30"/>
                  <a:gd name="T33" fmla="*/ 1 h 23"/>
                  <a:gd name="T34" fmla="*/ 1 w 30"/>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3"/>
                  <a:gd name="T56" fmla="*/ 30 w 3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3">
                    <a:moveTo>
                      <a:pt x="15" y="0"/>
                    </a:moveTo>
                    <a:lnTo>
                      <a:pt x="10" y="1"/>
                    </a:lnTo>
                    <a:lnTo>
                      <a:pt x="5" y="3"/>
                    </a:lnTo>
                    <a:lnTo>
                      <a:pt x="2" y="7"/>
                    </a:lnTo>
                    <a:lnTo>
                      <a:pt x="0" y="11"/>
                    </a:lnTo>
                    <a:lnTo>
                      <a:pt x="2" y="17"/>
                    </a:lnTo>
                    <a:lnTo>
                      <a:pt x="5" y="20"/>
                    </a:lnTo>
                    <a:lnTo>
                      <a:pt x="10" y="23"/>
                    </a:lnTo>
                    <a:lnTo>
                      <a:pt x="15" y="23"/>
                    </a:lnTo>
                    <a:lnTo>
                      <a:pt x="22" y="23"/>
                    </a:lnTo>
                    <a:lnTo>
                      <a:pt x="25" y="20"/>
                    </a:lnTo>
                    <a:lnTo>
                      <a:pt x="29" y="17"/>
                    </a:lnTo>
                    <a:lnTo>
                      <a:pt x="30" y="11"/>
                    </a:lnTo>
                    <a:lnTo>
                      <a:pt x="29" y="7"/>
                    </a:lnTo>
                    <a:lnTo>
                      <a:pt x="25" y="3"/>
                    </a:lnTo>
                    <a:lnTo>
                      <a:pt x="22" y="1"/>
                    </a:lnTo>
                    <a:lnTo>
                      <a:pt x="15" y="0"/>
                    </a:lnTo>
                    <a:close/>
                  </a:path>
                </a:pathLst>
              </a:custGeom>
              <a:solidFill>
                <a:srgbClr val="000000"/>
              </a:solidFill>
              <a:ln w="38100">
                <a:solidFill>
                  <a:schemeClr val="accent2"/>
                </a:solidFill>
                <a:round/>
                <a:headEnd/>
                <a:tailEnd/>
              </a:ln>
            </p:spPr>
            <p:txBody>
              <a:bodyPr/>
              <a:lstStyle/>
              <a:p>
                <a:endParaRPr lang="en-US"/>
              </a:p>
            </p:txBody>
          </p:sp>
          <p:sp>
            <p:nvSpPr>
              <p:cNvPr id="49300" name="Freeform 133"/>
              <p:cNvSpPr>
                <a:spLocks noChangeAspect="1"/>
              </p:cNvSpPr>
              <p:nvPr/>
            </p:nvSpPr>
            <p:spPr bwMode="auto">
              <a:xfrm>
                <a:off x="2984" y="2104"/>
                <a:ext cx="15" cy="12"/>
              </a:xfrm>
              <a:custGeom>
                <a:avLst/>
                <a:gdLst>
                  <a:gd name="T0" fmla="*/ 1 w 30"/>
                  <a:gd name="T1" fmla="*/ 0 h 23"/>
                  <a:gd name="T2" fmla="*/ 1 w 30"/>
                  <a:gd name="T3" fmla="*/ 1 h 23"/>
                  <a:gd name="T4" fmla="*/ 1 w 30"/>
                  <a:gd name="T5" fmla="*/ 1 h 23"/>
                  <a:gd name="T6" fmla="*/ 1 w 30"/>
                  <a:gd name="T7" fmla="*/ 1 h 23"/>
                  <a:gd name="T8" fmla="*/ 0 w 30"/>
                  <a:gd name="T9" fmla="*/ 1 h 23"/>
                  <a:gd name="T10" fmla="*/ 1 w 30"/>
                  <a:gd name="T11" fmla="*/ 1 h 23"/>
                  <a:gd name="T12" fmla="*/ 1 w 30"/>
                  <a:gd name="T13" fmla="*/ 1 h 23"/>
                  <a:gd name="T14" fmla="*/ 1 w 30"/>
                  <a:gd name="T15" fmla="*/ 1 h 23"/>
                  <a:gd name="T16" fmla="*/ 1 w 30"/>
                  <a:gd name="T17" fmla="*/ 1 h 23"/>
                  <a:gd name="T18" fmla="*/ 1 w 30"/>
                  <a:gd name="T19" fmla="*/ 1 h 23"/>
                  <a:gd name="T20" fmla="*/ 1 w 30"/>
                  <a:gd name="T21" fmla="*/ 1 h 23"/>
                  <a:gd name="T22" fmla="*/ 1 w 30"/>
                  <a:gd name="T23" fmla="*/ 1 h 23"/>
                  <a:gd name="T24" fmla="*/ 1 w 30"/>
                  <a:gd name="T25" fmla="*/ 1 h 23"/>
                  <a:gd name="T26" fmla="*/ 1 w 30"/>
                  <a:gd name="T27" fmla="*/ 1 h 23"/>
                  <a:gd name="T28" fmla="*/ 1 w 30"/>
                  <a:gd name="T29" fmla="*/ 1 h 23"/>
                  <a:gd name="T30" fmla="*/ 1 w 30"/>
                  <a:gd name="T31" fmla="*/ 1 h 23"/>
                  <a:gd name="T32" fmla="*/ 1 w 30"/>
                  <a:gd name="T33" fmla="*/ 1 h 23"/>
                  <a:gd name="T34" fmla="*/ 1 w 30"/>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3"/>
                  <a:gd name="T56" fmla="*/ 30 w 3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3">
                    <a:moveTo>
                      <a:pt x="15" y="0"/>
                    </a:moveTo>
                    <a:lnTo>
                      <a:pt x="10" y="1"/>
                    </a:lnTo>
                    <a:lnTo>
                      <a:pt x="5" y="3"/>
                    </a:lnTo>
                    <a:lnTo>
                      <a:pt x="2" y="7"/>
                    </a:lnTo>
                    <a:lnTo>
                      <a:pt x="0" y="11"/>
                    </a:lnTo>
                    <a:lnTo>
                      <a:pt x="2" y="17"/>
                    </a:lnTo>
                    <a:lnTo>
                      <a:pt x="5" y="20"/>
                    </a:lnTo>
                    <a:lnTo>
                      <a:pt x="10" y="22"/>
                    </a:lnTo>
                    <a:lnTo>
                      <a:pt x="15" y="23"/>
                    </a:lnTo>
                    <a:lnTo>
                      <a:pt x="22" y="22"/>
                    </a:lnTo>
                    <a:lnTo>
                      <a:pt x="25" y="20"/>
                    </a:lnTo>
                    <a:lnTo>
                      <a:pt x="29" y="17"/>
                    </a:lnTo>
                    <a:lnTo>
                      <a:pt x="30" y="11"/>
                    </a:lnTo>
                    <a:lnTo>
                      <a:pt x="29" y="7"/>
                    </a:lnTo>
                    <a:lnTo>
                      <a:pt x="25" y="3"/>
                    </a:lnTo>
                    <a:lnTo>
                      <a:pt x="22" y="1"/>
                    </a:lnTo>
                    <a:lnTo>
                      <a:pt x="15" y="0"/>
                    </a:lnTo>
                    <a:close/>
                  </a:path>
                </a:pathLst>
              </a:custGeom>
              <a:solidFill>
                <a:srgbClr val="000000"/>
              </a:solidFill>
              <a:ln w="38100">
                <a:solidFill>
                  <a:schemeClr val="accent2"/>
                </a:solidFill>
                <a:round/>
                <a:headEnd/>
                <a:tailEnd/>
              </a:ln>
            </p:spPr>
            <p:txBody>
              <a:bodyPr/>
              <a:lstStyle/>
              <a:p>
                <a:endParaRPr lang="en-US"/>
              </a:p>
            </p:txBody>
          </p:sp>
          <p:sp>
            <p:nvSpPr>
              <p:cNvPr id="49301" name="Freeform 134"/>
              <p:cNvSpPr>
                <a:spLocks noChangeAspect="1"/>
              </p:cNvSpPr>
              <p:nvPr/>
            </p:nvSpPr>
            <p:spPr bwMode="auto">
              <a:xfrm>
                <a:off x="3014" y="2104"/>
                <a:ext cx="15" cy="12"/>
              </a:xfrm>
              <a:custGeom>
                <a:avLst/>
                <a:gdLst>
                  <a:gd name="T0" fmla="*/ 1 w 30"/>
                  <a:gd name="T1" fmla="*/ 0 h 23"/>
                  <a:gd name="T2" fmla="*/ 1 w 30"/>
                  <a:gd name="T3" fmla="*/ 0 h 23"/>
                  <a:gd name="T4" fmla="*/ 1 w 30"/>
                  <a:gd name="T5" fmla="*/ 1 h 23"/>
                  <a:gd name="T6" fmla="*/ 1 w 30"/>
                  <a:gd name="T7" fmla="*/ 1 h 23"/>
                  <a:gd name="T8" fmla="*/ 0 w 30"/>
                  <a:gd name="T9" fmla="*/ 1 h 23"/>
                  <a:gd name="T10" fmla="*/ 1 w 30"/>
                  <a:gd name="T11" fmla="*/ 1 h 23"/>
                  <a:gd name="T12" fmla="*/ 1 w 30"/>
                  <a:gd name="T13" fmla="*/ 1 h 23"/>
                  <a:gd name="T14" fmla="*/ 1 w 30"/>
                  <a:gd name="T15" fmla="*/ 1 h 23"/>
                  <a:gd name="T16" fmla="*/ 1 w 30"/>
                  <a:gd name="T17" fmla="*/ 1 h 23"/>
                  <a:gd name="T18" fmla="*/ 1 w 30"/>
                  <a:gd name="T19" fmla="*/ 1 h 23"/>
                  <a:gd name="T20" fmla="*/ 1 w 30"/>
                  <a:gd name="T21" fmla="*/ 1 h 23"/>
                  <a:gd name="T22" fmla="*/ 1 w 30"/>
                  <a:gd name="T23" fmla="*/ 1 h 23"/>
                  <a:gd name="T24" fmla="*/ 1 w 30"/>
                  <a:gd name="T25" fmla="*/ 1 h 23"/>
                  <a:gd name="T26" fmla="*/ 1 w 30"/>
                  <a:gd name="T27" fmla="*/ 1 h 23"/>
                  <a:gd name="T28" fmla="*/ 1 w 30"/>
                  <a:gd name="T29" fmla="*/ 1 h 23"/>
                  <a:gd name="T30" fmla="*/ 1 w 30"/>
                  <a:gd name="T31" fmla="*/ 1 h 23"/>
                  <a:gd name="T32" fmla="*/ 1 w 30"/>
                  <a:gd name="T33" fmla="*/ 0 h 23"/>
                  <a:gd name="T34" fmla="*/ 1 w 30"/>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3"/>
                  <a:gd name="T56" fmla="*/ 30 w 3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3">
                    <a:moveTo>
                      <a:pt x="15" y="0"/>
                    </a:moveTo>
                    <a:lnTo>
                      <a:pt x="10" y="0"/>
                    </a:lnTo>
                    <a:lnTo>
                      <a:pt x="5" y="2"/>
                    </a:lnTo>
                    <a:lnTo>
                      <a:pt x="2" y="6"/>
                    </a:lnTo>
                    <a:lnTo>
                      <a:pt x="0" y="11"/>
                    </a:lnTo>
                    <a:lnTo>
                      <a:pt x="2" y="15"/>
                    </a:lnTo>
                    <a:lnTo>
                      <a:pt x="5" y="19"/>
                    </a:lnTo>
                    <a:lnTo>
                      <a:pt x="10" y="22"/>
                    </a:lnTo>
                    <a:lnTo>
                      <a:pt x="15" y="23"/>
                    </a:lnTo>
                    <a:lnTo>
                      <a:pt x="22" y="22"/>
                    </a:lnTo>
                    <a:lnTo>
                      <a:pt x="25" y="19"/>
                    </a:lnTo>
                    <a:lnTo>
                      <a:pt x="29" y="15"/>
                    </a:lnTo>
                    <a:lnTo>
                      <a:pt x="30" y="11"/>
                    </a:lnTo>
                    <a:lnTo>
                      <a:pt x="29" y="6"/>
                    </a:lnTo>
                    <a:lnTo>
                      <a:pt x="25" y="2"/>
                    </a:lnTo>
                    <a:lnTo>
                      <a:pt x="22" y="0"/>
                    </a:lnTo>
                    <a:lnTo>
                      <a:pt x="15" y="0"/>
                    </a:lnTo>
                    <a:close/>
                  </a:path>
                </a:pathLst>
              </a:custGeom>
              <a:solidFill>
                <a:srgbClr val="000000"/>
              </a:solidFill>
              <a:ln w="38100">
                <a:solidFill>
                  <a:schemeClr val="accent2"/>
                </a:solidFill>
                <a:round/>
                <a:headEnd/>
                <a:tailEnd/>
              </a:ln>
            </p:spPr>
            <p:txBody>
              <a:bodyPr/>
              <a:lstStyle/>
              <a:p>
                <a:endParaRPr lang="en-US"/>
              </a:p>
            </p:txBody>
          </p:sp>
          <p:sp>
            <p:nvSpPr>
              <p:cNvPr id="49302" name="Freeform 135"/>
              <p:cNvSpPr>
                <a:spLocks noChangeAspect="1"/>
              </p:cNvSpPr>
              <p:nvPr/>
            </p:nvSpPr>
            <p:spPr bwMode="auto">
              <a:xfrm>
                <a:off x="3044" y="2103"/>
                <a:ext cx="15" cy="12"/>
              </a:xfrm>
              <a:custGeom>
                <a:avLst/>
                <a:gdLst>
                  <a:gd name="T0" fmla="*/ 1 w 30"/>
                  <a:gd name="T1" fmla="*/ 0 h 24"/>
                  <a:gd name="T2" fmla="*/ 1 w 30"/>
                  <a:gd name="T3" fmla="*/ 1 h 24"/>
                  <a:gd name="T4" fmla="*/ 1 w 30"/>
                  <a:gd name="T5" fmla="*/ 1 h 24"/>
                  <a:gd name="T6" fmla="*/ 1 w 30"/>
                  <a:gd name="T7" fmla="*/ 1 h 24"/>
                  <a:gd name="T8" fmla="*/ 0 w 30"/>
                  <a:gd name="T9" fmla="*/ 1 h 24"/>
                  <a:gd name="T10" fmla="*/ 1 w 30"/>
                  <a:gd name="T11" fmla="*/ 1 h 24"/>
                  <a:gd name="T12" fmla="*/ 1 w 30"/>
                  <a:gd name="T13" fmla="*/ 1 h 24"/>
                  <a:gd name="T14" fmla="*/ 1 w 30"/>
                  <a:gd name="T15" fmla="*/ 1 h 24"/>
                  <a:gd name="T16" fmla="*/ 1 w 30"/>
                  <a:gd name="T17" fmla="*/ 1 h 24"/>
                  <a:gd name="T18" fmla="*/ 1 w 30"/>
                  <a:gd name="T19" fmla="*/ 1 h 24"/>
                  <a:gd name="T20" fmla="*/ 1 w 30"/>
                  <a:gd name="T21" fmla="*/ 1 h 24"/>
                  <a:gd name="T22" fmla="*/ 1 w 30"/>
                  <a:gd name="T23" fmla="*/ 1 h 24"/>
                  <a:gd name="T24" fmla="*/ 1 w 30"/>
                  <a:gd name="T25" fmla="*/ 1 h 24"/>
                  <a:gd name="T26" fmla="*/ 1 w 30"/>
                  <a:gd name="T27" fmla="*/ 1 h 24"/>
                  <a:gd name="T28" fmla="*/ 1 w 30"/>
                  <a:gd name="T29" fmla="*/ 1 h 24"/>
                  <a:gd name="T30" fmla="*/ 1 w 30"/>
                  <a:gd name="T31" fmla="*/ 1 h 24"/>
                  <a:gd name="T32" fmla="*/ 1 w 30"/>
                  <a:gd name="T33" fmla="*/ 1 h 24"/>
                  <a:gd name="T34" fmla="*/ 1 w 30"/>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4"/>
                  <a:gd name="T56" fmla="*/ 30 w 3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4">
                    <a:moveTo>
                      <a:pt x="15" y="0"/>
                    </a:moveTo>
                    <a:lnTo>
                      <a:pt x="10" y="2"/>
                    </a:lnTo>
                    <a:lnTo>
                      <a:pt x="5" y="4"/>
                    </a:lnTo>
                    <a:lnTo>
                      <a:pt x="1" y="8"/>
                    </a:lnTo>
                    <a:lnTo>
                      <a:pt x="0" y="12"/>
                    </a:lnTo>
                    <a:lnTo>
                      <a:pt x="1" y="17"/>
                    </a:lnTo>
                    <a:lnTo>
                      <a:pt x="5" y="21"/>
                    </a:lnTo>
                    <a:lnTo>
                      <a:pt x="10" y="24"/>
                    </a:lnTo>
                    <a:lnTo>
                      <a:pt x="15" y="24"/>
                    </a:lnTo>
                    <a:lnTo>
                      <a:pt x="21" y="24"/>
                    </a:lnTo>
                    <a:lnTo>
                      <a:pt x="25" y="21"/>
                    </a:lnTo>
                    <a:lnTo>
                      <a:pt x="28" y="17"/>
                    </a:lnTo>
                    <a:lnTo>
                      <a:pt x="30" y="12"/>
                    </a:lnTo>
                    <a:lnTo>
                      <a:pt x="28" y="8"/>
                    </a:lnTo>
                    <a:lnTo>
                      <a:pt x="25" y="4"/>
                    </a:lnTo>
                    <a:lnTo>
                      <a:pt x="21" y="2"/>
                    </a:lnTo>
                    <a:lnTo>
                      <a:pt x="15" y="0"/>
                    </a:lnTo>
                    <a:close/>
                  </a:path>
                </a:pathLst>
              </a:custGeom>
              <a:solidFill>
                <a:srgbClr val="000000"/>
              </a:solidFill>
              <a:ln w="38100">
                <a:solidFill>
                  <a:schemeClr val="accent2"/>
                </a:solidFill>
                <a:round/>
                <a:headEnd/>
                <a:tailEnd/>
              </a:ln>
            </p:spPr>
            <p:txBody>
              <a:bodyPr/>
              <a:lstStyle/>
              <a:p>
                <a:endParaRPr lang="en-US"/>
              </a:p>
            </p:txBody>
          </p:sp>
          <p:sp>
            <p:nvSpPr>
              <p:cNvPr id="49303" name="Freeform 136"/>
              <p:cNvSpPr>
                <a:spLocks noChangeAspect="1"/>
              </p:cNvSpPr>
              <p:nvPr/>
            </p:nvSpPr>
            <p:spPr bwMode="auto">
              <a:xfrm>
                <a:off x="3074" y="2103"/>
                <a:ext cx="15" cy="12"/>
              </a:xfrm>
              <a:custGeom>
                <a:avLst/>
                <a:gdLst>
                  <a:gd name="T0" fmla="*/ 1 w 30"/>
                  <a:gd name="T1" fmla="*/ 0 h 24"/>
                  <a:gd name="T2" fmla="*/ 1 w 30"/>
                  <a:gd name="T3" fmla="*/ 1 h 24"/>
                  <a:gd name="T4" fmla="*/ 1 w 30"/>
                  <a:gd name="T5" fmla="*/ 1 h 24"/>
                  <a:gd name="T6" fmla="*/ 1 w 30"/>
                  <a:gd name="T7" fmla="*/ 1 h 24"/>
                  <a:gd name="T8" fmla="*/ 0 w 30"/>
                  <a:gd name="T9" fmla="*/ 1 h 24"/>
                  <a:gd name="T10" fmla="*/ 1 w 30"/>
                  <a:gd name="T11" fmla="*/ 1 h 24"/>
                  <a:gd name="T12" fmla="*/ 1 w 30"/>
                  <a:gd name="T13" fmla="*/ 1 h 24"/>
                  <a:gd name="T14" fmla="*/ 1 w 30"/>
                  <a:gd name="T15" fmla="*/ 1 h 24"/>
                  <a:gd name="T16" fmla="*/ 1 w 30"/>
                  <a:gd name="T17" fmla="*/ 1 h 24"/>
                  <a:gd name="T18" fmla="*/ 1 w 30"/>
                  <a:gd name="T19" fmla="*/ 1 h 24"/>
                  <a:gd name="T20" fmla="*/ 1 w 30"/>
                  <a:gd name="T21" fmla="*/ 1 h 24"/>
                  <a:gd name="T22" fmla="*/ 1 w 30"/>
                  <a:gd name="T23" fmla="*/ 1 h 24"/>
                  <a:gd name="T24" fmla="*/ 1 w 30"/>
                  <a:gd name="T25" fmla="*/ 1 h 24"/>
                  <a:gd name="T26" fmla="*/ 1 w 30"/>
                  <a:gd name="T27" fmla="*/ 1 h 24"/>
                  <a:gd name="T28" fmla="*/ 1 w 30"/>
                  <a:gd name="T29" fmla="*/ 1 h 24"/>
                  <a:gd name="T30" fmla="*/ 1 w 30"/>
                  <a:gd name="T31" fmla="*/ 1 h 24"/>
                  <a:gd name="T32" fmla="*/ 1 w 30"/>
                  <a:gd name="T33" fmla="*/ 1 h 24"/>
                  <a:gd name="T34" fmla="*/ 1 w 30"/>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4"/>
                  <a:gd name="T56" fmla="*/ 30 w 3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4">
                    <a:moveTo>
                      <a:pt x="15" y="0"/>
                    </a:moveTo>
                    <a:lnTo>
                      <a:pt x="10" y="2"/>
                    </a:lnTo>
                    <a:lnTo>
                      <a:pt x="5" y="4"/>
                    </a:lnTo>
                    <a:lnTo>
                      <a:pt x="1" y="8"/>
                    </a:lnTo>
                    <a:lnTo>
                      <a:pt x="0" y="12"/>
                    </a:lnTo>
                    <a:lnTo>
                      <a:pt x="1" y="17"/>
                    </a:lnTo>
                    <a:lnTo>
                      <a:pt x="5" y="21"/>
                    </a:lnTo>
                    <a:lnTo>
                      <a:pt x="10" y="22"/>
                    </a:lnTo>
                    <a:lnTo>
                      <a:pt x="15" y="24"/>
                    </a:lnTo>
                    <a:lnTo>
                      <a:pt x="21" y="22"/>
                    </a:lnTo>
                    <a:lnTo>
                      <a:pt x="25" y="21"/>
                    </a:lnTo>
                    <a:lnTo>
                      <a:pt x="28" y="17"/>
                    </a:lnTo>
                    <a:lnTo>
                      <a:pt x="30" y="12"/>
                    </a:lnTo>
                    <a:lnTo>
                      <a:pt x="28" y="8"/>
                    </a:lnTo>
                    <a:lnTo>
                      <a:pt x="25" y="4"/>
                    </a:lnTo>
                    <a:lnTo>
                      <a:pt x="21" y="2"/>
                    </a:lnTo>
                    <a:lnTo>
                      <a:pt x="15" y="0"/>
                    </a:lnTo>
                    <a:close/>
                  </a:path>
                </a:pathLst>
              </a:custGeom>
              <a:solidFill>
                <a:srgbClr val="000000"/>
              </a:solidFill>
              <a:ln w="38100">
                <a:solidFill>
                  <a:schemeClr val="accent2"/>
                </a:solidFill>
                <a:round/>
                <a:headEnd/>
                <a:tailEnd/>
              </a:ln>
            </p:spPr>
            <p:txBody>
              <a:bodyPr/>
              <a:lstStyle/>
              <a:p>
                <a:endParaRPr lang="en-US"/>
              </a:p>
            </p:txBody>
          </p:sp>
          <p:sp>
            <p:nvSpPr>
              <p:cNvPr id="49304" name="Freeform 137"/>
              <p:cNvSpPr>
                <a:spLocks noChangeAspect="1"/>
              </p:cNvSpPr>
              <p:nvPr/>
            </p:nvSpPr>
            <p:spPr bwMode="auto">
              <a:xfrm>
                <a:off x="3104" y="2103"/>
                <a:ext cx="15" cy="12"/>
              </a:xfrm>
              <a:custGeom>
                <a:avLst/>
                <a:gdLst>
                  <a:gd name="T0" fmla="*/ 1 w 30"/>
                  <a:gd name="T1" fmla="*/ 0 h 24"/>
                  <a:gd name="T2" fmla="*/ 1 w 30"/>
                  <a:gd name="T3" fmla="*/ 1 h 24"/>
                  <a:gd name="T4" fmla="*/ 1 w 30"/>
                  <a:gd name="T5" fmla="*/ 1 h 24"/>
                  <a:gd name="T6" fmla="*/ 1 w 30"/>
                  <a:gd name="T7" fmla="*/ 1 h 24"/>
                  <a:gd name="T8" fmla="*/ 0 w 30"/>
                  <a:gd name="T9" fmla="*/ 1 h 24"/>
                  <a:gd name="T10" fmla="*/ 1 w 30"/>
                  <a:gd name="T11" fmla="*/ 1 h 24"/>
                  <a:gd name="T12" fmla="*/ 1 w 30"/>
                  <a:gd name="T13" fmla="*/ 1 h 24"/>
                  <a:gd name="T14" fmla="*/ 1 w 30"/>
                  <a:gd name="T15" fmla="*/ 1 h 24"/>
                  <a:gd name="T16" fmla="*/ 1 w 30"/>
                  <a:gd name="T17" fmla="*/ 1 h 24"/>
                  <a:gd name="T18" fmla="*/ 1 w 30"/>
                  <a:gd name="T19" fmla="*/ 1 h 24"/>
                  <a:gd name="T20" fmla="*/ 1 w 30"/>
                  <a:gd name="T21" fmla="*/ 1 h 24"/>
                  <a:gd name="T22" fmla="*/ 1 w 30"/>
                  <a:gd name="T23" fmla="*/ 1 h 24"/>
                  <a:gd name="T24" fmla="*/ 1 w 30"/>
                  <a:gd name="T25" fmla="*/ 1 h 24"/>
                  <a:gd name="T26" fmla="*/ 1 w 30"/>
                  <a:gd name="T27" fmla="*/ 1 h 24"/>
                  <a:gd name="T28" fmla="*/ 1 w 30"/>
                  <a:gd name="T29" fmla="*/ 1 h 24"/>
                  <a:gd name="T30" fmla="*/ 1 w 30"/>
                  <a:gd name="T31" fmla="*/ 1 h 24"/>
                  <a:gd name="T32" fmla="*/ 1 w 30"/>
                  <a:gd name="T33" fmla="*/ 1 h 24"/>
                  <a:gd name="T34" fmla="*/ 1 w 30"/>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4"/>
                  <a:gd name="T56" fmla="*/ 30 w 3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4">
                    <a:moveTo>
                      <a:pt x="15" y="0"/>
                    </a:moveTo>
                    <a:lnTo>
                      <a:pt x="10" y="2"/>
                    </a:lnTo>
                    <a:lnTo>
                      <a:pt x="5" y="3"/>
                    </a:lnTo>
                    <a:lnTo>
                      <a:pt x="1" y="7"/>
                    </a:lnTo>
                    <a:lnTo>
                      <a:pt x="0" y="12"/>
                    </a:lnTo>
                    <a:lnTo>
                      <a:pt x="1" y="16"/>
                    </a:lnTo>
                    <a:lnTo>
                      <a:pt x="5" y="20"/>
                    </a:lnTo>
                    <a:lnTo>
                      <a:pt x="10" y="22"/>
                    </a:lnTo>
                    <a:lnTo>
                      <a:pt x="15" y="24"/>
                    </a:lnTo>
                    <a:lnTo>
                      <a:pt x="21" y="22"/>
                    </a:lnTo>
                    <a:lnTo>
                      <a:pt x="25" y="20"/>
                    </a:lnTo>
                    <a:lnTo>
                      <a:pt x="28" y="16"/>
                    </a:lnTo>
                    <a:lnTo>
                      <a:pt x="30" y="12"/>
                    </a:lnTo>
                    <a:lnTo>
                      <a:pt x="28" y="7"/>
                    </a:lnTo>
                    <a:lnTo>
                      <a:pt x="25" y="3"/>
                    </a:lnTo>
                    <a:lnTo>
                      <a:pt x="21" y="2"/>
                    </a:lnTo>
                    <a:lnTo>
                      <a:pt x="15" y="0"/>
                    </a:lnTo>
                    <a:close/>
                  </a:path>
                </a:pathLst>
              </a:custGeom>
              <a:solidFill>
                <a:srgbClr val="000000"/>
              </a:solidFill>
              <a:ln w="38100">
                <a:solidFill>
                  <a:schemeClr val="accent2"/>
                </a:solidFill>
                <a:round/>
                <a:headEnd/>
                <a:tailEnd/>
              </a:ln>
            </p:spPr>
            <p:txBody>
              <a:bodyPr/>
              <a:lstStyle/>
              <a:p>
                <a:endParaRPr lang="en-US"/>
              </a:p>
            </p:txBody>
          </p:sp>
          <p:sp>
            <p:nvSpPr>
              <p:cNvPr id="49305" name="Freeform 138"/>
              <p:cNvSpPr>
                <a:spLocks noChangeAspect="1"/>
              </p:cNvSpPr>
              <p:nvPr/>
            </p:nvSpPr>
            <p:spPr bwMode="auto">
              <a:xfrm>
                <a:off x="3134" y="2103"/>
                <a:ext cx="15" cy="12"/>
              </a:xfrm>
              <a:custGeom>
                <a:avLst/>
                <a:gdLst>
                  <a:gd name="T0" fmla="*/ 1 w 30"/>
                  <a:gd name="T1" fmla="*/ 0 h 24"/>
                  <a:gd name="T2" fmla="*/ 1 w 30"/>
                  <a:gd name="T3" fmla="*/ 0 h 24"/>
                  <a:gd name="T4" fmla="*/ 1 w 30"/>
                  <a:gd name="T5" fmla="*/ 1 h 24"/>
                  <a:gd name="T6" fmla="*/ 1 w 30"/>
                  <a:gd name="T7" fmla="*/ 1 h 24"/>
                  <a:gd name="T8" fmla="*/ 0 w 30"/>
                  <a:gd name="T9" fmla="*/ 1 h 24"/>
                  <a:gd name="T10" fmla="*/ 1 w 30"/>
                  <a:gd name="T11" fmla="*/ 1 h 24"/>
                  <a:gd name="T12" fmla="*/ 1 w 30"/>
                  <a:gd name="T13" fmla="*/ 1 h 24"/>
                  <a:gd name="T14" fmla="*/ 1 w 30"/>
                  <a:gd name="T15" fmla="*/ 1 h 24"/>
                  <a:gd name="T16" fmla="*/ 1 w 30"/>
                  <a:gd name="T17" fmla="*/ 1 h 24"/>
                  <a:gd name="T18" fmla="*/ 1 w 30"/>
                  <a:gd name="T19" fmla="*/ 1 h 24"/>
                  <a:gd name="T20" fmla="*/ 1 w 30"/>
                  <a:gd name="T21" fmla="*/ 1 h 24"/>
                  <a:gd name="T22" fmla="*/ 1 w 30"/>
                  <a:gd name="T23" fmla="*/ 1 h 24"/>
                  <a:gd name="T24" fmla="*/ 1 w 30"/>
                  <a:gd name="T25" fmla="*/ 1 h 24"/>
                  <a:gd name="T26" fmla="*/ 1 w 30"/>
                  <a:gd name="T27" fmla="*/ 1 h 24"/>
                  <a:gd name="T28" fmla="*/ 1 w 30"/>
                  <a:gd name="T29" fmla="*/ 1 h 24"/>
                  <a:gd name="T30" fmla="*/ 1 w 30"/>
                  <a:gd name="T31" fmla="*/ 1 h 24"/>
                  <a:gd name="T32" fmla="*/ 1 w 30"/>
                  <a:gd name="T33" fmla="*/ 0 h 24"/>
                  <a:gd name="T34" fmla="*/ 1 w 30"/>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4"/>
                  <a:gd name="T56" fmla="*/ 30 w 3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4">
                    <a:moveTo>
                      <a:pt x="15" y="0"/>
                    </a:moveTo>
                    <a:lnTo>
                      <a:pt x="10" y="0"/>
                    </a:lnTo>
                    <a:lnTo>
                      <a:pt x="5" y="3"/>
                    </a:lnTo>
                    <a:lnTo>
                      <a:pt x="1" y="7"/>
                    </a:lnTo>
                    <a:lnTo>
                      <a:pt x="0" y="12"/>
                    </a:lnTo>
                    <a:lnTo>
                      <a:pt x="1" y="16"/>
                    </a:lnTo>
                    <a:lnTo>
                      <a:pt x="5" y="20"/>
                    </a:lnTo>
                    <a:lnTo>
                      <a:pt x="10" y="22"/>
                    </a:lnTo>
                    <a:lnTo>
                      <a:pt x="15" y="24"/>
                    </a:lnTo>
                    <a:lnTo>
                      <a:pt x="21" y="22"/>
                    </a:lnTo>
                    <a:lnTo>
                      <a:pt x="25" y="20"/>
                    </a:lnTo>
                    <a:lnTo>
                      <a:pt x="28" y="16"/>
                    </a:lnTo>
                    <a:lnTo>
                      <a:pt x="30" y="12"/>
                    </a:lnTo>
                    <a:lnTo>
                      <a:pt x="28" y="7"/>
                    </a:lnTo>
                    <a:lnTo>
                      <a:pt x="25" y="3"/>
                    </a:lnTo>
                    <a:lnTo>
                      <a:pt x="21" y="0"/>
                    </a:lnTo>
                    <a:lnTo>
                      <a:pt x="15" y="0"/>
                    </a:lnTo>
                    <a:close/>
                  </a:path>
                </a:pathLst>
              </a:custGeom>
              <a:solidFill>
                <a:srgbClr val="000000"/>
              </a:solidFill>
              <a:ln w="38100">
                <a:solidFill>
                  <a:schemeClr val="accent2"/>
                </a:solidFill>
                <a:round/>
                <a:headEnd/>
                <a:tailEnd/>
              </a:ln>
            </p:spPr>
            <p:txBody>
              <a:bodyPr/>
              <a:lstStyle/>
              <a:p>
                <a:endParaRPr lang="en-US"/>
              </a:p>
            </p:txBody>
          </p:sp>
          <p:sp>
            <p:nvSpPr>
              <p:cNvPr id="49306" name="Freeform 139"/>
              <p:cNvSpPr>
                <a:spLocks noChangeAspect="1"/>
              </p:cNvSpPr>
              <p:nvPr/>
            </p:nvSpPr>
            <p:spPr bwMode="auto">
              <a:xfrm>
                <a:off x="3164" y="2102"/>
                <a:ext cx="15" cy="12"/>
              </a:xfrm>
              <a:custGeom>
                <a:avLst/>
                <a:gdLst>
                  <a:gd name="T0" fmla="*/ 1 w 30"/>
                  <a:gd name="T1" fmla="*/ 0 h 23"/>
                  <a:gd name="T2" fmla="*/ 1 w 30"/>
                  <a:gd name="T3" fmla="*/ 1 h 23"/>
                  <a:gd name="T4" fmla="*/ 1 w 30"/>
                  <a:gd name="T5" fmla="*/ 1 h 23"/>
                  <a:gd name="T6" fmla="*/ 1 w 30"/>
                  <a:gd name="T7" fmla="*/ 1 h 23"/>
                  <a:gd name="T8" fmla="*/ 0 w 30"/>
                  <a:gd name="T9" fmla="*/ 1 h 23"/>
                  <a:gd name="T10" fmla="*/ 1 w 30"/>
                  <a:gd name="T11" fmla="*/ 1 h 23"/>
                  <a:gd name="T12" fmla="*/ 1 w 30"/>
                  <a:gd name="T13" fmla="*/ 1 h 23"/>
                  <a:gd name="T14" fmla="*/ 1 w 30"/>
                  <a:gd name="T15" fmla="*/ 1 h 23"/>
                  <a:gd name="T16" fmla="*/ 1 w 30"/>
                  <a:gd name="T17" fmla="*/ 1 h 23"/>
                  <a:gd name="T18" fmla="*/ 1 w 30"/>
                  <a:gd name="T19" fmla="*/ 1 h 23"/>
                  <a:gd name="T20" fmla="*/ 1 w 30"/>
                  <a:gd name="T21" fmla="*/ 1 h 23"/>
                  <a:gd name="T22" fmla="*/ 1 w 30"/>
                  <a:gd name="T23" fmla="*/ 1 h 23"/>
                  <a:gd name="T24" fmla="*/ 1 w 30"/>
                  <a:gd name="T25" fmla="*/ 1 h 23"/>
                  <a:gd name="T26" fmla="*/ 1 w 30"/>
                  <a:gd name="T27" fmla="*/ 1 h 23"/>
                  <a:gd name="T28" fmla="*/ 1 w 30"/>
                  <a:gd name="T29" fmla="*/ 1 h 23"/>
                  <a:gd name="T30" fmla="*/ 1 w 30"/>
                  <a:gd name="T31" fmla="*/ 1 h 23"/>
                  <a:gd name="T32" fmla="*/ 1 w 30"/>
                  <a:gd name="T33" fmla="*/ 1 h 23"/>
                  <a:gd name="T34" fmla="*/ 1 w 30"/>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3"/>
                  <a:gd name="T56" fmla="*/ 30 w 3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3">
                    <a:moveTo>
                      <a:pt x="15" y="0"/>
                    </a:moveTo>
                    <a:lnTo>
                      <a:pt x="10" y="1"/>
                    </a:lnTo>
                    <a:lnTo>
                      <a:pt x="5" y="4"/>
                    </a:lnTo>
                    <a:lnTo>
                      <a:pt x="2" y="8"/>
                    </a:lnTo>
                    <a:lnTo>
                      <a:pt x="0" y="12"/>
                    </a:lnTo>
                    <a:lnTo>
                      <a:pt x="2" y="17"/>
                    </a:lnTo>
                    <a:lnTo>
                      <a:pt x="5" y="21"/>
                    </a:lnTo>
                    <a:lnTo>
                      <a:pt x="10" y="22"/>
                    </a:lnTo>
                    <a:lnTo>
                      <a:pt x="15" y="23"/>
                    </a:lnTo>
                    <a:lnTo>
                      <a:pt x="22" y="22"/>
                    </a:lnTo>
                    <a:lnTo>
                      <a:pt x="25" y="21"/>
                    </a:lnTo>
                    <a:lnTo>
                      <a:pt x="28" y="17"/>
                    </a:lnTo>
                    <a:lnTo>
                      <a:pt x="30" y="12"/>
                    </a:lnTo>
                    <a:lnTo>
                      <a:pt x="28" y="8"/>
                    </a:lnTo>
                    <a:lnTo>
                      <a:pt x="25" y="4"/>
                    </a:lnTo>
                    <a:lnTo>
                      <a:pt x="22" y="1"/>
                    </a:lnTo>
                    <a:lnTo>
                      <a:pt x="15" y="0"/>
                    </a:lnTo>
                    <a:close/>
                  </a:path>
                </a:pathLst>
              </a:custGeom>
              <a:solidFill>
                <a:srgbClr val="000000"/>
              </a:solidFill>
              <a:ln w="38100">
                <a:solidFill>
                  <a:schemeClr val="accent2"/>
                </a:solidFill>
                <a:round/>
                <a:headEnd/>
                <a:tailEnd/>
              </a:ln>
            </p:spPr>
            <p:txBody>
              <a:bodyPr/>
              <a:lstStyle/>
              <a:p>
                <a:endParaRPr lang="en-US"/>
              </a:p>
            </p:txBody>
          </p:sp>
          <p:sp>
            <p:nvSpPr>
              <p:cNvPr id="49307" name="Freeform 140"/>
              <p:cNvSpPr>
                <a:spLocks noChangeAspect="1"/>
              </p:cNvSpPr>
              <p:nvPr/>
            </p:nvSpPr>
            <p:spPr bwMode="auto">
              <a:xfrm>
                <a:off x="3194" y="2102"/>
                <a:ext cx="15" cy="12"/>
              </a:xfrm>
              <a:custGeom>
                <a:avLst/>
                <a:gdLst>
                  <a:gd name="T0" fmla="*/ 1 w 30"/>
                  <a:gd name="T1" fmla="*/ 0 h 23"/>
                  <a:gd name="T2" fmla="*/ 1 w 30"/>
                  <a:gd name="T3" fmla="*/ 1 h 23"/>
                  <a:gd name="T4" fmla="*/ 1 w 30"/>
                  <a:gd name="T5" fmla="*/ 1 h 23"/>
                  <a:gd name="T6" fmla="*/ 1 w 30"/>
                  <a:gd name="T7" fmla="*/ 1 h 23"/>
                  <a:gd name="T8" fmla="*/ 0 w 30"/>
                  <a:gd name="T9" fmla="*/ 1 h 23"/>
                  <a:gd name="T10" fmla="*/ 1 w 30"/>
                  <a:gd name="T11" fmla="*/ 1 h 23"/>
                  <a:gd name="T12" fmla="*/ 1 w 30"/>
                  <a:gd name="T13" fmla="*/ 1 h 23"/>
                  <a:gd name="T14" fmla="*/ 1 w 30"/>
                  <a:gd name="T15" fmla="*/ 1 h 23"/>
                  <a:gd name="T16" fmla="*/ 1 w 30"/>
                  <a:gd name="T17" fmla="*/ 1 h 23"/>
                  <a:gd name="T18" fmla="*/ 1 w 30"/>
                  <a:gd name="T19" fmla="*/ 1 h 23"/>
                  <a:gd name="T20" fmla="*/ 1 w 30"/>
                  <a:gd name="T21" fmla="*/ 1 h 23"/>
                  <a:gd name="T22" fmla="*/ 1 w 30"/>
                  <a:gd name="T23" fmla="*/ 1 h 23"/>
                  <a:gd name="T24" fmla="*/ 1 w 30"/>
                  <a:gd name="T25" fmla="*/ 1 h 23"/>
                  <a:gd name="T26" fmla="*/ 1 w 30"/>
                  <a:gd name="T27" fmla="*/ 1 h 23"/>
                  <a:gd name="T28" fmla="*/ 1 w 30"/>
                  <a:gd name="T29" fmla="*/ 1 h 23"/>
                  <a:gd name="T30" fmla="*/ 1 w 30"/>
                  <a:gd name="T31" fmla="*/ 1 h 23"/>
                  <a:gd name="T32" fmla="*/ 1 w 30"/>
                  <a:gd name="T33" fmla="*/ 1 h 23"/>
                  <a:gd name="T34" fmla="*/ 1 w 30"/>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3"/>
                  <a:gd name="T56" fmla="*/ 30 w 3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3">
                    <a:moveTo>
                      <a:pt x="15" y="0"/>
                    </a:moveTo>
                    <a:lnTo>
                      <a:pt x="10" y="1"/>
                    </a:lnTo>
                    <a:lnTo>
                      <a:pt x="5" y="3"/>
                    </a:lnTo>
                    <a:lnTo>
                      <a:pt x="2" y="6"/>
                    </a:lnTo>
                    <a:lnTo>
                      <a:pt x="0" y="12"/>
                    </a:lnTo>
                    <a:lnTo>
                      <a:pt x="2" y="16"/>
                    </a:lnTo>
                    <a:lnTo>
                      <a:pt x="5" y="20"/>
                    </a:lnTo>
                    <a:lnTo>
                      <a:pt x="10" y="22"/>
                    </a:lnTo>
                    <a:lnTo>
                      <a:pt x="15" y="23"/>
                    </a:lnTo>
                    <a:lnTo>
                      <a:pt x="22" y="22"/>
                    </a:lnTo>
                    <a:lnTo>
                      <a:pt x="25" y="20"/>
                    </a:lnTo>
                    <a:lnTo>
                      <a:pt x="28" y="16"/>
                    </a:lnTo>
                    <a:lnTo>
                      <a:pt x="30" y="12"/>
                    </a:lnTo>
                    <a:lnTo>
                      <a:pt x="28" y="6"/>
                    </a:lnTo>
                    <a:lnTo>
                      <a:pt x="25" y="3"/>
                    </a:lnTo>
                    <a:lnTo>
                      <a:pt x="22" y="1"/>
                    </a:lnTo>
                    <a:lnTo>
                      <a:pt x="15" y="0"/>
                    </a:lnTo>
                    <a:close/>
                  </a:path>
                </a:pathLst>
              </a:custGeom>
              <a:solidFill>
                <a:srgbClr val="000000"/>
              </a:solidFill>
              <a:ln w="38100">
                <a:solidFill>
                  <a:schemeClr val="accent2"/>
                </a:solidFill>
                <a:round/>
                <a:headEnd/>
                <a:tailEnd/>
              </a:ln>
            </p:spPr>
            <p:txBody>
              <a:bodyPr/>
              <a:lstStyle/>
              <a:p>
                <a:endParaRPr lang="en-US"/>
              </a:p>
            </p:txBody>
          </p:sp>
          <p:sp>
            <p:nvSpPr>
              <p:cNvPr id="49308" name="Freeform 141"/>
              <p:cNvSpPr>
                <a:spLocks noChangeAspect="1"/>
              </p:cNvSpPr>
              <p:nvPr/>
            </p:nvSpPr>
            <p:spPr bwMode="auto">
              <a:xfrm>
                <a:off x="3224" y="2102"/>
                <a:ext cx="15" cy="12"/>
              </a:xfrm>
              <a:custGeom>
                <a:avLst/>
                <a:gdLst>
                  <a:gd name="T0" fmla="*/ 1 w 30"/>
                  <a:gd name="T1" fmla="*/ 0 h 23"/>
                  <a:gd name="T2" fmla="*/ 1 w 30"/>
                  <a:gd name="T3" fmla="*/ 0 h 23"/>
                  <a:gd name="T4" fmla="*/ 1 w 30"/>
                  <a:gd name="T5" fmla="*/ 1 h 23"/>
                  <a:gd name="T6" fmla="*/ 1 w 30"/>
                  <a:gd name="T7" fmla="*/ 1 h 23"/>
                  <a:gd name="T8" fmla="*/ 0 w 30"/>
                  <a:gd name="T9" fmla="*/ 1 h 23"/>
                  <a:gd name="T10" fmla="*/ 1 w 30"/>
                  <a:gd name="T11" fmla="*/ 1 h 23"/>
                  <a:gd name="T12" fmla="*/ 1 w 30"/>
                  <a:gd name="T13" fmla="*/ 1 h 23"/>
                  <a:gd name="T14" fmla="*/ 1 w 30"/>
                  <a:gd name="T15" fmla="*/ 1 h 23"/>
                  <a:gd name="T16" fmla="*/ 1 w 30"/>
                  <a:gd name="T17" fmla="*/ 1 h 23"/>
                  <a:gd name="T18" fmla="*/ 1 w 30"/>
                  <a:gd name="T19" fmla="*/ 1 h 23"/>
                  <a:gd name="T20" fmla="*/ 1 w 30"/>
                  <a:gd name="T21" fmla="*/ 1 h 23"/>
                  <a:gd name="T22" fmla="*/ 1 w 30"/>
                  <a:gd name="T23" fmla="*/ 1 h 23"/>
                  <a:gd name="T24" fmla="*/ 1 w 30"/>
                  <a:gd name="T25" fmla="*/ 1 h 23"/>
                  <a:gd name="T26" fmla="*/ 1 w 30"/>
                  <a:gd name="T27" fmla="*/ 1 h 23"/>
                  <a:gd name="T28" fmla="*/ 1 w 30"/>
                  <a:gd name="T29" fmla="*/ 1 h 23"/>
                  <a:gd name="T30" fmla="*/ 1 w 30"/>
                  <a:gd name="T31" fmla="*/ 1 h 23"/>
                  <a:gd name="T32" fmla="*/ 1 w 30"/>
                  <a:gd name="T33" fmla="*/ 0 h 23"/>
                  <a:gd name="T34" fmla="*/ 1 w 30"/>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3"/>
                  <a:gd name="T56" fmla="*/ 30 w 3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3">
                    <a:moveTo>
                      <a:pt x="15" y="0"/>
                    </a:moveTo>
                    <a:lnTo>
                      <a:pt x="10" y="0"/>
                    </a:lnTo>
                    <a:lnTo>
                      <a:pt x="5" y="3"/>
                    </a:lnTo>
                    <a:lnTo>
                      <a:pt x="2" y="6"/>
                    </a:lnTo>
                    <a:lnTo>
                      <a:pt x="0" y="12"/>
                    </a:lnTo>
                    <a:lnTo>
                      <a:pt x="2" y="16"/>
                    </a:lnTo>
                    <a:lnTo>
                      <a:pt x="5" y="20"/>
                    </a:lnTo>
                    <a:lnTo>
                      <a:pt x="10" y="22"/>
                    </a:lnTo>
                    <a:lnTo>
                      <a:pt x="15" y="23"/>
                    </a:lnTo>
                    <a:lnTo>
                      <a:pt x="22" y="22"/>
                    </a:lnTo>
                    <a:lnTo>
                      <a:pt x="25" y="20"/>
                    </a:lnTo>
                    <a:lnTo>
                      <a:pt x="28" y="16"/>
                    </a:lnTo>
                    <a:lnTo>
                      <a:pt x="30" y="12"/>
                    </a:lnTo>
                    <a:lnTo>
                      <a:pt x="28" y="6"/>
                    </a:lnTo>
                    <a:lnTo>
                      <a:pt x="25" y="3"/>
                    </a:lnTo>
                    <a:lnTo>
                      <a:pt x="22" y="0"/>
                    </a:lnTo>
                    <a:lnTo>
                      <a:pt x="15" y="0"/>
                    </a:lnTo>
                    <a:close/>
                  </a:path>
                </a:pathLst>
              </a:custGeom>
              <a:solidFill>
                <a:srgbClr val="000000"/>
              </a:solidFill>
              <a:ln w="38100">
                <a:solidFill>
                  <a:schemeClr val="accent2"/>
                </a:solidFill>
                <a:round/>
                <a:headEnd/>
                <a:tailEnd/>
              </a:ln>
            </p:spPr>
            <p:txBody>
              <a:bodyPr/>
              <a:lstStyle/>
              <a:p>
                <a:endParaRPr lang="en-US"/>
              </a:p>
            </p:txBody>
          </p:sp>
          <p:sp>
            <p:nvSpPr>
              <p:cNvPr id="49309" name="Freeform 142"/>
              <p:cNvSpPr>
                <a:spLocks noChangeAspect="1"/>
              </p:cNvSpPr>
              <p:nvPr/>
            </p:nvSpPr>
            <p:spPr bwMode="auto">
              <a:xfrm>
                <a:off x="3254" y="2102"/>
                <a:ext cx="15" cy="12"/>
              </a:xfrm>
              <a:custGeom>
                <a:avLst/>
                <a:gdLst>
                  <a:gd name="T0" fmla="*/ 1 w 30"/>
                  <a:gd name="T1" fmla="*/ 0 h 23"/>
                  <a:gd name="T2" fmla="*/ 1 w 30"/>
                  <a:gd name="T3" fmla="*/ 1 h 23"/>
                  <a:gd name="T4" fmla="*/ 1 w 30"/>
                  <a:gd name="T5" fmla="*/ 1 h 23"/>
                  <a:gd name="T6" fmla="*/ 1 w 30"/>
                  <a:gd name="T7" fmla="*/ 1 h 23"/>
                  <a:gd name="T8" fmla="*/ 0 w 30"/>
                  <a:gd name="T9" fmla="*/ 1 h 23"/>
                  <a:gd name="T10" fmla="*/ 1 w 30"/>
                  <a:gd name="T11" fmla="*/ 1 h 23"/>
                  <a:gd name="T12" fmla="*/ 1 w 30"/>
                  <a:gd name="T13" fmla="*/ 1 h 23"/>
                  <a:gd name="T14" fmla="*/ 1 w 30"/>
                  <a:gd name="T15" fmla="*/ 1 h 23"/>
                  <a:gd name="T16" fmla="*/ 1 w 30"/>
                  <a:gd name="T17" fmla="*/ 1 h 23"/>
                  <a:gd name="T18" fmla="*/ 1 w 30"/>
                  <a:gd name="T19" fmla="*/ 1 h 23"/>
                  <a:gd name="T20" fmla="*/ 1 w 30"/>
                  <a:gd name="T21" fmla="*/ 1 h 23"/>
                  <a:gd name="T22" fmla="*/ 1 w 30"/>
                  <a:gd name="T23" fmla="*/ 1 h 23"/>
                  <a:gd name="T24" fmla="*/ 1 w 30"/>
                  <a:gd name="T25" fmla="*/ 1 h 23"/>
                  <a:gd name="T26" fmla="*/ 1 w 30"/>
                  <a:gd name="T27" fmla="*/ 1 h 23"/>
                  <a:gd name="T28" fmla="*/ 1 w 30"/>
                  <a:gd name="T29" fmla="*/ 1 h 23"/>
                  <a:gd name="T30" fmla="*/ 1 w 30"/>
                  <a:gd name="T31" fmla="*/ 1 h 23"/>
                  <a:gd name="T32" fmla="*/ 1 w 30"/>
                  <a:gd name="T33" fmla="*/ 1 h 23"/>
                  <a:gd name="T34" fmla="*/ 1 w 30"/>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3"/>
                  <a:gd name="T56" fmla="*/ 30 w 3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3">
                    <a:moveTo>
                      <a:pt x="15" y="0"/>
                    </a:moveTo>
                    <a:lnTo>
                      <a:pt x="10" y="1"/>
                    </a:lnTo>
                    <a:lnTo>
                      <a:pt x="5" y="4"/>
                    </a:lnTo>
                    <a:lnTo>
                      <a:pt x="2" y="7"/>
                    </a:lnTo>
                    <a:lnTo>
                      <a:pt x="0" y="11"/>
                    </a:lnTo>
                    <a:lnTo>
                      <a:pt x="2" y="17"/>
                    </a:lnTo>
                    <a:lnTo>
                      <a:pt x="5" y="21"/>
                    </a:lnTo>
                    <a:lnTo>
                      <a:pt x="10" y="23"/>
                    </a:lnTo>
                    <a:lnTo>
                      <a:pt x="15" y="23"/>
                    </a:lnTo>
                    <a:lnTo>
                      <a:pt x="22" y="23"/>
                    </a:lnTo>
                    <a:lnTo>
                      <a:pt x="25" y="21"/>
                    </a:lnTo>
                    <a:lnTo>
                      <a:pt x="28" y="17"/>
                    </a:lnTo>
                    <a:lnTo>
                      <a:pt x="30" y="11"/>
                    </a:lnTo>
                    <a:lnTo>
                      <a:pt x="28" y="7"/>
                    </a:lnTo>
                    <a:lnTo>
                      <a:pt x="25" y="4"/>
                    </a:lnTo>
                    <a:lnTo>
                      <a:pt x="22" y="1"/>
                    </a:lnTo>
                    <a:lnTo>
                      <a:pt x="15" y="0"/>
                    </a:lnTo>
                    <a:close/>
                  </a:path>
                </a:pathLst>
              </a:custGeom>
              <a:solidFill>
                <a:srgbClr val="000000"/>
              </a:solidFill>
              <a:ln w="38100">
                <a:solidFill>
                  <a:schemeClr val="accent2"/>
                </a:solidFill>
                <a:round/>
                <a:headEnd/>
                <a:tailEnd/>
              </a:ln>
            </p:spPr>
            <p:txBody>
              <a:bodyPr/>
              <a:lstStyle/>
              <a:p>
                <a:endParaRPr lang="en-US"/>
              </a:p>
            </p:txBody>
          </p:sp>
          <p:sp>
            <p:nvSpPr>
              <p:cNvPr id="49310" name="Freeform 143"/>
              <p:cNvSpPr>
                <a:spLocks noChangeAspect="1"/>
              </p:cNvSpPr>
              <p:nvPr/>
            </p:nvSpPr>
            <p:spPr bwMode="auto">
              <a:xfrm>
                <a:off x="3284" y="2102"/>
                <a:ext cx="15" cy="12"/>
              </a:xfrm>
              <a:custGeom>
                <a:avLst/>
                <a:gdLst>
                  <a:gd name="T0" fmla="*/ 1 w 30"/>
                  <a:gd name="T1" fmla="*/ 0 h 23"/>
                  <a:gd name="T2" fmla="*/ 1 w 30"/>
                  <a:gd name="T3" fmla="*/ 1 h 23"/>
                  <a:gd name="T4" fmla="*/ 1 w 30"/>
                  <a:gd name="T5" fmla="*/ 1 h 23"/>
                  <a:gd name="T6" fmla="*/ 1 w 30"/>
                  <a:gd name="T7" fmla="*/ 1 h 23"/>
                  <a:gd name="T8" fmla="*/ 0 w 30"/>
                  <a:gd name="T9" fmla="*/ 1 h 23"/>
                  <a:gd name="T10" fmla="*/ 1 w 30"/>
                  <a:gd name="T11" fmla="*/ 1 h 23"/>
                  <a:gd name="T12" fmla="*/ 1 w 30"/>
                  <a:gd name="T13" fmla="*/ 1 h 23"/>
                  <a:gd name="T14" fmla="*/ 1 w 30"/>
                  <a:gd name="T15" fmla="*/ 1 h 23"/>
                  <a:gd name="T16" fmla="*/ 1 w 30"/>
                  <a:gd name="T17" fmla="*/ 1 h 23"/>
                  <a:gd name="T18" fmla="*/ 1 w 30"/>
                  <a:gd name="T19" fmla="*/ 1 h 23"/>
                  <a:gd name="T20" fmla="*/ 1 w 30"/>
                  <a:gd name="T21" fmla="*/ 1 h 23"/>
                  <a:gd name="T22" fmla="*/ 1 w 30"/>
                  <a:gd name="T23" fmla="*/ 1 h 23"/>
                  <a:gd name="T24" fmla="*/ 1 w 30"/>
                  <a:gd name="T25" fmla="*/ 1 h 23"/>
                  <a:gd name="T26" fmla="*/ 1 w 30"/>
                  <a:gd name="T27" fmla="*/ 1 h 23"/>
                  <a:gd name="T28" fmla="*/ 1 w 30"/>
                  <a:gd name="T29" fmla="*/ 1 h 23"/>
                  <a:gd name="T30" fmla="*/ 1 w 30"/>
                  <a:gd name="T31" fmla="*/ 1 h 23"/>
                  <a:gd name="T32" fmla="*/ 1 w 30"/>
                  <a:gd name="T33" fmla="*/ 1 h 23"/>
                  <a:gd name="T34" fmla="*/ 1 w 30"/>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3"/>
                  <a:gd name="T56" fmla="*/ 30 w 3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3">
                    <a:moveTo>
                      <a:pt x="15" y="0"/>
                    </a:moveTo>
                    <a:lnTo>
                      <a:pt x="10" y="1"/>
                    </a:lnTo>
                    <a:lnTo>
                      <a:pt x="5" y="4"/>
                    </a:lnTo>
                    <a:lnTo>
                      <a:pt x="2" y="6"/>
                    </a:lnTo>
                    <a:lnTo>
                      <a:pt x="0" y="11"/>
                    </a:lnTo>
                    <a:lnTo>
                      <a:pt x="2" y="15"/>
                    </a:lnTo>
                    <a:lnTo>
                      <a:pt x="5" y="19"/>
                    </a:lnTo>
                    <a:lnTo>
                      <a:pt x="10" y="22"/>
                    </a:lnTo>
                    <a:lnTo>
                      <a:pt x="15" y="23"/>
                    </a:lnTo>
                    <a:lnTo>
                      <a:pt x="22" y="22"/>
                    </a:lnTo>
                    <a:lnTo>
                      <a:pt x="25" y="19"/>
                    </a:lnTo>
                    <a:lnTo>
                      <a:pt x="29" y="15"/>
                    </a:lnTo>
                    <a:lnTo>
                      <a:pt x="30" y="11"/>
                    </a:lnTo>
                    <a:lnTo>
                      <a:pt x="29" y="6"/>
                    </a:lnTo>
                    <a:lnTo>
                      <a:pt x="25" y="4"/>
                    </a:lnTo>
                    <a:lnTo>
                      <a:pt x="22" y="1"/>
                    </a:lnTo>
                    <a:lnTo>
                      <a:pt x="15" y="0"/>
                    </a:lnTo>
                    <a:close/>
                  </a:path>
                </a:pathLst>
              </a:custGeom>
              <a:solidFill>
                <a:srgbClr val="000000"/>
              </a:solidFill>
              <a:ln w="38100">
                <a:solidFill>
                  <a:schemeClr val="accent2"/>
                </a:solidFill>
                <a:round/>
                <a:headEnd/>
                <a:tailEnd/>
              </a:ln>
            </p:spPr>
            <p:txBody>
              <a:bodyPr/>
              <a:lstStyle/>
              <a:p>
                <a:endParaRPr lang="en-US"/>
              </a:p>
            </p:txBody>
          </p:sp>
          <p:sp>
            <p:nvSpPr>
              <p:cNvPr id="49311" name="Freeform 144"/>
              <p:cNvSpPr>
                <a:spLocks noChangeAspect="1"/>
              </p:cNvSpPr>
              <p:nvPr/>
            </p:nvSpPr>
            <p:spPr bwMode="auto">
              <a:xfrm>
                <a:off x="3314" y="2102"/>
                <a:ext cx="15" cy="12"/>
              </a:xfrm>
              <a:custGeom>
                <a:avLst/>
                <a:gdLst>
                  <a:gd name="T0" fmla="*/ 1 w 30"/>
                  <a:gd name="T1" fmla="*/ 0 h 23"/>
                  <a:gd name="T2" fmla="*/ 1 w 30"/>
                  <a:gd name="T3" fmla="*/ 0 h 23"/>
                  <a:gd name="T4" fmla="*/ 1 w 30"/>
                  <a:gd name="T5" fmla="*/ 1 h 23"/>
                  <a:gd name="T6" fmla="*/ 1 w 30"/>
                  <a:gd name="T7" fmla="*/ 1 h 23"/>
                  <a:gd name="T8" fmla="*/ 0 w 30"/>
                  <a:gd name="T9" fmla="*/ 1 h 23"/>
                  <a:gd name="T10" fmla="*/ 1 w 30"/>
                  <a:gd name="T11" fmla="*/ 1 h 23"/>
                  <a:gd name="T12" fmla="*/ 1 w 30"/>
                  <a:gd name="T13" fmla="*/ 1 h 23"/>
                  <a:gd name="T14" fmla="*/ 1 w 30"/>
                  <a:gd name="T15" fmla="*/ 1 h 23"/>
                  <a:gd name="T16" fmla="*/ 1 w 30"/>
                  <a:gd name="T17" fmla="*/ 1 h 23"/>
                  <a:gd name="T18" fmla="*/ 1 w 30"/>
                  <a:gd name="T19" fmla="*/ 1 h 23"/>
                  <a:gd name="T20" fmla="*/ 1 w 30"/>
                  <a:gd name="T21" fmla="*/ 1 h 23"/>
                  <a:gd name="T22" fmla="*/ 1 w 30"/>
                  <a:gd name="T23" fmla="*/ 1 h 23"/>
                  <a:gd name="T24" fmla="*/ 1 w 30"/>
                  <a:gd name="T25" fmla="*/ 1 h 23"/>
                  <a:gd name="T26" fmla="*/ 1 w 30"/>
                  <a:gd name="T27" fmla="*/ 1 h 23"/>
                  <a:gd name="T28" fmla="*/ 1 w 30"/>
                  <a:gd name="T29" fmla="*/ 1 h 23"/>
                  <a:gd name="T30" fmla="*/ 1 w 30"/>
                  <a:gd name="T31" fmla="*/ 1 h 23"/>
                  <a:gd name="T32" fmla="*/ 1 w 30"/>
                  <a:gd name="T33" fmla="*/ 0 h 23"/>
                  <a:gd name="T34" fmla="*/ 1 w 30"/>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3"/>
                  <a:gd name="T56" fmla="*/ 30 w 3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3">
                    <a:moveTo>
                      <a:pt x="15" y="0"/>
                    </a:moveTo>
                    <a:lnTo>
                      <a:pt x="10" y="0"/>
                    </a:lnTo>
                    <a:lnTo>
                      <a:pt x="5" y="2"/>
                    </a:lnTo>
                    <a:lnTo>
                      <a:pt x="2" y="6"/>
                    </a:lnTo>
                    <a:lnTo>
                      <a:pt x="0" y="11"/>
                    </a:lnTo>
                    <a:lnTo>
                      <a:pt x="2" y="15"/>
                    </a:lnTo>
                    <a:lnTo>
                      <a:pt x="5" y="19"/>
                    </a:lnTo>
                    <a:lnTo>
                      <a:pt x="10" y="22"/>
                    </a:lnTo>
                    <a:lnTo>
                      <a:pt x="15" y="23"/>
                    </a:lnTo>
                    <a:lnTo>
                      <a:pt x="22" y="22"/>
                    </a:lnTo>
                    <a:lnTo>
                      <a:pt x="25" y="19"/>
                    </a:lnTo>
                    <a:lnTo>
                      <a:pt x="29" y="15"/>
                    </a:lnTo>
                    <a:lnTo>
                      <a:pt x="30" y="11"/>
                    </a:lnTo>
                    <a:lnTo>
                      <a:pt x="29" y="6"/>
                    </a:lnTo>
                    <a:lnTo>
                      <a:pt x="25" y="2"/>
                    </a:lnTo>
                    <a:lnTo>
                      <a:pt x="22" y="0"/>
                    </a:lnTo>
                    <a:lnTo>
                      <a:pt x="15" y="0"/>
                    </a:lnTo>
                    <a:close/>
                  </a:path>
                </a:pathLst>
              </a:custGeom>
              <a:solidFill>
                <a:srgbClr val="000000"/>
              </a:solidFill>
              <a:ln w="38100">
                <a:solidFill>
                  <a:schemeClr val="accent2"/>
                </a:solidFill>
                <a:round/>
                <a:headEnd/>
                <a:tailEnd/>
              </a:ln>
            </p:spPr>
            <p:txBody>
              <a:bodyPr/>
              <a:lstStyle/>
              <a:p>
                <a:endParaRPr lang="en-US"/>
              </a:p>
            </p:txBody>
          </p:sp>
          <p:sp>
            <p:nvSpPr>
              <p:cNvPr id="49312" name="Freeform 145"/>
              <p:cNvSpPr>
                <a:spLocks noChangeAspect="1"/>
              </p:cNvSpPr>
              <p:nvPr/>
            </p:nvSpPr>
            <p:spPr bwMode="auto">
              <a:xfrm>
                <a:off x="3344" y="2101"/>
                <a:ext cx="15" cy="12"/>
              </a:xfrm>
              <a:custGeom>
                <a:avLst/>
                <a:gdLst>
                  <a:gd name="T0" fmla="*/ 1 w 30"/>
                  <a:gd name="T1" fmla="*/ 0 h 24"/>
                  <a:gd name="T2" fmla="*/ 1 w 30"/>
                  <a:gd name="T3" fmla="*/ 1 h 24"/>
                  <a:gd name="T4" fmla="*/ 1 w 30"/>
                  <a:gd name="T5" fmla="*/ 1 h 24"/>
                  <a:gd name="T6" fmla="*/ 1 w 30"/>
                  <a:gd name="T7" fmla="*/ 1 h 24"/>
                  <a:gd name="T8" fmla="*/ 0 w 30"/>
                  <a:gd name="T9" fmla="*/ 1 h 24"/>
                  <a:gd name="T10" fmla="*/ 1 w 30"/>
                  <a:gd name="T11" fmla="*/ 1 h 24"/>
                  <a:gd name="T12" fmla="*/ 1 w 30"/>
                  <a:gd name="T13" fmla="*/ 1 h 24"/>
                  <a:gd name="T14" fmla="*/ 1 w 30"/>
                  <a:gd name="T15" fmla="*/ 1 h 24"/>
                  <a:gd name="T16" fmla="*/ 1 w 30"/>
                  <a:gd name="T17" fmla="*/ 1 h 24"/>
                  <a:gd name="T18" fmla="*/ 1 w 30"/>
                  <a:gd name="T19" fmla="*/ 1 h 24"/>
                  <a:gd name="T20" fmla="*/ 1 w 30"/>
                  <a:gd name="T21" fmla="*/ 1 h 24"/>
                  <a:gd name="T22" fmla="*/ 1 w 30"/>
                  <a:gd name="T23" fmla="*/ 1 h 24"/>
                  <a:gd name="T24" fmla="*/ 1 w 30"/>
                  <a:gd name="T25" fmla="*/ 1 h 24"/>
                  <a:gd name="T26" fmla="*/ 1 w 30"/>
                  <a:gd name="T27" fmla="*/ 1 h 24"/>
                  <a:gd name="T28" fmla="*/ 1 w 30"/>
                  <a:gd name="T29" fmla="*/ 1 h 24"/>
                  <a:gd name="T30" fmla="*/ 1 w 30"/>
                  <a:gd name="T31" fmla="*/ 1 h 24"/>
                  <a:gd name="T32" fmla="*/ 1 w 30"/>
                  <a:gd name="T33" fmla="*/ 1 h 24"/>
                  <a:gd name="T34" fmla="*/ 1 w 30"/>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4"/>
                  <a:gd name="T56" fmla="*/ 30 w 3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4">
                    <a:moveTo>
                      <a:pt x="15" y="0"/>
                    </a:moveTo>
                    <a:lnTo>
                      <a:pt x="10" y="2"/>
                    </a:lnTo>
                    <a:lnTo>
                      <a:pt x="5" y="4"/>
                    </a:lnTo>
                    <a:lnTo>
                      <a:pt x="2" y="8"/>
                    </a:lnTo>
                    <a:lnTo>
                      <a:pt x="0" y="12"/>
                    </a:lnTo>
                    <a:lnTo>
                      <a:pt x="2" y="17"/>
                    </a:lnTo>
                    <a:lnTo>
                      <a:pt x="5" y="21"/>
                    </a:lnTo>
                    <a:lnTo>
                      <a:pt x="10" y="24"/>
                    </a:lnTo>
                    <a:lnTo>
                      <a:pt x="15" y="24"/>
                    </a:lnTo>
                    <a:lnTo>
                      <a:pt x="22" y="24"/>
                    </a:lnTo>
                    <a:lnTo>
                      <a:pt x="25" y="21"/>
                    </a:lnTo>
                    <a:lnTo>
                      <a:pt x="29" y="17"/>
                    </a:lnTo>
                    <a:lnTo>
                      <a:pt x="30" y="12"/>
                    </a:lnTo>
                    <a:lnTo>
                      <a:pt x="29" y="8"/>
                    </a:lnTo>
                    <a:lnTo>
                      <a:pt x="25" y="4"/>
                    </a:lnTo>
                    <a:lnTo>
                      <a:pt x="22" y="2"/>
                    </a:lnTo>
                    <a:lnTo>
                      <a:pt x="15" y="0"/>
                    </a:lnTo>
                    <a:close/>
                  </a:path>
                </a:pathLst>
              </a:custGeom>
              <a:solidFill>
                <a:srgbClr val="000000"/>
              </a:solidFill>
              <a:ln w="38100">
                <a:solidFill>
                  <a:schemeClr val="accent2"/>
                </a:solidFill>
                <a:round/>
                <a:headEnd/>
                <a:tailEnd/>
              </a:ln>
            </p:spPr>
            <p:txBody>
              <a:bodyPr/>
              <a:lstStyle/>
              <a:p>
                <a:endParaRPr lang="en-US"/>
              </a:p>
            </p:txBody>
          </p:sp>
          <p:sp>
            <p:nvSpPr>
              <p:cNvPr id="49313" name="Freeform 146"/>
              <p:cNvSpPr>
                <a:spLocks noChangeAspect="1"/>
              </p:cNvSpPr>
              <p:nvPr/>
            </p:nvSpPr>
            <p:spPr bwMode="auto">
              <a:xfrm>
                <a:off x="3374" y="2101"/>
                <a:ext cx="15" cy="12"/>
              </a:xfrm>
              <a:custGeom>
                <a:avLst/>
                <a:gdLst>
                  <a:gd name="T0" fmla="*/ 1 w 30"/>
                  <a:gd name="T1" fmla="*/ 0 h 24"/>
                  <a:gd name="T2" fmla="*/ 1 w 30"/>
                  <a:gd name="T3" fmla="*/ 1 h 24"/>
                  <a:gd name="T4" fmla="*/ 1 w 30"/>
                  <a:gd name="T5" fmla="*/ 1 h 24"/>
                  <a:gd name="T6" fmla="*/ 1 w 30"/>
                  <a:gd name="T7" fmla="*/ 1 h 24"/>
                  <a:gd name="T8" fmla="*/ 0 w 30"/>
                  <a:gd name="T9" fmla="*/ 1 h 24"/>
                  <a:gd name="T10" fmla="*/ 1 w 30"/>
                  <a:gd name="T11" fmla="*/ 1 h 24"/>
                  <a:gd name="T12" fmla="*/ 1 w 30"/>
                  <a:gd name="T13" fmla="*/ 1 h 24"/>
                  <a:gd name="T14" fmla="*/ 1 w 30"/>
                  <a:gd name="T15" fmla="*/ 1 h 24"/>
                  <a:gd name="T16" fmla="*/ 1 w 30"/>
                  <a:gd name="T17" fmla="*/ 1 h 24"/>
                  <a:gd name="T18" fmla="*/ 1 w 30"/>
                  <a:gd name="T19" fmla="*/ 1 h 24"/>
                  <a:gd name="T20" fmla="*/ 1 w 30"/>
                  <a:gd name="T21" fmla="*/ 1 h 24"/>
                  <a:gd name="T22" fmla="*/ 1 w 30"/>
                  <a:gd name="T23" fmla="*/ 1 h 24"/>
                  <a:gd name="T24" fmla="*/ 1 w 30"/>
                  <a:gd name="T25" fmla="*/ 1 h 24"/>
                  <a:gd name="T26" fmla="*/ 1 w 30"/>
                  <a:gd name="T27" fmla="*/ 1 h 24"/>
                  <a:gd name="T28" fmla="*/ 1 w 30"/>
                  <a:gd name="T29" fmla="*/ 1 h 24"/>
                  <a:gd name="T30" fmla="*/ 1 w 30"/>
                  <a:gd name="T31" fmla="*/ 1 h 24"/>
                  <a:gd name="T32" fmla="*/ 1 w 30"/>
                  <a:gd name="T33" fmla="*/ 1 h 24"/>
                  <a:gd name="T34" fmla="*/ 1 w 30"/>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4"/>
                  <a:gd name="T56" fmla="*/ 30 w 3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4">
                    <a:moveTo>
                      <a:pt x="15" y="0"/>
                    </a:moveTo>
                    <a:lnTo>
                      <a:pt x="10" y="2"/>
                    </a:lnTo>
                    <a:lnTo>
                      <a:pt x="5" y="4"/>
                    </a:lnTo>
                    <a:lnTo>
                      <a:pt x="2" y="7"/>
                    </a:lnTo>
                    <a:lnTo>
                      <a:pt x="0" y="12"/>
                    </a:lnTo>
                    <a:lnTo>
                      <a:pt x="2" y="16"/>
                    </a:lnTo>
                    <a:lnTo>
                      <a:pt x="5" y="20"/>
                    </a:lnTo>
                    <a:lnTo>
                      <a:pt x="10" y="23"/>
                    </a:lnTo>
                    <a:lnTo>
                      <a:pt x="15" y="24"/>
                    </a:lnTo>
                    <a:lnTo>
                      <a:pt x="22" y="23"/>
                    </a:lnTo>
                    <a:lnTo>
                      <a:pt x="25" y="20"/>
                    </a:lnTo>
                    <a:lnTo>
                      <a:pt x="29" y="16"/>
                    </a:lnTo>
                    <a:lnTo>
                      <a:pt x="30" y="12"/>
                    </a:lnTo>
                    <a:lnTo>
                      <a:pt x="29" y="7"/>
                    </a:lnTo>
                    <a:lnTo>
                      <a:pt x="25" y="4"/>
                    </a:lnTo>
                    <a:lnTo>
                      <a:pt x="22" y="2"/>
                    </a:lnTo>
                    <a:lnTo>
                      <a:pt x="15" y="0"/>
                    </a:lnTo>
                    <a:close/>
                  </a:path>
                </a:pathLst>
              </a:custGeom>
              <a:solidFill>
                <a:srgbClr val="000000"/>
              </a:solidFill>
              <a:ln w="38100">
                <a:solidFill>
                  <a:schemeClr val="accent2"/>
                </a:solidFill>
                <a:round/>
                <a:headEnd/>
                <a:tailEnd/>
              </a:ln>
            </p:spPr>
            <p:txBody>
              <a:bodyPr/>
              <a:lstStyle/>
              <a:p>
                <a:endParaRPr lang="en-US"/>
              </a:p>
            </p:txBody>
          </p:sp>
          <p:sp>
            <p:nvSpPr>
              <p:cNvPr id="49314" name="Freeform 147"/>
              <p:cNvSpPr>
                <a:spLocks noChangeAspect="1"/>
              </p:cNvSpPr>
              <p:nvPr/>
            </p:nvSpPr>
            <p:spPr bwMode="auto">
              <a:xfrm>
                <a:off x="3404" y="2101"/>
                <a:ext cx="15" cy="12"/>
              </a:xfrm>
              <a:custGeom>
                <a:avLst/>
                <a:gdLst>
                  <a:gd name="T0" fmla="*/ 1 w 30"/>
                  <a:gd name="T1" fmla="*/ 0 h 24"/>
                  <a:gd name="T2" fmla="*/ 1 w 30"/>
                  <a:gd name="T3" fmla="*/ 0 h 24"/>
                  <a:gd name="T4" fmla="*/ 1 w 30"/>
                  <a:gd name="T5" fmla="*/ 1 h 24"/>
                  <a:gd name="T6" fmla="*/ 1 w 30"/>
                  <a:gd name="T7" fmla="*/ 1 h 24"/>
                  <a:gd name="T8" fmla="*/ 0 w 30"/>
                  <a:gd name="T9" fmla="*/ 1 h 24"/>
                  <a:gd name="T10" fmla="*/ 1 w 30"/>
                  <a:gd name="T11" fmla="*/ 1 h 24"/>
                  <a:gd name="T12" fmla="*/ 1 w 30"/>
                  <a:gd name="T13" fmla="*/ 1 h 24"/>
                  <a:gd name="T14" fmla="*/ 1 w 30"/>
                  <a:gd name="T15" fmla="*/ 1 h 24"/>
                  <a:gd name="T16" fmla="*/ 1 w 30"/>
                  <a:gd name="T17" fmla="*/ 1 h 24"/>
                  <a:gd name="T18" fmla="*/ 1 w 30"/>
                  <a:gd name="T19" fmla="*/ 1 h 24"/>
                  <a:gd name="T20" fmla="*/ 1 w 30"/>
                  <a:gd name="T21" fmla="*/ 1 h 24"/>
                  <a:gd name="T22" fmla="*/ 1 w 30"/>
                  <a:gd name="T23" fmla="*/ 1 h 24"/>
                  <a:gd name="T24" fmla="*/ 1 w 30"/>
                  <a:gd name="T25" fmla="*/ 1 h 24"/>
                  <a:gd name="T26" fmla="*/ 1 w 30"/>
                  <a:gd name="T27" fmla="*/ 1 h 24"/>
                  <a:gd name="T28" fmla="*/ 1 w 30"/>
                  <a:gd name="T29" fmla="*/ 1 h 24"/>
                  <a:gd name="T30" fmla="*/ 1 w 30"/>
                  <a:gd name="T31" fmla="*/ 1 h 24"/>
                  <a:gd name="T32" fmla="*/ 1 w 30"/>
                  <a:gd name="T33" fmla="*/ 0 h 24"/>
                  <a:gd name="T34" fmla="*/ 1 w 30"/>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4"/>
                  <a:gd name="T56" fmla="*/ 30 w 3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4">
                    <a:moveTo>
                      <a:pt x="15" y="0"/>
                    </a:moveTo>
                    <a:lnTo>
                      <a:pt x="10" y="0"/>
                    </a:lnTo>
                    <a:lnTo>
                      <a:pt x="5" y="3"/>
                    </a:lnTo>
                    <a:lnTo>
                      <a:pt x="1" y="7"/>
                    </a:lnTo>
                    <a:lnTo>
                      <a:pt x="0" y="12"/>
                    </a:lnTo>
                    <a:lnTo>
                      <a:pt x="1" y="16"/>
                    </a:lnTo>
                    <a:lnTo>
                      <a:pt x="5" y="20"/>
                    </a:lnTo>
                    <a:lnTo>
                      <a:pt x="10" y="23"/>
                    </a:lnTo>
                    <a:lnTo>
                      <a:pt x="15" y="24"/>
                    </a:lnTo>
                    <a:lnTo>
                      <a:pt x="21" y="23"/>
                    </a:lnTo>
                    <a:lnTo>
                      <a:pt x="25" y="20"/>
                    </a:lnTo>
                    <a:lnTo>
                      <a:pt x="28" y="16"/>
                    </a:lnTo>
                    <a:lnTo>
                      <a:pt x="30" y="12"/>
                    </a:lnTo>
                    <a:lnTo>
                      <a:pt x="28" y="7"/>
                    </a:lnTo>
                    <a:lnTo>
                      <a:pt x="25" y="3"/>
                    </a:lnTo>
                    <a:lnTo>
                      <a:pt x="21" y="0"/>
                    </a:lnTo>
                    <a:lnTo>
                      <a:pt x="15" y="0"/>
                    </a:lnTo>
                    <a:close/>
                  </a:path>
                </a:pathLst>
              </a:custGeom>
              <a:solidFill>
                <a:srgbClr val="000000"/>
              </a:solidFill>
              <a:ln w="38100">
                <a:solidFill>
                  <a:schemeClr val="accent2"/>
                </a:solidFill>
                <a:round/>
                <a:headEnd/>
                <a:tailEnd/>
              </a:ln>
            </p:spPr>
            <p:txBody>
              <a:bodyPr/>
              <a:lstStyle/>
              <a:p>
                <a:endParaRPr lang="en-US"/>
              </a:p>
            </p:txBody>
          </p:sp>
          <p:sp>
            <p:nvSpPr>
              <p:cNvPr id="49315" name="Freeform 148"/>
              <p:cNvSpPr>
                <a:spLocks noChangeAspect="1"/>
              </p:cNvSpPr>
              <p:nvPr/>
            </p:nvSpPr>
            <p:spPr bwMode="auto">
              <a:xfrm>
                <a:off x="3434" y="2101"/>
                <a:ext cx="15" cy="11"/>
              </a:xfrm>
              <a:custGeom>
                <a:avLst/>
                <a:gdLst>
                  <a:gd name="T0" fmla="*/ 1 w 30"/>
                  <a:gd name="T1" fmla="*/ 0 h 24"/>
                  <a:gd name="T2" fmla="*/ 1 w 30"/>
                  <a:gd name="T3" fmla="*/ 0 h 24"/>
                  <a:gd name="T4" fmla="*/ 1 w 30"/>
                  <a:gd name="T5" fmla="*/ 0 h 24"/>
                  <a:gd name="T6" fmla="*/ 1 w 30"/>
                  <a:gd name="T7" fmla="*/ 0 h 24"/>
                  <a:gd name="T8" fmla="*/ 0 w 30"/>
                  <a:gd name="T9" fmla="*/ 0 h 24"/>
                  <a:gd name="T10" fmla="*/ 1 w 30"/>
                  <a:gd name="T11" fmla="*/ 0 h 24"/>
                  <a:gd name="T12" fmla="*/ 1 w 30"/>
                  <a:gd name="T13" fmla="*/ 0 h 24"/>
                  <a:gd name="T14" fmla="*/ 1 w 30"/>
                  <a:gd name="T15" fmla="*/ 0 h 24"/>
                  <a:gd name="T16" fmla="*/ 1 w 30"/>
                  <a:gd name="T17" fmla="*/ 0 h 24"/>
                  <a:gd name="T18" fmla="*/ 1 w 30"/>
                  <a:gd name="T19" fmla="*/ 0 h 24"/>
                  <a:gd name="T20" fmla="*/ 1 w 30"/>
                  <a:gd name="T21" fmla="*/ 0 h 24"/>
                  <a:gd name="T22" fmla="*/ 1 w 30"/>
                  <a:gd name="T23" fmla="*/ 0 h 24"/>
                  <a:gd name="T24" fmla="*/ 1 w 30"/>
                  <a:gd name="T25" fmla="*/ 0 h 24"/>
                  <a:gd name="T26" fmla="*/ 1 w 30"/>
                  <a:gd name="T27" fmla="*/ 0 h 24"/>
                  <a:gd name="T28" fmla="*/ 1 w 30"/>
                  <a:gd name="T29" fmla="*/ 0 h 24"/>
                  <a:gd name="T30" fmla="*/ 1 w 30"/>
                  <a:gd name="T31" fmla="*/ 0 h 24"/>
                  <a:gd name="T32" fmla="*/ 1 w 30"/>
                  <a:gd name="T33" fmla="*/ 0 h 24"/>
                  <a:gd name="T34" fmla="*/ 1 w 30"/>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4"/>
                  <a:gd name="T56" fmla="*/ 30 w 3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4">
                    <a:moveTo>
                      <a:pt x="15" y="0"/>
                    </a:moveTo>
                    <a:lnTo>
                      <a:pt x="10" y="1"/>
                    </a:lnTo>
                    <a:lnTo>
                      <a:pt x="5" y="4"/>
                    </a:lnTo>
                    <a:lnTo>
                      <a:pt x="1" y="8"/>
                    </a:lnTo>
                    <a:lnTo>
                      <a:pt x="0" y="12"/>
                    </a:lnTo>
                    <a:lnTo>
                      <a:pt x="1" y="17"/>
                    </a:lnTo>
                    <a:lnTo>
                      <a:pt x="5" y="21"/>
                    </a:lnTo>
                    <a:lnTo>
                      <a:pt x="10" y="24"/>
                    </a:lnTo>
                    <a:lnTo>
                      <a:pt x="15" y="24"/>
                    </a:lnTo>
                    <a:lnTo>
                      <a:pt x="21" y="24"/>
                    </a:lnTo>
                    <a:lnTo>
                      <a:pt x="25" y="21"/>
                    </a:lnTo>
                    <a:lnTo>
                      <a:pt x="28" y="17"/>
                    </a:lnTo>
                    <a:lnTo>
                      <a:pt x="30" y="12"/>
                    </a:lnTo>
                    <a:lnTo>
                      <a:pt x="28" y="8"/>
                    </a:lnTo>
                    <a:lnTo>
                      <a:pt x="25" y="4"/>
                    </a:lnTo>
                    <a:lnTo>
                      <a:pt x="21" y="1"/>
                    </a:lnTo>
                    <a:lnTo>
                      <a:pt x="15" y="0"/>
                    </a:lnTo>
                    <a:close/>
                  </a:path>
                </a:pathLst>
              </a:custGeom>
              <a:solidFill>
                <a:srgbClr val="000000"/>
              </a:solidFill>
              <a:ln w="38100">
                <a:solidFill>
                  <a:schemeClr val="accent2"/>
                </a:solidFill>
                <a:round/>
                <a:headEnd/>
                <a:tailEnd/>
              </a:ln>
            </p:spPr>
            <p:txBody>
              <a:bodyPr/>
              <a:lstStyle/>
              <a:p>
                <a:endParaRPr lang="en-US"/>
              </a:p>
            </p:txBody>
          </p:sp>
          <p:sp>
            <p:nvSpPr>
              <p:cNvPr id="49316" name="Freeform 149"/>
              <p:cNvSpPr>
                <a:spLocks noChangeAspect="1"/>
              </p:cNvSpPr>
              <p:nvPr/>
            </p:nvSpPr>
            <p:spPr bwMode="auto">
              <a:xfrm>
                <a:off x="3464" y="2101"/>
                <a:ext cx="15" cy="11"/>
              </a:xfrm>
              <a:custGeom>
                <a:avLst/>
                <a:gdLst>
                  <a:gd name="T0" fmla="*/ 1 w 30"/>
                  <a:gd name="T1" fmla="*/ 0 h 24"/>
                  <a:gd name="T2" fmla="*/ 1 w 30"/>
                  <a:gd name="T3" fmla="*/ 0 h 24"/>
                  <a:gd name="T4" fmla="*/ 1 w 30"/>
                  <a:gd name="T5" fmla="*/ 0 h 24"/>
                  <a:gd name="T6" fmla="*/ 1 w 30"/>
                  <a:gd name="T7" fmla="*/ 0 h 24"/>
                  <a:gd name="T8" fmla="*/ 0 w 30"/>
                  <a:gd name="T9" fmla="*/ 0 h 24"/>
                  <a:gd name="T10" fmla="*/ 1 w 30"/>
                  <a:gd name="T11" fmla="*/ 0 h 24"/>
                  <a:gd name="T12" fmla="*/ 1 w 30"/>
                  <a:gd name="T13" fmla="*/ 0 h 24"/>
                  <a:gd name="T14" fmla="*/ 1 w 30"/>
                  <a:gd name="T15" fmla="*/ 0 h 24"/>
                  <a:gd name="T16" fmla="*/ 1 w 30"/>
                  <a:gd name="T17" fmla="*/ 0 h 24"/>
                  <a:gd name="T18" fmla="*/ 1 w 30"/>
                  <a:gd name="T19" fmla="*/ 0 h 24"/>
                  <a:gd name="T20" fmla="*/ 1 w 30"/>
                  <a:gd name="T21" fmla="*/ 0 h 24"/>
                  <a:gd name="T22" fmla="*/ 1 w 30"/>
                  <a:gd name="T23" fmla="*/ 0 h 24"/>
                  <a:gd name="T24" fmla="*/ 1 w 30"/>
                  <a:gd name="T25" fmla="*/ 0 h 24"/>
                  <a:gd name="T26" fmla="*/ 1 w 30"/>
                  <a:gd name="T27" fmla="*/ 0 h 24"/>
                  <a:gd name="T28" fmla="*/ 1 w 30"/>
                  <a:gd name="T29" fmla="*/ 0 h 24"/>
                  <a:gd name="T30" fmla="*/ 1 w 30"/>
                  <a:gd name="T31" fmla="*/ 0 h 24"/>
                  <a:gd name="T32" fmla="*/ 1 w 30"/>
                  <a:gd name="T33" fmla="*/ 0 h 24"/>
                  <a:gd name="T34" fmla="*/ 1 w 30"/>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4"/>
                  <a:gd name="T56" fmla="*/ 30 w 3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4">
                    <a:moveTo>
                      <a:pt x="15" y="0"/>
                    </a:moveTo>
                    <a:lnTo>
                      <a:pt x="10" y="1"/>
                    </a:lnTo>
                    <a:lnTo>
                      <a:pt x="5" y="4"/>
                    </a:lnTo>
                    <a:lnTo>
                      <a:pt x="1" y="7"/>
                    </a:lnTo>
                    <a:lnTo>
                      <a:pt x="0" y="12"/>
                    </a:lnTo>
                    <a:lnTo>
                      <a:pt x="1" y="16"/>
                    </a:lnTo>
                    <a:lnTo>
                      <a:pt x="5" y="20"/>
                    </a:lnTo>
                    <a:lnTo>
                      <a:pt x="10" y="22"/>
                    </a:lnTo>
                    <a:lnTo>
                      <a:pt x="15" y="24"/>
                    </a:lnTo>
                    <a:lnTo>
                      <a:pt x="21" y="22"/>
                    </a:lnTo>
                    <a:lnTo>
                      <a:pt x="25" y="20"/>
                    </a:lnTo>
                    <a:lnTo>
                      <a:pt x="28" y="16"/>
                    </a:lnTo>
                    <a:lnTo>
                      <a:pt x="30" y="12"/>
                    </a:lnTo>
                    <a:lnTo>
                      <a:pt x="28" y="7"/>
                    </a:lnTo>
                    <a:lnTo>
                      <a:pt x="25" y="4"/>
                    </a:lnTo>
                    <a:lnTo>
                      <a:pt x="21" y="1"/>
                    </a:lnTo>
                    <a:lnTo>
                      <a:pt x="15" y="0"/>
                    </a:lnTo>
                    <a:close/>
                  </a:path>
                </a:pathLst>
              </a:custGeom>
              <a:solidFill>
                <a:srgbClr val="000000"/>
              </a:solidFill>
              <a:ln w="38100">
                <a:solidFill>
                  <a:schemeClr val="accent2"/>
                </a:solidFill>
                <a:round/>
                <a:headEnd/>
                <a:tailEnd/>
              </a:ln>
            </p:spPr>
            <p:txBody>
              <a:bodyPr/>
              <a:lstStyle/>
              <a:p>
                <a:endParaRPr lang="en-US"/>
              </a:p>
            </p:txBody>
          </p:sp>
          <p:sp>
            <p:nvSpPr>
              <p:cNvPr id="49317" name="Freeform 150"/>
              <p:cNvSpPr>
                <a:spLocks noChangeAspect="1"/>
              </p:cNvSpPr>
              <p:nvPr/>
            </p:nvSpPr>
            <p:spPr bwMode="auto">
              <a:xfrm>
                <a:off x="3494" y="2101"/>
                <a:ext cx="15" cy="11"/>
              </a:xfrm>
              <a:custGeom>
                <a:avLst/>
                <a:gdLst>
                  <a:gd name="T0" fmla="*/ 1 w 30"/>
                  <a:gd name="T1" fmla="*/ 0 h 24"/>
                  <a:gd name="T2" fmla="*/ 1 w 30"/>
                  <a:gd name="T3" fmla="*/ 0 h 24"/>
                  <a:gd name="T4" fmla="*/ 1 w 30"/>
                  <a:gd name="T5" fmla="*/ 0 h 24"/>
                  <a:gd name="T6" fmla="*/ 1 w 30"/>
                  <a:gd name="T7" fmla="*/ 0 h 24"/>
                  <a:gd name="T8" fmla="*/ 0 w 30"/>
                  <a:gd name="T9" fmla="*/ 0 h 24"/>
                  <a:gd name="T10" fmla="*/ 1 w 30"/>
                  <a:gd name="T11" fmla="*/ 0 h 24"/>
                  <a:gd name="T12" fmla="*/ 1 w 30"/>
                  <a:gd name="T13" fmla="*/ 0 h 24"/>
                  <a:gd name="T14" fmla="*/ 1 w 30"/>
                  <a:gd name="T15" fmla="*/ 0 h 24"/>
                  <a:gd name="T16" fmla="*/ 1 w 30"/>
                  <a:gd name="T17" fmla="*/ 0 h 24"/>
                  <a:gd name="T18" fmla="*/ 1 w 30"/>
                  <a:gd name="T19" fmla="*/ 0 h 24"/>
                  <a:gd name="T20" fmla="*/ 1 w 30"/>
                  <a:gd name="T21" fmla="*/ 0 h 24"/>
                  <a:gd name="T22" fmla="*/ 1 w 30"/>
                  <a:gd name="T23" fmla="*/ 0 h 24"/>
                  <a:gd name="T24" fmla="*/ 1 w 30"/>
                  <a:gd name="T25" fmla="*/ 0 h 24"/>
                  <a:gd name="T26" fmla="*/ 1 w 30"/>
                  <a:gd name="T27" fmla="*/ 0 h 24"/>
                  <a:gd name="T28" fmla="*/ 1 w 30"/>
                  <a:gd name="T29" fmla="*/ 0 h 24"/>
                  <a:gd name="T30" fmla="*/ 1 w 30"/>
                  <a:gd name="T31" fmla="*/ 0 h 24"/>
                  <a:gd name="T32" fmla="*/ 1 w 30"/>
                  <a:gd name="T33" fmla="*/ 0 h 24"/>
                  <a:gd name="T34" fmla="*/ 1 w 30"/>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4"/>
                  <a:gd name="T56" fmla="*/ 30 w 3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4">
                    <a:moveTo>
                      <a:pt x="15" y="0"/>
                    </a:moveTo>
                    <a:lnTo>
                      <a:pt x="10" y="0"/>
                    </a:lnTo>
                    <a:lnTo>
                      <a:pt x="5" y="3"/>
                    </a:lnTo>
                    <a:lnTo>
                      <a:pt x="1" y="7"/>
                    </a:lnTo>
                    <a:lnTo>
                      <a:pt x="0" y="12"/>
                    </a:lnTo>
                    <a:lnTo>
                      <a:pt x="1" y="16"/>
                    </a:lnTo>
                    <a:lnTo>
                      <a:pt x="5" y="20"/>
                    </a:lnTo>
                    <a:lnTo>
                      <a:pt x="10" y="22"/>
                    </a:lnTo>
                    <a:lnTo>
                      <a:pt x="15" y="24"/>
                    </a:lnTo>
                    <a:lnTo>
                      <a:pt x="21" y="22"/>
                    </a:lnTo>
                    <a:lnTo>
                      <a:pt x="25" y="20"/>
                    </a:lnTo>
                    <a:lnTo>
                      <a:pt x="28" y="16"/>
                    </a:lnTo>
                    <a:lnTo>
                      <a:pt x="30" y="12"/>
                    </a:lnTo>
                    <a:lnTo>
                      <a:pt x="28" y="7"/>
                    </a:lnTo>
                    <a:lnTo>
                      <a:pt x="25" y="3"/>
                    </a:lnTo>
                    <a:lnTo>
                      <a:pt x="21" y="0"/>
                    </a:lnTo>
                    <a:lnTo>
                      <a:pt x="15" y="0"/>
                    </a:lnTo>
                    <a:close/>
                  </a:path>
                </a:pathLst>
              </a:custGeom>
              <a:solidFill>
                <a:srgbClr val="000000"/>
              </a:solidFill>
              <a:ln w="38100">
                <a:solidFill>
                  <a:schemeClr val="accent2"/>
                </a:solidFill>
                <a:round/>
                <a:headEnd/>
                <a:tailEnd/>
              </a:ln>
            </p:spPr>
            <p:txBody>
              <a:bodyPr/>
              <a:lstStyle/>
              <a:p>
                <a:endParaRPr lang="en-US"/>
              </a:p>
            </p:txBody>
          </p:sp>
          <p:sp>
            <p:nvSpPr>
              <p:cNvPr id="49318" name="Freeform 151"/>
              <p:cNvSpPr>
                <a:spLocks noChangeAspect="1"/>
              </p:cNvSpPr>
              <p:nvPr/>
            </p:nvSpPr>
            <p:spPr bwMode="auto">
              <a:xfrm>
                <a:off x="3524" y="2100"/>
                <a:ext cx="15" cy="12"/>
              </a:xfrm>
              <a:custGeom>
                <a:avLst/>
                <a:gdLst>
                  <a:gd name="T0" fmla="*/ 1 w 30"/>
                  <a:gd name="T1" fmla="*/ 0 h 23"/>
                  <a:gd name="T2" fmla="*/ 1 w 30"/>
                  <a:gd name="T3" fmla="*/ 1 h 23"/>
                  <a:gd name="T4" fmla="*/ 1 w 30"/>
                  <a:gd name="T5" fmla="*/ 1 h 23"/>
                  <a:gd name="T6" fmla="*/ 1 w 30"/>
                  <a:gd name="T7" fmla="*/ 1 h 23"/>
                  <a:gd name="T8" fmla="*/ 0 w 30"/>
                  <a:gd name="T9" fmla="*/ 1 h 23"/>
                  <a:gd name="T10" fmla="*/ 1 w 30"/>
                  <a:gd name="T11" fmla="*/ 1 h 23"/>
                  <a:gd name="T12" fmla="*/ 1 w 30"/>
                  <a:gd name="T13" fmla="*/ 1 h 23"/>
                  <a:gd name="T14" fmla="*/ 1 w 30"/>
                  <a:gd name="T15" fmla="*/ 1 h 23"/>
                  <a:gd name="T16" fmla="*/ 1 w 30"/>
                  <a:gd name="T17" fmla="*/ 1 h 23"/>
                  <a:gd name="T18" fmla="*/ 1 w 30"/>
                  <a:gd name="T19" fmla="*/ 1 h 23"/>
                  <a:gd name="T20" fmla="*/ 1 w 30"/>
                  <a:gd name="T21" fmla="*/ 1 h 23"/>
                  <a:gd name="T22" fmla="*/ 1 w 30"/>
                  <a:gd name="T23" fmla="*/ 1 h 23"/>
                  <a:gd name="T24" fmla="*/ 1 w 30"/>
                  <a:gd name="T25" fmla="*/ 1 h 23"/>
                  <a:gd name="T26" fmla="*/ 1 w 30"/>
                  <a:gd name="T27" fmla="*/ 1 h 23"/>
                  <a:gd name="T28" fmla="*/ 1 w 30"/>
                  <a:gd name="T29" fmla="*/ 1 h 23"/>
                  <a:gd name="T30" fmla="*/ 1 w 30"/>
                  <a:gd name="T31" fmla="*/ 1 h 23"/>
                  <a:gd name="T32" fmla="*/ 1 w 30"/>
                  <a:gd name="T33" fmla="*/ 1 h 23"/>
                  <a:gd name="T34" fmla="*/ 1 w 30"/>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3"/>
                  <a:gd name="T56" fmla="*/ 30 w 3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3">
                    <a:moveTo>
                      <a:pt x="15" y="0"/>
                    </a:moveTo>
                    <a:lnTo>
                      <a:pt x="10" y="1"/>
                    </a:lnTo>
                    <a:lnTo>
                      <a:pt x="5" y="4"/>
                    </a:lnTo>
                    <a:lnTo>
                      <a:pt x="2" y="8"/>
                    </a:lnTo>
                    <a:lnTo>
                      <a:pt x="0" y="11"/>
                    </a:lnTo>
                    <a:lnTo>
                      <a:pt x="2" y="17"/>
                    </a:lnTo>
                    <a:lnTo>
                      <a:pt x="5" y="21"/>
                    </a:lnTo>
                    <a:lnTo>
                      <a:pt x="10" y="23"/>
                    </a:lnTo>
                    <a:lnTo>
                      <a:pt x="15" y="23"/>
                    </a:lnTo>
                    <a:lnTo>
                      <a:pt x="22" y="23"/>
                    </a:lnTo>
                    <a:lnTo>
                      <a:pt x="25" y="21"/>
                    </a:lnTo>
                    <a:lnTo>
                      <a:pt x="28" y="17"/>
                    </a:lnTo>
                    <a:lnTo>
                      <a:pt x="30" y="11"/>
                    </a:lnTo>
                    <a:lnTo>
                      <a:pt x="28" y="8"/>
                    </a:lnTo>
                    <a:lnTo>
                      <a:pt x="25" y="4"/>
                    </a:lnTo>
                    <a:lnTo>
                      <a:pt x="22" y="1"/>
                    </a:lnTo>
                    <a:lnTo>
                      <a:pt x="15" y="0"/>
                    </a:lnTo>
                    <a:close/>
                  </a:path>
                </a:pathLst>
              </a:custGeom>
              <a:solidFill>
                <a:srgbClr val="000000"/>
              </a:solidFill>
              <a:ln w="38100">
                <a:solidFill>
                  <a:schemeClr val="accent2"/>
                </a:solidFill>
                <a:round/>
                <a:headEnd/>
                <a:tailEnd/>
              </a:ln>
            </p:spPr>
            <p:txBody>
              <a:bodyPr/>
              <a:lstStyle/>
              <a:p>
                <a:endParaRPr lang="en-US"/>
              </a:p>
            </p:txBody>
          </p:sp>
        </p:grpSp>
        <p:sp>
          <p:nvSpPr>
            <p:cNvPr id="49220" name="Freeform 152"/>
            <p:cNvSpPr>
              <a:spLocks noChangeAspect="1"/>
            </p:cNvSpPr>
            <p:nvPr/>
          </p:nvSpPr>
          <p:spPr bwMode="auto">
            <a:xfrm>
              <a:off x="1556" y="1863"/>
              <a:ext cx="1576" cy="385"/>
            </a:xfrm>
            <a:custGeom>
              <a:avLst/>
              <a:gdLst>
                <a:gd name="T0" fmla="*/ 0 w 2973"/>
                <a:gd name="T1" fmla="*/ 1 h 667"/>
                <a:gd name="T2" fmla="*/ 1 w 2973"/>
                <a:gd name="T3" fmla="*/ 1 h 667"/>
                <a:gd name="T4" fmla="*/ 1 w 2973"/>
                <a:gd name="T5" fmla="*/ 1 h 667"/>
                <a:gd name="T6" fmla="*/ 1 w 2973"/>
                <a:gd name="T7" fmla="*/ 1 h 667"/>
                <a:gd name="T8" fmla="*/ 1 w 2973"/>
                <a:gd name="T9" fmla="*/ 1 h 667"/>
                <a:gd name="T10" fmla="*/ 1 w 2973"/>
                <a:gd name="T11" fmla="*/ 1 h 667"/>
                <a:gd name="T12" fmla="*/ 1 w 2973"/>
                <a:gd name="T13" fmla="*/ 1 h 667"/>
                <a:gd name="T14" fmla="*/ 1 w 2973"/>
                <a:gd name="T15" fmla="*/ 1 h 667"/>
                <a:gd name="T16" fmla="*/ 1 w 2973"/>
                <a:gd name="T17" fmla="*/ 1 h 667"/>
                <a:gd name="T18" fmla="*/ 1 w 2973"/>
                <a:gd name="T19" fmla="*/ 1 h 667"/>
                <a:gd name="T20" fmla="*/ 1 w 2973"/>
                <a:gd name="T21" fmla="*/ 0 h 667"/>
                <a:gd name="T22" fmla="*/ 1 w 2973"/>
                <a:gd name="T23" fmla="*/ 1 h 667"/>
                <a:gd name="T24" fmla="*/ 1 w 2973"/>
                <a:gd name="T25" fmla="*/ 1 h 667"/>
                <a:gd name="T26" fmla="*/ 0 w 2973"/>
                <a:gd name="T27" fmla="*/ 1 h 6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73"/>
                <a:gd name="T43" fmla="*/ 0 h 667"/>
                <a:gd name="T44" fmla="*/ 2973 w 2973"/>
                <a:gd name="T45" fmla="*/ 667 h 6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73" h="667">
                  <a:moveTo>
                    <a:pt x="0" y="649"/>
                  </a:moveTo>
                  <a:lnTo>
                    <a:pt x="14" y="667"/>
                  </a:lnTo>
                  <a:lnTo>
                    <a:pt x="1494" y="20"/>
                  </a:lnTo>
                  <a:lnTo>
                    <a:pt x="1487" y="11"/>
                  </a:lnTo>
                  <a:lnTo>
                    <a:pt x="1487" y="21"/>
                  </a:lnTo>
                  <a:lnTo>
                    <a:pt x="1492" y="20"/>
                  </a:lnTo>
                  <a:lnTo>
                    <a:pt x="1484" y="21"/>
                  </a:lnTo>
                  <a:lnTo>
                    <a:pt x="2966" y="344"/>
                  </a:lnTo>
                  <a:lnTo>
                    <a:pt x="2973" y="325"/>
                  </a:lnTo>
                  <a:lnTo>
                    <a:pt x="1491" y="2"/>
                  </a:lnTo>
                  <a:lnTo>
                    <a:pt x="1487" y="0"/>
                  </a:lnTo>
                  <a:lnTo>
                    <a:pt x="1482" y="2"/>
                  </a:lnTo>
                  <a:lnTo>
                    <a:pt x="1481" y="2"/>
                  </a:lnTo>
                  <a:lnTo>
                    <a:pt x="0" y="649"/>
                  </a:lnTo>
                  <a:close/>
                </a:path>
              </a:pathLst>
            </a:custGeom>
            <a:solidFill>
              <a:srgbClr val="000000"/>
            </a:solidFill>
            <a:ln w="38100">
              <a:solidFill>
                <a:schemeClr val="tx1"/>
              </a:solidFill>
              <a:round/>
              <a:headEnd/>
              <a:tailEnd/>
            </a:ln>
          </p:spPr>
          <p:txBody>
            <a:bodyPr/>
            <a:lstStyle/>
            <a:p>
              <a:endParaRPr lang="en-US"/>
            </a:p>
          </p:txBody>
        </p:sp>
        <p:sp>
          <p:nvSpPr>
            <p:cNvPr id="49221" name="Line 153"/>
            <p:cNvSpPr>
              <a:spLocks noChangeAspect="1" noChangeShapeType="1"/>
            </p:cNvSpPr>
            <p:nvPr/>
          </p:nvSpPr>
          <p:spPr bwMode="auto">
            <a:xfrm flipV="1">
              <a:off x="1490" y="519"/>
              <a:ext cx="1" cy="29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22" name="Line 154"/>
            <p:cNvSpPr>
              <a:spLocks noChangeAspect="1" noChangeShapeType="1"/>
            </p:cNvSpPr>
            <p:nvPr/>
          </p:nvSpPr>
          <p:spPr bwMode="auto">
            <a:xfrm flipV="1">
              <a:off x="1527" y="763"/>
              <a:ext cx="1" cy="33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23" name="Line 155"/>
            <p:cNvSpPr>
              <a:spLocks noChangeAspect="1" noChangeShapeType="1"/>
            </p:cNvSpPr>
            <p:nvPr/>
          </p:nvSpPr>
          <p:spPr bwMode="auto">
            <a:xfrm>
              <a:off x="1495" y="763"/>
              <a:ext cx="6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24" name="Line 156"/>
            <p:cNvSpPr>
              <a:spLocks noChangeAspect="1" noChangeShapeType="1"/>
            </p:cNvSpPr>
            <p:nvPr/>
          </p:nvSpPr>
          <p:spPr bwMode="auto">
            <a:xfrm flipV="1">
              <a:off x="1527" y="1100"/>
              <a:ext cx="1" cy="33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25" name="Line 157"/>
            <p:cNvSpPr>
              <a:spLocks noChangeAspect="1" noChangeShapeType="1"/>
            </p:cNvSpPr>
            <p:nvPr/>
          </p:nvSpPr>
          <p:spPr bwMode="auto">
            <a:xfrm>
              <a:off x="1495" y="1437"/>
              <a:ext cx="6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26" name="Line 158"/>
            <p:cNvSpPr>
              <a:spLocks noChangeAspect="1" noChangeShapeType="1"/>
            </p:cNvSpPr>
            <p:nvPr/>
          </p:nvSpPr>
          <p:spPr bwMode="auto">
            <a:xfrm flipV="1">
              <a:off x="1559" y="2031"/>
              <a:ext cx="1" cy="19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27" name="Line 159"/>
            <p:cNvSpPr>
              <a:spLocks noChangeAspect="1" noChangeShapeType="1"/>
            </p:cNvSpPr>
            <p:nvPr/>
          </p:nvSpPr>
          <p:spPr bwMode="auto">
            <a:xfrm>
              <a:off x="1527" y="2031"/>
              <a:ext cx="6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28" name="Line 160"/>
            <p:cNvSpPr>
              <a:spLocks noChangeAspect="1" noChangeShapeType="1"/>
            </p:cNvSpPr>
            <p:nvPr/>
          </p:nvSpPr>
          <p:spPr bwMode="auto">
            <a:xfrm flipV="1">
              <a:off x="1559" y="2222"/>
              <a:ext cx="1" cy="19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29" name="Line 161"/>
            <p:cNvSpPr>
              <a:spLocks noChangeAspect="1" noChangeShapeType="1"/>
            </p:cNvSpPr>
            <p:nvPr/>
          </p:nvSpPr>
          <p:spPr bwMode="auto">
            <a:xfrm>
              <a:off x="1527" y="2415"/>
              <a:ext cx="6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30" name="Line 162"/>
            <p:cNvSpPr>
              <a:spLocks noChangeAspect="1" noChangeShapeType="1"/>
            </p:cNvSpPr>
            <p:nvPr/>
          </p:nvSpPr>
          <p:spPr bwMode="auto">
            <a:xfrm flipV="1">
              <a:off x="1592" y="2504"/>
              <a:ext cx="1" cy="24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31" name="Line 163"/>
            <p:cNvSpPr>
              <a:spLocks noChangeAspect="1" noChangeShapeType="1"/>
            </p:cNvSpPr>
            <p:nvPr/>
          </p:nvSpPr>
          <p:spPr bwMode="auto">
            <a:xfrm>
              <a:off x="1559" y="2504"/>
              <a:ext cx="6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32" name="Line 164"/>
            <p:cNvSpPr>
              <a:spLocks noChangeAspect="1" noChangeShapeType="1"/>
            </p:cNvSpPr>
            <p:nvPr/>
          </p:nvSpPr>
          <p:spPr bwMode="auto">
            <a:xfrm flipV="1">
              <a:off x="1592" y="2736"/>
              <a:ext cx="1" cy="24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33" name="Line 165"/>
            <p:cNvSpPr>
              <a:spLocks noChangeAspect="1" noChangeShapeType="1"/>
            </p:cNvSpPr>
            <p:nvPr/>
          </p:nvSpPr>
          <p:spPr bwMode="auto">
            <a:xfrm>
              <a:off x="1559" y="2977"/>
              <a:ext cx="6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34" name="Line 166"/>
            <p:cNvSpPr>
              <a:spLocks noChangeAspect="1" noChangeShapeType="1"/>
            </p:cNvSpPr>
            <p:nvPr/>
          </p:nvSpPr>
          <p:spPr bwMode="auto">
            <a:xfrm>
              <a:off x="2265" y="1485"/>
              <a:ext cx="6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35" name="Line 167"/>
            <p:cNvSpPr>
              <a:spLocks noChangeAspect="1" noChangeShapeType="1"/>
            </p:cNvSpPr>
            <p:nvPr/>
          </p:nvSpPr>
          <p:spPr bwMode="auto">
            <a:xfrm flipV="1">
              <a:off x="2297" y="1734"/>
              <a:ext cx="1" cy="28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36" name="Line 168"/>
            <p:cNvSpPr>
              <a:spLocks noChangeAspect="1" noChangeShapeType="1"/>
            </p:cNvSpPr>
            <p:nvPr/>
          </p:nvSpPr>
          <p:spPr bwMode="auto">
            <a:xfrm>
              <a:off x="2265" y="2014"/>
              <a:ext cx="6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37" name="Line 169"/>
            <p:cNvSpPr>
              <a:spLocks noChangeAspect="1" noChangeShapeType="1"/>
            </p:cNvSpPr>
            <p:nvPr/>
          </p:nvSpPr>
          <p:spPr bwMode="auto">
            <a:xfrm flipV="1">
              <a:off x="2324" y="1630"/>
              <a:ext cx="1" cy="2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38" name="Line 170"/>
            <p:cNvSpPr>
              <a:spLocks noChangeAspect="1" noChangeShapeType="1"/>
            </p:cNvSpPr>
            <p:nvPr/>
          </p:nvSpPr>
          <p:spPr bwMode="auto">
            <a:xfrm>
              <a:off x="2292" y="1630"/>
              <a:ext cx="6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39" name="Line 171"/>
            <p:cNvSpPr>
              <a:spLocks noChangeAspect="1" noChangeShapeType="1"/>
            </p:cNvSpPr>
            <p:nvPr/>
          </p:nvSpPr>
          <p:spPr bwMode="auto">
            <a:xfrm flipV="1">
              <a:off x="2324" y="1870"/>
              <a:ext cx="1" cy="2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40" name="Line 172"/>
            <p:cNvSpPr>
              <a:spLocks noChangeAspect="1" noChangeShapeType="1"/>
            </p:cNvSpPr>
            <p:nvPr/>
          </p:nvSpPr>
          <p:spPr bwMode="auto">
            <a:xfrm>
              <a:off x="2292" y="2110"/>
              <a:ext cx="6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41" name="Line 173"/>
            <p:cNvSpPr>
              <a:spLocks noChangeAspect="1" noChangeShapeType="1"/>
            </p:cNvSpPr>
            <p:nvPr/>
          </p:nvSpPr>
          <p:spPr bwMode="auto">
            <a:xfrm flipV="1">
              <a:off x="2357" y="2720"/>
              <a:ext cx="1" cy="24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42" name="Line 174"/>
            <p:cNvSpPr>
              <a:spLocks noChangeAspect="1" noChangeShapeType="1"/>
            </p:cNvSpPr>
            <p:nvPr/>
          </p:nvSpPr>
          <p:spPr bwMode="auto">
            <a:xfrm>
              <a:off x="2324" y="2720"/>
              <a:ext cx="6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43" name="Line 175"/>
            <p:cNvSpPr>
              <a:spLocks noChangeAspect="1" noChangeShapeType="1"/>
            </p:cNvSpPr>
            <p:nvPr/>
          </p:nvSpPr>
          <p:spPr bwMode="auto">
            <a:xfrm flipV="1">
              <a:off x="2357" y="2936"/>
              <a:ext cx="1" cy="24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44" name="Line 176"/>
            <p:cNvSpPr>
              <a:spLocks noChangeAspect="1" noChangeShapeType="1"/>
            </p:cNvSpPr>
            <p:nvPr/>
          </p:nvSpPr>
          <p:spPr bwMode="auto">
            <a:xfrm>
              <a:off x="2324" y="3178"/>
              <a:ext cx="6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45" name="Line 177"/>
            <p:cNvSpPr>
              <a:spLocks noChangeAspect="1" noChangeShapeType="1"/>
            </p:cNvSpPr>
            <p:nvPr/>
          </p:nvSpPr>
          <p:spPr bwMode="auto">
            <a:xfrm flipV="1">
              <a:off x="3089" y="1365"/>
              <a:ext cx="1" cy="38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46" name="Line 178"/>
            <p:cNvSpPr>
              <a:spLocks noChangeAspect="1" noChangeShapeType="1"/>
            </p:cNvSpPr>
            <p:nvPr/>
          </p:nvSpPr>
          <p:spPr bwMode="auto">
            <a:xfrm>
              <a:off x="3057" y="1365"/>
              <a:ext cx="6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47" name="Line 179"/>
            <p:cNvSpPr>
              <a:spLocks noChangeAspect="1" noChangeShapeType="1"/>
            </p:cNvSpPr>
            <p:nvPr/>
          </p:nvSpPr>
          <p:spPr bwMode="auto">
            <a:xfrm flipV="1">
              <a:off x="3089" y="1725"/>
              <a:ext cx="1" cy="38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48" name="Line 180"/>
            <p:cNvSpPr>
              <a:spLocks noChangeAspect="1" noChangeShapeType="1"/>
            </p:cNvSpPr>
            <p:nvPr/>
          </p:nvSpPr>
          <p:spPr bwMode="auto">
            <a:xfrm>
              <a:off x="3057" y="2110"/>
              <a:ext cx="6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49" name="Line 181"/>
            <p:cNvSpPr>
              <a:spLocks noChangeAspect="1" noChangeShapeType="1"/>
            </p:cNvSpPr>
            <p:nvPr/>
          </p:nvSpPr>
          <p:spPr bwMode="auto">
            <a:xfrm flipV="1">
              <a:off x="3122" y="1806"/>
              <a:ext cx="1" cy="24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50" name="Line 182"/>
            <p:cNvSpPr>
              <a:spLocks noChangeAspect="1" noChangeShapeType="1"/>
            </p:cNvSpPr>
            <p:nvPr/>
          </p:nvSpPr>
          <p:spPr bwMode="auto">
            <a:xfrm>
              <a:off x="3089" y="1806"/>
              <a:ext cx="65"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51" name="Line 183"/>
            <p:cNvSpPr>
              <a:spLocks noChangeAspect="1" noChangeShapeType="1"/>
            </p:cNvSpPr>
            <p:nvPr/>
          </p:nvSpPr>
          <p:spPr bwMode="auto">
            <a:xfrm flipV="1">
              <a:off x="3122" y="2055"/>
              <a:ext cx="1" cy="2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52" name="Line 184"/>
            <p:cNvSpPr>
              <a:spLocks noChangeAspect="1" noChangeShapeType="1"/>
            </p:cNvSpPr>
            <p:nvPr/>
          </p:nvSpPr>
          <p:spPr bwMode="auto">
            <a:xfrm>
              <a:off x="3089" y="2303"/>
              <a:ext cx="6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53" name="Line 185"/>
            <p:cNvSpPr>
              <a:spLocks noChangeAspect="1" noChangeShapeType="1"/>
            </p:cNvSpPr>
            <p:nvPr/>
          </p:nvSpPr>
          <p:spPr bwMode="auto">
            <a:xfrm flipV="1">
              <a:off x="3154" y="2207"/>
              <a:ext cx="1" cy="2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54" name="Line 186"/>
            <p:cNvSpPr>
              <a:spLocks noChangeAspect="1" noChangeShapeType="1"/>
            </p:cNvSpPr>
            <p:nvPr/>
          </p:nvSpPr>
          <p:spPr bwMode="auto">
            <a:xfrm flipV="1">
              <a:off x="3154" y="2495"/>
              <a:ext cx="1" cy="28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55" name="Line 187"/>
            <p:cNvSpPr>
              <a:spLocks noChangeAspect="1" noChangeShapeType="1"/>
            </p:cNvSpPr>
            <p:nvPr/>
          </p:nvSpPr>
          <p:spPr bwMode="auto">
            <a:xfrm>
              <a:off x="3122" y="2207"/>
              <a:ext cx="6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56" name="Line 188"/>
            <p:cNvSpPr>
              <a:spLocks noChangeAspect="1" noChangeShapeType="1"/>
            </p:cNvSpPr>
            <p:nvPr/>
          </p:nvSpPr>
          <p:spPr bwMode="auto">
            <a:xfrm>
              <a:off x="3122" y="2784"/>
              <a:ext cx="6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57" name="Line 189"/>
            <p:cNvSpPr>
              <a:spLocks noChangeAspect="1" noChangeShapeType="1"/>
            </p:cNvSpPr>
            <p:nvPr/>
          </p:nvSpPr>
          <p:spPr bwMode="auto">
            <a:xfrm flipV="1">
              <a:off x="2297" y="1485"/>
              <a:ext cx="1" cy="2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58" name="Line 190"/>
            <p:cNvSpPr>
              <a:spLocks noChangeAspect="1" noChangeShapeType="1"/>
            </p:cNvSpPr>
            <p:nvPr/>
          </p:nvSpPr>
          <p:spPr bwMode="auto">
            <a:xfrm>
              <a:off x="1463" y="3494"/>
              <a:ext cx="1998"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9155" name="Rectangle 194"/>
          <p:cNvSpPr>
            <a:spLocks noGrp="1" noChangeArrowheads="1"/>
          </p:cNvSpPr>
          <p:nvPr>
            <p:ph type="title" idx="4294967295"/>
          </p:nvPr>
        </p:nvSpPr>
        <p:spPr>
          <a:xfrm>
            <a:off x="685800" y="0"/>
            <a:ext cx="7772400" cy="1104900"/>
          </a:xfrm>
        </p:spPr>
        <p:txBody>
          <a:bodyPr>
            <a:normAutofit fontScale="90000"/>
          </a:bodyPr>
          <a:lstStyle/>
          <a:p>
            <a:pPr algn="ctr"/>
            <a:r>
              <a:rPr lang="en-US" altLang="en-US" sz="4000" b="1" smtClean="0">
                <a:solidFill>
                  <a:schemeClr val="tx1"/>
                </a:solidFill>
              </a:rPr>
              <a:t>Shyness/Inhibition by</a:t>
            </a:r>
            <a:br>
              <a:rPr lang="en-US" altLang="en-US" sz="4000" b="1" smtClean="0">
                <a:solidFill>
                  <a:schemeClr val="tx1"/>
                </a:solidFill>
              </a:rPr>
            </a:br>
            <a:r>
              <a:rPr lang="en-US" altLang="en-US" sz="4000" b="1" smtClean="0">
                <a:solidFill>
                  <a:schemeClr val="tx1"/>
                </a:solidFill>
              </a:rPr>
              <a:t>4-month temperament group</a:t>
            </a:r>
          </a:p>
        </p:txBody>
      </p:sp>
      <p:sp>
        <p:nvSpPr>
          <p:cNvPr id="49156" name="Rectangle 1"/>
          <p:cNvSpPr>
            <a:spLocks noChangeArrowheads="1"/>
          </p:cNvSpPr>
          <p:nvPr/>
        </p:nvSpPr>
        <p:spPr bwMode="auto">
          <a:xfrm>
            <a:off x="4924425" y="6105525"/>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r>
              <a:rPr lang="en-US" altLang="en-US" sz="2800"/>
              <a:t>Fox, Henderson, et al. (2001)</a:t>
            </a:r>
          </a:p>
        </p:txBody>
      </p:sp>
      <p:sp>
        <p:nvSpPr>
          <p:cNvPr id="49157" name="Rectangle 2"/>
          <p:cNvSpPr>
            <a:spLocks noChangeArrowheads="1"/>
          </p:cNvSpPr>
          <p:nvPr/>
        </p:nvSpPr>
        <p:spPr bwMode="auto">
          <a:xfrm>
            <a:off x="347663" y="6110288"/>
            <a:ext cx="41386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marL="0" lvl="3">
              <a:lnSpc>
                <a:spcPct val="90000"/>
              </a:lnSpc>
              <a:spcBef>
                <a:spcPct val="0"/>
              </a:spcBef>
              <a:buClrTx/>
              <a:buSzTx/>
              <a:buFontTx/>
              <a:buNone/>
            </a:pPr>
            <a:r>
              <a:rPr lang="en-US" altLang="en-US" sz="1400" u="sng">
                <a:hlinkClick r:id="rId3"/>
              </a:rPr>
              <a:t>Kagan classic: http://www.youtube.com/watch?v=CGjO1KwltOw</a:t>
            </a:r>
            <a:endParaRPr lang="en-US" altLang="en-US" sz="1400" u="sng"/>
          </a:p>
        </p:txBody>
      </p:sp>
    </p:spTree>
    <p:extLst>
      <p:ext uri="{BB962C8B-B14F-4D97-AF65-F5344CB8AC3E}">
        <p14:creationId xmlns:p14="http://schemas.microsoft.com/office/powerpoint/2010/main" val="31691284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p:txBody>
          <a:bodyPr>
            <a:normAutofit/>
          </a:bodyPr>
          <a:lstStyle/>
          <a:p>
            <a:pPr algn="ctr"/>
            <a:r>
              <a:rPr lang="en-US" dirty="0"/>
              <a:t>Possible Influences on </a:t>
            </a:r>
            <a:r>
              <a:rPr lang="en-US" dirty="0" smtClean="0"/>
              <a:t>Stability</a:t>
            </a:r>
            <a:r>
              <a:rPr lang="en-US" dirty="0"/>
              <a:t>?</a:t>
            </a:r>
          </a:p>
        </p:txBody>
      </p:sp>
      <p:sp>
        <p:nvSpPr>
          <p:cNvPr id="510979" name="Rectangle 3"/>
          <p:cNvSpPr>
            <a:spLocks noGrp="1" noChangeArrowheads="1"/>
          </p:cNvSpPr>
          <p:nvPr>
            <p:ph type="body" idx="4294967295"/>
          </p:nvPr>
        </p:nvSpPr>
        <p:spPr>
          <a:xfrm>
            <a:off x="457200" y="1646237"/>
            <a:ext cx="8229600" cy="4526280"/>
          </a:xfrm>
          <a:prstGeom prst="rect">
            <a:avLst/>
          </a:prstGeom>
        </p:spPr>
        <p:txBody>
          <a:bodyPr/>
          <a:lstStyle/>
          <a:p>
            <a:r>
              <a:rPr lang="en-US"/>
              <a:t> </a:t>
            </a:r>
          </a:p>
          <a:p>
            <a:r>
              <a:rPr lang="en-US"/>
              <a:t> </a:t>
            </a:r>
          </a:p>
          <a:p>
            <a:r>
              <a:rPr lang="en-US"/>
              <a:t> </a:t>
            </a:r>
          </a:p>
          <a:p>
            <a:r>
              <a:rPr lang="en-US"/>
              <a:t> </a:t>
            </a:r>
          </a:p>
          <a:p>
            <a:r>
              <a:rPr lang="en-US"/>
              <a:t> </a:t>
            </a:r>
          </a:p>
        </p:txBody>
      </p:sp>
    </p:spTree>
    <p:extLst>
      <p:ext uri="{BB962C8B-B14F-4D97-AF65-F5344CB8AC3E}">
        <p14:creationId xmlns:p14="http://schemas.microsoft.com/office/powerpoint/2010/main" val="3710979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p:txBody>
          <a:bodyPr>
            <a:normAutofit/>
          </a:bodyPr>
          <a:lstStyle/>
          <a:p>
            <a:pPr algn="ctr"/>
            <a:r>
              <a:rPr lang="en-US" dirty="0"/>
              <a:t>Experience in out-of-home </a:t>
            </a:r>
            <a:r>
              <a:rPr lang="en-US" dirty="0" smtClean="0"/>
              <a:t>care</a:t>
            </a:r>
            <a:endParaRPr lang="en-US" dirty="0"/>
          </a:p>
        </p:txBody>
      </p:sp>
      <p:graphicFrame>
        <p:nvGraphicFramePr>
          <p:cNvPr id="512003" name="Object 3"/>
          <p:cNvGraphicFramePr>
            <a:graphicFrameLocks noChangeAspect="1"/>
          </p:cNvGraphicFramePr>
          <p:nvPr/>
        </p:nvGraphicFramePr>
        <p:xfrm>
          <a:off x="2133600" y="2257425"/>
          <a:ext cx="6096000" cy="4067175"/>
        </p:xfrm>
        <a:graphic>
          <a:graphicData uri="http://schemas.openxmlformats.org/presentationml/2006/ole">
            <mc:AlternateContent xmlns:mc="http://schemas.openxmlformats.org/markup-compatibility/2006">
              <mc:Choice xmlns:v="urn:schemas-microsoft-com:vml" Requires="v">
                <p:oleObj spid="_x0000_s1086" name="Chart" r:id="rId4" imgW="6096090" imgH="4067280" progId="MSGraph.Chart.8">
                  <p:embed followColorScheme="full"/>
                </p:oleObj>
              </mc:Choice>
              <mc:Fallback>
                <p:oleObj name="Chart" r:id="rId4" imgW="6096090" imgH="4067280" progId="MSGraph.Chart.8">
                  <p:embed followColorScheme="full"/>
                  <p:pic>
                    <p:nvPicPr>
                      <p:cNvPr id="0" name=""/>
                      <p:cNvPicPr>
                        <a:picLocks noChangeAspect="1" noChangeArrowheads="1"/>
                      </p:cNvPicPr>
                      <p:nvPr/>
                    </p:nvPicPr>
                    <p:blipFill>
                      <a:blip r:embed="rId5"/>
                      <a:srcRect/>
                      <a:stretch>
                        <a:fillRect/>
                      </a:stretch>
                    </p:blipFill>
                    <p:spPr bwMode="auto">
                      <a:xfrm>
                        <a:off x="2133600" y="2257425"/>
                        <a:ext cx="6096000" cy="406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005236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 name="Picture 3"/>
          <p:cNvPicPr>
            <a:picLocks noChangeAspect="1"/>
          </p:cNvPicPr>
          <p:nvPr/>
        </p:nvPicPr>
        <p:blipFill>
          <a:blip r:embed="rId2"/>
          <a:stretch>
            <a:fillRect/>
          </a:stretch>
        </p:blipFill>
        <p:spPr>
          <a:xfrm>
            <a:off x="200025" y="1524000"/>
            <a:ext cx="8943975" cy="3657600"/>
          </a:xfrm>
          <a:prstGeom prst="rect">
            <a:avLst/>
          </a:prstGeom>
        </p:spPr>
      </p:pic>
    </p:spTree>
    <p:extLst>
      <p:ext uri="{BB962C8B-B14F-4D97-AF65-F5344CB8AC3E}">
        <p14:creationId xmlns:p14="http://schemas.microsoft.com/office/powerpoint/2010/main" val="1583240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r>
              <a:rPr lang="en-US" altLang="en-US" sz="1400" smtClean="0"/>
              <a:t>Messinger &amp; Henderson</a:t>
            </a:r>
          </a:p>
        </p:txBody>
      </p:sp>
      <p:sp>
        <p:nvSpPr>
          <p:cNvPr id="747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fld id="{2981BEA5-DABE-48F3-B856-7FDC06D72ABF}" type="slidenum">
              <a:rPr lang="en-US" altLang="en-US" sz="1400" smtClean="0"/>
              <a:pPr>
                <a:spcBef>
                  <a:spcPct val="0"/>
                </a:spcBef>
                <a:buClrTx/>
                <a:buSzTx/>
                <a:buFontTx/>
                <a:buNone/>
              </a:pPr>
              <a:t>4</a:t>
            </a:fld>
            <a:endParaRPr lang="en-US" altLang="en-US" sz="1400" smtClean="0"/>
          </a:p>
        </p:txBody>
      </p:sp>
      <p:sp>
        <p:nvSpPr>
          <p:cNvPr id="74756" name="Rectangle 2"/>
          <p:cNvSpPr>
            <a:spLocks noGrp="1" noChangeArrowheads="1"/>
          </p:cNvSpPr>
          <p:nvPr>
            <p:ph type="title"/>
          </p:nvPr>
        </p:nvSpPr>
        <p:spPr/>
        <p:txBody>
          <a:bodyPr/>
          <a:lstStyle/>
          <a:p>
            <a:r>
              <a:rPr lang="en-US" altLang="en-US" b="1" smtClean="0"/>
              <a:t>The Child Is Father of the Man?</a:t>
            </a:r>
          </a:p>
        </p:txBody>
      </p:sp>
      <p:sp>
        <p:nvSpPr>
          <p:cNvPr id="74757" name="Rectangle 3"/>
          <p:cNvSpPr>
            <a:spLocks noGrp="1" noChangeArrowheads="1"/>
          </p:cNvSpPr>
          <p:nvPr>
            <p:ph type="body" idx="1"/>
          </p:nvPr>
        </p:nvSpPr>
        <p:spPr/>
        <p:txBody>
          <a:bodyPr>
            <a:normAutofit/>
          </a:bodyPr>
          <a:lstStyle/>
          <a:p>
            <a:pPr>
              <a:lnSpc>
                <a:spcPct val="90000"/>
              </a:lnSpc>
              <a:buFont typeface="Monotype Sorts" pitchFamily="2" charset="2"/>
              <a:buNone/>
            </a:pPr>
            <a:r>
              <a:rPr lang="en-US" altLang="en-US" dirty="0" smtClean="0"/>
              <a:t>My heart leaps up when I behold</a:t>
            </a:r>
          </a:p>
          <a:p>
            <a:pPr>
              <a:lnSpc>
                <a:spcPct val="90000"/>
              </a:lnSpc>
              <a:buFont typeface="Monotype Sorts" pitchFamily="2" charset="2"/>
              <a:buNone/>
            </a:pPr>
            <a:r>
              <a:rPr lang="en-US" altLang="en-US" dirty="0" smtClean="0"/>
              <a:t>A rainbow in the sky:</a:t>
            </a:r>
          </a:p>
          <a:p>
            <a:pPr>
              <a:lnSpc>
                <a:spcPct val="90000"/>
              </a:lnSpc>
              <a:buFont typeface="Monotype Sorts" pitchFamily="2" charset="2"/>
              <a:buNone/>
            </a:pPr>
            <a:r>
              <a:rPr lang="en-US" altLang="en-US" dirty="0" smtClean="0"/>
              <a:t>So was it when my life began;</a:t>
            </a:r>
          </a:p>
          <a:p>
            <a:pPr>
              <a:lnSpc>
                <a:spcPct val="90000"/>
              </a:lnSpc>
              <a:buFont typeface="Monotype Sorts" pitchFamily="2" charset="2"/>
              <a:buNone/>
            </a:pPr>
            <a:r>
              <a:rPr lang="en-US" altLang="en-US" dirty="0" smtClean="0"/>
              <a:t>So is it now I am a man:</a:t>
            </a:r>
          </a:p>
          <a:p>
            <a:pPr>
              <a:lnSpc>
                <a:spcPct val="90000"/>
              </a:lnSpc>
              <a:buFont typeface="Monotype Sorts" pitchFamily="2" charset="2"/>
              <a:buNone/>
            </a:pPr>
            <a:r>
              <a:rPr lang="en-US" altLang="en-US" dirty="0" smtClean="0"/>
              <a:t>So be it when I shall grow old,</a:t>
            </a:r>
          </a:p>
          <a:p>
            <a:pPr>
              <a:lnSpc>
                <a:spcPct val="90000"/>
              </a:lnSpc>
              <a:buFont typeface="Monotype Sorts" pitchFamily="2" charset="2"/>
              <a:buNone/>
            </a:pPr>
            <a:r>
              <a:rPr lang="en-US" altLang="en-US" dirty="0" smtClean="0"/>
              <a:t>Or let me die!</a:t>
            </a:r>
          </a:p>
          <a:p>
            <a:pPr>
              <a:lnSpc>
                <a:spcPct val="90000"/>
              </a:lnSpc>
              <a:buFont typeface="Monotype Sorts" pitchFamily="2" charset="2"/>
              <a:buNone/>
            </a:pPr>
            <a:r>
              <a:rPr lang="en-US" altLang="en-US" dirty="0" smtClean="0"/>
              <a:t>The Child is father of the Man;</a:t>
            </a:r>
          </a:p>
          <a:p>
            <a:pPr>
              <a:lnSpc>
                <a:spcPct val="90000"/>
              </a:lnSpc>
              <a:buFont typeface="Monotype Sorts" pitchFamily="2" charset="2"/>
              <a:buNone/>
            </a:pPr>
            <a:r>
              <a:rPr lang="en-US" altLang="en-US" dirty="0" smtClean="0"/>
              <a:t>And I could wish my days to be</a:t>
            </a:r>
          </a:p>
          <a:p>
            <a:pPr>
              <a:lnSpc>
                <a:spcPct val="90000"/>
              </a:lnSpc>
              <a:buFont typeface="Monotype Sorts" pitchFamily="2" charset="2"/>
              <a:buNone/>
            </a:pPr>
            <a:r>
              <a:rPr lang="en-US" altLang="en-US" dirty="0" smtClean="0"/>
              <a:t>Bound each to each by natural piety.</a:t>
            </a:r>
          </a:p>
          <a:p>
            <a:pPr lvl="3">
              <a:lnSpc>
                <a:spcPct val="90000"/>
              </a:lnSpc>
            </a:pPr>
            <a:r>
              <a:rPr lang="en-US" altLang="en-US" dirty="0" smtClean="0"/>
              <a:t>William Wordsworth, "My Heart Leaps Up When I Behold"</a:t>
            </a:r>
            <a:endParaRPr lang="en-US" altLang="en-US" b="1" dirty="0" smtClean="0"/>
          </a:p>
        </p:txBody>
      </p:sp>
    </p:spTree>
    <p:extLst>
      <p:ext uri="{BB962C8B-B14F-4D97-AF65-F5344CB8AC3E}">
        <p14:creationId xmlns:p14="http://schemas.microsoft.com/office/powerpoint/2010/main" val="30376920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444372"/>
            <a:ext cx="7664156" cy="5381941"/>
          </a:xfrm>
          <a:prstGeom prst="rect">
            <a:avLst/>
          </a:prstGeom>
        </p:spPr>
      </p:pic>
      <p:sp>
        <p:nvSpPr>
          <p:cNvPr id="2" name="TextBox 1"/>
          <p:cNvSpPr txBox="1"/>
          <p:nvPr/>
        </p:nvSpPr>
        <p:spPr>
          <a:xfrm>
            <a:off x="533400" y="457200"/>
            <a:ext cx="7696200" cy="830997"/>
          </a:xfrm>
          <a:prstGeom prst="rect">
            <a:avLst/>
          </a:prstGeom>
          <a:noFill/>
        </p:spPr>
        <p:txBody>
          <a:bodyPr wrap="square" rtlCol="0">
            <a:spAutoFit/>
          </a:bodyPr>
          <a:lstStyle/>
          <a:p>
            <a:pPr algn="ctr"/>
            <a:r>
              <a:rPr lang="en-US" sz="2400" dirty="0" smtClean="0"/>
              <a:t>Moderated Mediation Model for </a:t>
            </a:r>
          </a:p>
          <a:p>
            <a:pPr algn="ctr"/>
            <a:r>
              <a:rPr lang="en-US" sz="2400" dirty="0" smtClean="0"/>
              <a:t>BI, ER and Social Competence</a:t>
            </a:r>
            <a:endParaRPr lang="en-US" sz="2400" dirty="0"/>
          </a:p>
        </p:txBody>
      </p:sp>
      <p:sp>
        <p:nvSpPr>
          <p:cNvPr id="3" name="TextBox 2"/>
          <p:cNvSpPr txBox="1"/>
          <p:nvPr/>
        </p:nvSpPr>
        <p:spPr>
          <a:xfrm>
            <a:off x="7086600" y="6497721"/>
            <a:ext cx="1981200" cy="369332"/>
          </a:xfrm>
          <a:prstGeom prst="rect">
            <a:avLst/>
          </a:prstGeom>
          <a:noFill/>
        </p:spPr>
        <p:txBody>
          <a:bodyPr wrap="square" rtlCol="0">
            <a:spAutoFit/>
          </a:bodyPr>
          <a:lstStyle/>
          <a:p>
            <a:r>
              <a:rPr lang="en-US" dirty="0" smtClean="0"/>
              <a:t>Panela et al., 2015</a:t>
            </a:r>
            <a:endParaRPr lang="en-US" dirty="0"/>
          </a:p>
        </p:txBody>
      </p:sp>
    </p:spTree>
    <p:extLst>
      <p:ext uri="{BB962C8B-B14F-4D97-AF65-F5344CB8AC3E}">
        <p14:creationId xmlns:p14="http://schemas.microsoft.com/office/powerpoint/2010/main" val="33683941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28800"/>
            <a:ext cx="5253271" cy="3157950"/>
          </a:xfrm>
          <a:prstGeom prst="rect">
            <a:avLst/>
          </a:prstGeom>
        </p:spPr>
      </p:pic>
      <p:sp>
        <p:nvSpPr>
          <p:cNvPr id="2" name="TextBox 1"/>
          <p:cNvSpPr txBox="1"/>
          <p:nvPr/>
        </p:nvSpPr>
        <p:spPr>
          <a:xfrm>
            <a:off x="1295400" y="457200"/>
            <a:ext cx="6629400" cy="954107"/>
          </a:xfrm>
          <a:prstGeom prst="rect">
            <a:avLst/>
          </a:prstGeom>
          <a:noFill/>
        </p:spPr>
        <p:txBody>
          <a:bodyPr wrap="square" rtlCol="0">
            <a:spAutoFit/>
          </a:bodyPr>
          <a:lstStyle/>
          <a:p>
            <a:pPr algn="ctr"/>
            <a:r>
              <a:rPr lang="en-US" sz="2800" dirty="0" smtClean="0"/>
              <a:t>Indirect Effect of Low, Medium and High BI on Social Competence</a:t>
            </a:r>
            <a:endParaRPr lang="en-US" sz="2800" dirty="0"/>
          </a:p>
        </p:txBody>
      </p:sp>
      <p:sp>
        <p:nvSpPr>
          <p:cNvPr id="5" name="TextBox 4"/>
          <p:cNvSpPr txBox="1"/>
          <p:nvPr/>
        </p:nvSpPr>
        <p:spPr>
          <a:xfrm>
            <a:off x="7082071" y="6400800"/>
            <a:ext cx="1981200" cy="369332"/>
          </a:xfrm>
          <a:prstGeom prst="rect">
            <a:avLst/>
          </a:prstGeom>
          <a:noFill/>
        </p:spPr>
        <p:txBody>
          <a:bodyPr wrap="square" rtlCol="0">
            <a:spAutoFit/>
          </a:bodyPr>
          <a:lstStyle/>
          <a:p>
            <a:r>
              <a:rPr lang="en-US" dirty="0" smtClean="0"/>
              <a:t>Panela et al., 2015</a:t>
            </a:r>
            <a:endParaRPr lang="en-US" dirty="0"/>
          </a:p>
        </p:txBody>
      </p:sp>
    </p:spTree>
    <p:extLst>
      <p:ext uri="{BB962C8B-B14F-4D97-AF65-F5344CB8AC3E}">
        <p14:creationId xmlns:p14="http://schemas.microsoft.com/office/powerpoint/2010/main" val="16477609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altLang="en-US" sz="1400" smtClean="0"/>
              <a:t>dmessinger@miami.edu</a:t>
            </a:r>
          </a:p>
        </p:txBody>
      </p:sp>
      <p:sp>
        <p:nvSpPr>
          <p:cNvPr id="51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AE5A6B5A-D917-474D-8381-4CD4F0473FA8}" type="slidenum">
              <a:rPr lang="en-US" altLang="en-US" sz="1400" smtClean="0"/>
              <a:pPr/>
              <a:t>42</a:t>
            </a:fld>
            <a:endParaRPr lang="en-US" altLang="en-US" sz="1400" smtClean="0"/>
          </a:p>
        </p:txBody>
      </p:sp>
      <p:sp>
        <p:nvSpPr>
          <p:cNvPr id="5124" name="Rectangle 2"/>
          <p:cNvSpPr>
            <a:spLocks noGrp="1" noChangeArrowheads="1"/>
          </p:cNvSpPr>
          <p:nvPr>
            <p:ph type="title"/>
          </p:nvPr>
        </p:nvSpPr>
        <p:spPr/>
        <p:txBody>
          <a:bodyPr/>
          <a:lstStyle/>
          <a:p>
            <a:r>
              <a:rPr lang="en-US" altLang="en-US" smtClean="0"/>
              <a:t>Emotions</a:t>
            </a:r>
          </a:p>
        </p:txBody>
      </p:sp>
      <p:sp>
        <p:nvSpPr>
          <p:cNvPr id="5125" name="Rectangle 3"/>
          <p:cNvSpPr>
            <a:spLocks noGrp="1" noChangeArrowheads="1"/>
          </p:cNvSpPr>
          <p:nvPr>
            <p:ph type="body" idx="1"/>
          </p:nvPr>
        </p:nvSpPr>
        <p:spPr/>
        <p:txBody>
          <a:bodyPr/>
          <a:lstStyle/>
          <a:p>
            <a:r>
              <a:rPr lang="en-US" altLang="en-US" smtClean="0"/>
              <a:t>Organize action, physiology, cognition, and perception to meet ever-changing environmental and internal demands</a:t>
            </a:r>
          </a:p>
          <a:p>
            <a:r>
              <a:rPr lang="en-US" altLang="en-US" smtClean="0"/>
              <a:t>In patterns constituting core aspects of temperament/personality functioning</a:t>
            </a:r>
          </a:p>
          <a:p>
            <a:r>
              <a:rPr lang="en-US" altLang="en-US" smtClean="0"/>
              <a:t>Motivate action and thought, creating value in life—and impacting wellness and sickness</a:t>
            </a:r>
          </a:p>
        </p:txBody>
      </p:sp>
    </p:spTree>
    <p:extLst>
      <p:ext uri="{BB962C8B-B14F-4D97-AF65-F5344CB8AC3E}">
        <p14:creationId xmlns:p14="http://schemas.microsoft.com/office/powerpoint/2010/main" val="233430247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altLang="en-US" sz="1400" smtClean="0"/>
              <a:t>dmessinger@miami.edu</a:t>
            </a:r>
          </a:p>
        </p:txBody>
      </p:sp>
      <p:sp>
        <p:nvSpPr>
          <p:cNvPr id="153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F422BEA3-D91A-47EB-886E-E6D83D671EC5}" type="slidenum">
              <a:rPr lang="en-US" altLang="en-US" sz="1400" smtClean="0"/>
              <a:pPr/>
              <a:t>43</a:t>
            </a:fld>
            <a:endParaRPr lang="en-US" altLang="en-US" sz="1400" smtClean="0"/>
          </a:p>
        </p:txBody>
      </p:sp>
      <p:sp>
        <p:nvSpPr>
          <p:cNvPr id="15364" name="Rectangle 2"/>
          <p:cNvSpPr>
            <a:spLocks noGrp="1" noChangeArrowheads="1"/>
          </p:cNvSpPr>
          <p:nvPr>
            <p:ph type="title"/>
          </p:nvPr>
        </p:nvSpPr>
        <p:spPr/>
        <p:txBody>
          <a:bodyPr/>
          <a:lstStyle/>
          <a:p>
            <a:r>
              <a:rPr lang="en-US" altLang="en-US" smtClean="0"/>
              <a:t>Infant emotions</a:t>
            </a:r>
          </a:p>
        </p:txBody>
      </p:sp>
      <p:sp>
        <p:nvSpPr>
          <p:cNvPr id="15365" name="Rectangle 3"/>
          <p:cNvSpPr>
            <a:spLocks noGrp="1" noChangeArrowheads="1"/>
          </p:cNvSpPr>
          <p:nvPr>
            <p:ph type="body" idx="1"/>
          </p:nvPr>
        </p:nvSpPr>
        <p:spPr/>
        <p:txBody>
          <a:bodyPr/>
          <a:lstStyle/>
          <a:p>
            <a:pPr>
              <a:lnSpc>
                <a:spcPct val="90000"/>
              </a:lnSpc>
            </a:pPr>
            <a:r>
              <a:rPr lang="en-US" altLang="en-US" sz="2800" smtClean="0"/>
              <a:t>Core elements of infant behavior </a:t>
            </a:r>
          </a:p>
          <a:p>
            <a:pPr>
              <a:lnSpc>
                <a:spcPct val="90000"/>
              </a:lnSpc>
            </a:pPr>
            <a:r>
              <a:rPr lang="en-US" altLang="en-US" sz="2800" smtClean="0"/>
              <a:t>Quickly motivate behavior </a:t>
            </a:r>
          </a:p>
          <a:p>
            <a:pPr lvl="1">
              <a:lnSpc>
                <a:spcPct val="90000"/>
              </a:lnSpc>
            </a:pPr>
            <a:r>
              <a:rPr lang="en-US" altLang="en-US" sz="2400" smtClean="0"/>
              <a:t>Hunger-Distress-Cry</a:t>
            </a:r>
          </a:p>
          <a:p>
            <a:pPr lvl="1">
              <a:lnSpc>
                <a:spcPct val="90000"/>
              </a:lnSpc>
            </a:pPr>
            <a:r>
              <a:rPr lang="en-US" altLang="en-US" sz="2400" smtClean="0"/>
              <a:t>Interest-Attentive face</a:t>
            </a:r>
          </a:p>
          <a:p>
            <a:pPr lvl="1">
              <a:lnSpc>
                <a:spcPct val="90000"/>
              </a:lnSpc>
            </a:pPr>
            <a:r>
              <a:rPr lang="en-US" altLang="en-US" sz="2400" smtClean="0"/>
              <a:t>Engaging playful other – joy - smile</a:t>
            </a:r>
          </a:p>
          <a:p>
            <a:pPr>
              <a:lnSpc>
                <a:spcPct val="90000"/>
              </a:lnSpc>
            </a:pPr>
            <a:r>
              <a:rPr lang="en-US" altLang="en-US" sz="2800" smtClean="0"/>
              <a:t>Organize action, physiology, cognition, and perception </a:t>
            </a:r>
          </a:p>
          <a:p>
            <a:pPr>
              <a:lnSpc>
                <a:spcPct val="90000"/>
              </a:lnSpc>
            </a:pPr>
            <a:r>
              <a:rPr lang="en-US" altLang="en-US" sz="2800" smtClean="0"/>
              <a:t>To meet environmental and internal demands</a:t>
            </a:r>
          </a:p>
          <a:p>
            <a:pPr>
              <a:lnSpc>
                <a:spcPct val="90000"/>
              </a:lnSpc>
            </a:pPr>
            <a:r>
              <a:rPr lang="en-US" altLang="en-US" sz="2800" smtClean="0"/>
              <a:t>Patterns constitute core aspects of temperament/personality functioning</a:t>
            </a:r>
          </a:p>
        </p:txBody>
      </p:sp>
    </p:spTree>
    <p:extLst>
      <p:ext uri="{BB962C8B-B14F-4D97-AF65-F5344CB8AC3E}">
        <p14:creationId xmlns:p14="http://schemas.microsoft.com/office/powerpoint/2010/main" val="209057403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altLang="en-US" sz="1400" smtClean="0"/>
              <a:t>dmessinger@miami.edu</a:t>
            </a:r>
          </a:p>
        </p:txBody>
      </p:sp>
      <p:sp>
        <p:nvSpPr>
          <p:cNvPr id="163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3B2B6FF9-AA37-4749-944A-B333DB969BD4}" type="slidenum">
              <a:rPr lang="en-US" altLang="en-US" sz="1400" smtClean="0"/>
              <a:pPr/>
              <a:t>44</a:t>
            </a:fld>
            <a:endParaRPr lang="en-US" altLang="en-US" sz="1400" smtClean="0"/>
          </a:p>
        </p:txBody>
      </p:sp>
      <p:sp>
        <p:nvSpPr>
          <p:cNvPr id="16388" name="Rectangle 2"/>
          <p:cNvSpPr>
            <a:spLocks noGrp="1" noChangeArrowheads="1"/>
          </p:cNvSpPr>
          <p:nvPr>
            <p:ph type="title"/>
          </p:nvPr>
        </p:nvSpPr>
        <p:spPr/>
        <p:txBody>
          <a:bodyPr/>
          <a:lstStyle/>
          <a:p>
            <a:r>
              <a:rPr lang="en-US" altLang="en-US" smtClean="0"/>
              <a:t>Infant emotional development</a:t>
            </a:r>
          </a:p>
        </p:txBody>
      </p:sp>
      <p:sp>
        <p:nvSpPr>
          <p:cNvPr id="16389" name="Rectangle 3"/>
          <p:cNvSpPr>
            <a:spLocks noGrp="1" noChangeArrowheads="1"/>
          </p:cNvSpPr>
          <p:nvPr>
            <p:ph type="body" idx="1"/>
          </p:nvPr>
        </p:nvSpPr>
        <p:spPr/>
        <p:txBody>
          <a:bodyPr/>
          <a:lstStyle/>
          <a:p>
            <a:r>
              <a:rPr lang="en-US" altLang="en-US" smtClean="0"/>
              <a:t>Distress is present at birth</a:t>
            </a:r>
          </a:p>
          <a:p>
            <a:r>
              <a:rPr lang="en-US" altLang="en-US" smtClean="0"/>
              <a:t>Interest and joy emerge in the first 2  mos.</a:t>
            </a:r>
          </a:p>
          <a:p>
            <a:pPr lvl="1"/>
            <a:r>
              <a:rPr lang="en-US" altLang="en-US" smtClean="0"/>
              <a:t>joy developing through at least 6 mos.</a:t>
            </a:r>
          </a:p>
          <a:p>
            <a:r>
              <a:rPr lang="en-US" altLang="en-US" smtClean="0"/>
              <a:t>Anger, sadness, fear differentiate after 4 m.</a:t>
            </a:r>
          </a:p>
          <a:p>
            <a:r>
              <a:rPr lang="en-US" altLang="en-US" smtClean="0"/>
              <a:t>Pride and shame develop between 1 &amp; 2 years</a:t>
            </a:r>
          </a:p>
        </p:txBody>
      </p:sp>
    </p:spTree>
    <p:extLst>
      <p:ext uri="{BB962C8B-B14F-4D97-AF65-F5344CB8AC3E}">
        <p14:creationId xmlns:p14="http://schemas.microsoft.com/office/powerpoint/2010/main" val="2270683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normAutofit fontScale="90000"/>
          </a:bodyPr>
          <a:lstStyle/>
          <a:p>
            <a:r>
              <a:rPr lang="en-US" dirty="0" err="1"/>
              <a:t>Structuralist</a:t>
            </a:r>
            <a:r>
              <a:rPr lang="en-US" dirty="0"/>
              <a:t> vs. functional </a:t>
            </a:r>
            <a:r>
              <a:rPr lang="en-US" dirty="0" smtClean="0"/>
              <a:t/>
            </a:r>
            <a:br>
              <a:rPr lang="en-US" dirty="0" smtClean="0"/>
            </a:br>
            <a:r>
              <a:rPr lang="en-US" dirty="0" smtClean="0"/>
              <a:t>emotion theories</a:t>
            </a:r>
            <a:endParaRPr lang="en-US" dirty="0"/>
          </a:p>
        </p:txBody>
      </p:sp>
      <p:sp>
        <p:nvSpPr>
          <p:cNvPr id="483331" name="Rectangle 3"/>
          <p:cNvSpPr>
            <a:spLocks noGrp="1" noChangeArrowheads="1"/>
          </p:cNvSpPr>
          <p:nvPr>
            <p:ph idx="1"/>
          </p:nvPr>
        </p:nvSpPr>
        <p:spPr>
          <a:xfrm>
            <a:off x="457200" y="1646237"/>
            <a:ext cx="8229600" cy="4526280"/>
          </a:xfrm>
          <a:prstGeom prst="rect">
            <a:avLst/>
          </a:prstGeom>
        </p:spPr>
        <p:txBody>
          <a:bodyPr/>
          <a:lstStyle/>
          <a:p>
            <a:pPr lvl="1"/>
            <a:r>
              <a:rPr lang="en-US" dirty="0" err="1" smtClean="0"/>
              <a:t>Structuralist</a:t>
            </a:r>
            <a:r>
              <a:rPr lang="en-US" dirty="0" smtClean="0"/>
              <a:t> (aka discrete, natural kinds)</a:t>
            </a:r>
            <a:endParaRPr lang="en-US" dirty="0"/>
          </a:p>
          <a:p>
            <a:pPr lvl="2"/>
            <a:r>
              <a:rPr lang="en-US" dirty="0" smtClean="0"/>
              <a:t>Emotions comprise </a:t>
            </a:r>
            <a:r>
              <a:rPr lang="en-US" dirty="0"/>
              <a:t>unique patterns of subjective feeling, cognitive appraisal, physiological arousal, facial expressions</a:t>
            </a:r>
          </a:p>
          <a:p>
            <a:pPr lvl="3"/>
            <a:r>
              <a:rPr lang="en-US" dirty="0"/>
              <a:t>Basic emotions promote survival and reproductive success</a:t>
            </a:r>
          </a:p>
          <a:p>
            <a:pPr lvl="1"/>
            <a:endParaRPr lang="en-US" dirty="0"/>
          </a:p>
        </p:txBody>
      </p:sp>
      <p:pic>
        <p:nvPicPr>
          <p:cNvPr id="4" name="Picture 3"/>
          <p:cNvPicPr>
            <a:picLocks noChangeAspect="1" noChangeArrowheads="1"/>
          </p:cNvPicPr>
          <p:nvPr/>
        </p:nvPicPr>
        <p:blipFill>
          <a:blip r:embed="rId4" cstate="print"/>
          <a:srcRect/>
          <a:stretch>
            <a:fillRect/>
          </a:stretch>
        </p:blipFill>
        <p:spPr bwMode="auto">
          <a:xfrm>
            <a:off x="379446" y="4114800"/>
            <a:ext cx="6718878" cy="2582157"/>
          </a:xfrm>
          <a:prstGeom prst="rect">
            <a:avLst/>
          </a:prstGeom>
          <a:noFill/>
          <a:ln w="9525">
            <a:noFill/>
            <a:miter lim="800000"/>
            <a:headEnd/>
            <a:tailEnd/>
          </a:ln>
          <a:effectLst/>
        </p:spPr>
      </p:pic>
    </p:spTree>
    <p:extLst>
      <p:ext uri="{BB962C8B-B14F-4D97-AF65-F5344CB8AC3E}">
        <p14:creationId xmlns:p14="http://schemas.microsoft.com/office/powerpoint/2010/main" val="1552242910"/>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r>
              <a:rPr lang="en-US" altLang="en-US" dirty="0" smtClean="0">
                <a:latin typeface="Times-Bold" charset="0"/>
              </a:rPr>
              <a:t>The </a:t>
            </a:r>
            <a:r>
              <a:rPr lang="en-US" altLang="en-US" dirty="0" err="1" smtClean="0">
                <a:latin typeface="Times-Bold" charset="0"/>
              </a:rPr>
              <a:t>Structuralist</a:t>
            </a:r>
            <a:r>
              <a:rPr lang="en-US" altLang="en-US" dirty="0" smtClean="0">
                <a:latin typeface="Times-Bold" charset="0"/>
              </a:rPr>
              <a:t> View </a:t>
            </a:r>
          </a:p>
        </p:txBody>
      </p:sp>
      <p:sp>
        <p:nvSpPr>
          <p:cNvPr id="256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altLang="en-US" sz="1400" smtClean="0">
                <a:solidFill>
                  <a:srgbClr val="000000"/>
                </a:solidFill>
              </a:rPr>
              <a:t>dmessinger@miami.edu</a:t>
            </a:r>
          </a:p>
        </p:txBody>
      </p:sp>
      <p:sp>
        <p:nvSpPr>
          <p:cNvPr id="256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155C9E0B-2833-4D28-8E93-6A41135E7999}" type="slidenum">
              <a:rPr lang="en-US" altLang="en-US" sz="1400" smtClean="0">
                <a:solidFill>
                  <a:srgbClr val="000000"/>
                </a:solidFill>
              </a:rPr>
              <a:pPr/>
              <a:t>46</a:t>
            </a:fld>
            <a:endParaRPr lang="en-US" altLang="en-US" sz="1400" smtClean="0">
              <a:solidFill>
                <a:srgbClr val="000000"/>
              </a:solidFill>
            </a:endParaRPr>
          </a:p>
        </p:txBody>
      </p:sp>
      <p:sp>
        <p:nvSpPr>
          <p:cNvPr id="25605" name="Rectangle 8"/>
          <p:cNvSpPr>
            <a:spLocks noChangeArrowheads="1"/>
          </p:cNvSpPr>
          <p:nvPr/>
        </p:nvSpPr>
        <p:spPr bwMode="auto">
          <a:xfrm>
            <a:off x="381000" y="1657350"/>
            <a:ext cx="29718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a:spcBef>
                <a:spcPct val="20000"/>
              </a:spcBef>
              <a:buClr>
                <a:srgbClr val="B2B2B2"/>
              </a:buClr>
              <a:buSzPct val="75000"/>
            </a:pPr>
            <a:r>
              <a:rPr lang="en-US" altLang="en-US" sz="2400" smtClean="0">
                <a:solidFill>
                  <a:srgbClr val="000000"/>
                </a:solidFill>
              </a:rPr>
              <a:t>“Many models assume that each emotion kind is characterized by a distinctive syndrome of hormonal, muscular, and autonomic responses that are coordinated in time and correlated in intensity “ </a:t>
            </a:r>
          </a:p>
          <a:p>
            <a:pPr algn="ctr">
              <a:spcBef>
                <a:spcPct val="20000"/>
              </a:spcBef>
              <a:buClr>
                <a:srgbClr val="B2B2B2"/>
              </a:buClr>
              <a:buSzPct val="75000"/>
            </a:pPr>
            <a:r>
              <a:rPr lang="en-US" altLang="en-US" sz="1800" smtClean="0">
                <a:solidFill>
                  <a:srgbClr val="000000"/>
                </a:solidFill>
              </a:rPr>
              <a:t>p. 30 Barrett, 2006</a:t>
            </a:r>
          </a:p>
          <a:p>
            <a:pPr algn="ctr">
              <a:spcBef>
                <a:spcPct val="20000"/>
              </a:spcBef>
              <a:buClr>
                <a:srgbClr val="B2B2B2"/>
              </a:buClr>
              <a:buSzPct val="75000"/>
              <a:buFont typeface="Monotype Sorts" pitchFamily="2" charset="2"/>
              <a:buNone/>
            </a:pPr>
            <a:endParaRPr lang="en-US" altLang="en-US" sz="2000" smtClean="0">
              <a:solidFill>
                <a:srgbClr val="000000"/>
              </a:solidFill>
            </a:endParaRPr>
          </a:p>
        </p:txBody>
      </p:sp>
      <p:pic>
        <p:nvPicPr>
          <p:cNvPr id="25606" name="Picture 9" descr="http://ars.els-cdn.com/content/image/1-s2.0-S1364661307001532-gr2.jpg"/>
          <p:cNvPicPr>
            <a:picLocks noChangeAspect="1" noChangeArrowheads="1"/>
          </p:cNvPicPr>
          <p:nvPr/>
        </p:nvPicPr>
        <p:blipFill>
          <a:blip r:embed="rId4">
            <a:extLst>
              <a:ext uri="{28A0092B-C50C-407E-A947-70E740481C1C}">
                <a14:useLocalDpi xmlns:a14="http://schemas.microsoft.com/office/drawing/2010/main" val="0"/>
              </a:ext>
            </a:extLst>
          </a:blip>
          <a:srcRect l="16351" r="16342"/>
          <a:stretch>
            <a:fillRect/>
          </a:stretch>
        </p:blipFill>
        <p:spPr bwMode="auto">
          <a:xfrm>
            <a:off x="3581400" y="2378075"/>
            <a:ext cx="5211763"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6654785"/>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lstStyle/>
          <a:p>
            <a:r>
              <a:rPr lang="en-US" altLang="en-US" smtClean="0"/>
              <a:t>But where are specific emotions?</a:t>
            </a:r>
          </a:p>
        </p:txBody>
      </p:sp>
      <p:sp>
        <p:nvSpPr>
          <p:cNvPr id="3379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altLang="en-US" sz="1400" smtClean="0">
                <a:solidFill>
                  <a:srgbClr val="000000"/>
                </a:solidFill>
              </a:rPr>
              <a:t>dmessinger@miami.edu</a:t>
            </a:r>
          </a:p>
        </p:txBody>
      </p:sp>
      <p:sp>
        <p:nvSpPr>
          <p:cNvPr id="3379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86F55480-E4E0-4912-A750-7ED3D77C33E0}" type="slidenum">
              <a:rPr lang="en-US" altLang="en-US" sz="1400" smtClean="0">
                <a:solidFill>
                  <a:srgbClr val="000000"/>
                </a:solidFill>
              </a:rPr>
              <a:pPr/>
              <a:t>47</a:t>
            </a:fld>
            <a:endParaRPr lang="en-US" altLang="en-US" sz="1400" smtClean="0">
              <a:solidFill>
                <a:srgbClr val="000000"/>
              </a:solidFill>
            </a:endParaRPr>
          </a:p>
        </p:txBody>
      </p:sp>
      <p:pic>
        <p:nvPicPr>
          <p:cNvPr id="33797" name="Picture 2"/>
          <p:cNvPicPr>
            <a:picLocks noChangeAspect="1" noChangeArrowheads="1"/>
          </p:cNvPicPr>
          <p:nvPr/>
        </p:nvPicPr>
        <p:blipFill>
          <a:blip r:embed="rId4">
            <a:extLst>
              <a:ext uri="{28A0092B-C50C-407E-A947-70E740481C1C}">
                <a14:useLocalDpi xmlns:a14="http://schemas.microsoft.com/office/drawing/2010/main" val="0"/>
              </a:ext>
            </a:extLst>
          </a:blip>
          <a:srcRect l="1143" r="3448"/>
          <a:stretch>
            <a:fillRect/>
          </a:stretch>
        </p:blipFill>
        <p:spPr bwMode="auto">
          <a:xfrm>
            <a:off x="-7938" y="1733550"/>
            <a:ext cx="9151938"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00160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normAutofit fontScale="90000"/>
          </a:bodyPr>
          <a:lstStyle/>
          <a:p>
            <a:r>
              <a:rPr lang="en-US" altLang="en-US" sz="4000" smtClean="0">
                <a:latin typeface="AdvBd"/>
              </a:rPr>
              <a:t>Key brain regions implicated in emotion-related processing.</a:t>
            </a:r>
            <a:endParaRPr lang="en-US" altLang="en-US" smtClean="0"/>
          </a:p>
        </p:txBody>
      </p:sp>
      <p:sp>
        <p:nvSpPr>
          <p:cNvPr id="3481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altLang="en-US" sz="1400" smtClean="0">
                <a:solidFill>
                  <a:srgbClr val="000000"/>
                </a:solidFill>
              </a:rPr>
              <a:t>dmessinger@miami.edu</a:t>
            </a:r>
          </a:p>
        </p:txBody>
      </p:sp>
      <p:sp>
        <p:nvSpPr>
          <p:cNvPr id="3481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A519B902-8F55-4141-8264-3F1FAB47BB2E}" type="slidenum">
              <a:rPr lang="en-US" altLang="en-US" sz="1400" smtClean="0">
                <a:solidFill>
                  <a:srgbClr val="000000"/>
                </a:solidFill>
              </a:rPr>
              <a:pPr/>
              <a:t>48</a:t>
            </a:fld>
            <a:endParaRPr lang="en-US" altLang="en-US" sz="1400" smtClean="0">
              <a:solidFill>
                <a:srgbClr val="000000"/>
              </a:solidFill>
            </a:endParaRPr>
          </a:p>
        </p:txBody>
      </p:sp>
      <p:pic>
        <p:nvPicPr>
          <p:cNvPr id="348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600200"/>
            <a:ext cx="7467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05548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Facial affect programs?	</a:t>
            </a:r>
          </a:p>
        </p:txBody>
      </p:sp>
      <p:sp>
        <p:nvSpPr>
          <p:cNvPr id="37891" name="Content Placeholder 4"/>
          <p:cNvSpPr>
            <a:spLocks noGrp="1"/>
          </p:cNvSpPr>
          <p:nvPr>
            <p:ph idx="1"/>
          </p:nvPr>
        </p:nvSpPr>
        <p:spPr/>
        <p:txBody>
          <a:bodyPr/>
          <a:lstStyle/>
          <a:p>
            <a:r>
              <a:rPr lang="en-US" altLang="en-US" smtClean="0"/>
              <a:t>Current evidence:</a:t>
            </a:r>
          </a:p>
          <a:p>
            <a:pPr lvl="1"/>
            <a:r>
              <a:rPr lang="en-US" altLang="en-US" smtClean="0"/>
              <a:t>Relevant linked brain systems</a:t>
            </a:r>
          </a:p>
          <a:p>
            <a:pPr lvl="1"/>
            <a:r>
              <a:rPr lang="en-US" altLang="en-US" smtClean="0"/>
              <a:t>But not distinct affect programs</a:t>
            </a:r>
          </a:p>
          <a:p>
            <a:pPr lvl="1"/>
            <a:r>
              <a:rPr lang="en-US" altLang="en-US" smtClean="0"/>
              <a:t>Fear may be exception	</a:t>
            </a:r>
          </a:p>
          <a:p>
            <a:pPr lvl="1"/>
            <a:r>
              <a:rPr lang="en-US" altLang="en-US" smtClean="0"/>
              <a:t>Panskepp and current animal work</a:t>
            </a:r>
          </a:p>
        </p:txBody>
      </p:sp>
      <p:sp>
        <p:nvSpPr>
          <p:cNvPr id="37892"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altLang="en-US" sz="1400" smtClean="0">
                <a:solidFill>
                  <a:srgbClr val="000000"/>
                </a:solidFill>
              </a:rPr>
              <a:t>dmessinger@miami.edu</a:t>
            </a:r>
          </a:p>
        </p:txBody>
      </p:sp>
      <p:sp>
        <p:nvSpPr>
          <p:cNvPr id="3789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A072C122-46C2-4121-BBE1-83C661CBDE66}" type="slidenum">
              <a:rPr lang="en-US" altLang="en-US" sz="1400" smtClean="0">
                <a:solidFill>
                  <a:srgbClr val="000000"/>
                </a:solidFill>
              </a:rPr>
              <a:pPr/>
              <a:t>49</a:t>
            </a:fld>
            <a:endParaRPr lang="en-US" altLang="en-US" sz="1400" smtClean="0">
              <a:solidFill>
                <a:srgbClr val="000000"/>
              </a:solidFill>
            </a:endParaRPr>
          </a:p>
        </p:txBody>
      </p:sp>
    </p:spTree>
    <p:extLst>
      <p:ext uri="{BB962C8B-B14F-4D97-AF65-F5344CB8AC3E}">
        <p14:creationId xmlns:p14="http://schemas.microsoft.com/office/powerpoint/2010/main" val="4607042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8612" name="Rectangle 2"/>
          <p:cNvSpPr>
            <a:spLocks noGrp="1" noChangeArrowheads="1"/>
          </p:cNvSpPr>
          <p:nvPr>
            <p:ph type="title"/>
          </p:nvPr>
        </p:nvSpPr>
        <p:spPr/>
        <p:txBody>
          <a:bodyPr>
            <a:normAutofit fontScale="90000"/>
          </a:bodyPr>
          <a:lstStyle/>
          <a:p>
            <a:pPr algn="ctr"/>
            <a:r>
              <a:rPr lang="en-US" altLang="en-US" dirty="0" smtClean="0"/>
              <a:t>Age-3 behavior styles and informant impressions at age 21</a:t>
            </a:r>
          </a:p>
        </p:txBody>
      </p:sp>
      <p:sp>
        <p:nvSpPr>
          <p:cNvPr id="6861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r>
              <a:rPr lang="en-US" altLang="en-US" sz="1400" smtClean="0">
                <a:solidFill>
                  <a:srgbClr val="000000"/>
                </a:solidFill>
              </a:rPr>
              <a:t>Messinger &amp; Henderson</a:t>
            </a:r>
          </a:p>
        </p:txBody>
      </p:sp>
      <p:sp>
        <p:nvSpPr>
          <p:cNvPr id="6861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fld id="{5D6E950A-5D0C-4D0A-98E1-B97FE5D482FF}" type="slidenum">
              <a:rPr lang="en-US" altLang="en-US" sz="1400" smtClean="0">
                <a:solidFill>
                  <a:srgbClr val="000000"/>
                </a:solidFill>
              </a:rPr>
              <a:pPr>
                <a:spcBef>
                  <a:spcPct val="0"/>
                </a:spcBef>
                <a:buClrTx/>
                <a:buSzTx/>
                <a:buFontTx/>
                <a:buNone/>
              </a:pPr>
              <a:t>5</a:t>
            </a:fld>
            <a:endParaRPr lang="en-US" altLang="en-US" sz="1400" smtClean="0">
              <a:solidFill>
                <a:srgbClr val="000000"/>
              </a:solidFill>
            </a:endParaRPr>
          </a:p>
        </p:txBody>
      </p:sp>
      <p:pic>
        <p:nvPicPr>
          <p:cNvPr id="6861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1998" t="17932" r="11998" b="28044"/>
          <a:stretch/>
        </p:blipFill>
        <p:spPr bwMode="auto">
          <a:xfrm>
            <a:off x="587829" y="1959428"/>
            <a:ext cx="8153400" cy="365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89958" y="5730626"/>
            <a:ext cx="774571" cy="369332"/>
          </a:xfrm>
          <a:prstGeom prst="rect">
            <a:avLst/>
          </a:prstGeom>
          <a:noFill/>
        </p:spPr>
        <p:txBody>
          <a:bodyPr wrap="none" rtlCol="0">
            <a:spAutoFit/>
          </a:bodyPr>
          <a:lstStyle/>
          <a:p>
            <a:r>
              <a:rPr lang="en-US" dirty="0" err="1" smtClean="0"/>
              <a:t>Caspi</a:t>
            </a:r>
            <a:endParaRPr lang="en-US" dirty="0"/>
          </a:p>
        </p:txBody>
      </p:sp>
    </p:spTree>
    <p:extLst>
      <p:ext uri="{BB962C8B-B14F-4D97-AF65-F5344CB8AC3E}">
        <p14:creationId xmlns:p14="http://schemas.microsoft.com/office/powerpoint/2010/main" val="21743013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p:txBody>
          <a:bodyPr>
            <a:normAutofit fontScale="90000"/>
          </a:bodyPr>
          <a:lstStyle/>
          <a:p>
            <a:r>
              <a:rPr lang="en-US" altLang="en-US" dirty="0" smtClean="0"/>
              <a:t>Infant negative expressions </a:t>
            </a:r>
            <a:br>
              <a:rPr lang="en-US" altLang="en-US" dirty="0" smtClean="0"/>
            </a:br>
            <a:r>
              <a:rPr lang="en-US" altLang="en-US" dirty="0" smtClean="0"/>
              <a:t>rated  as distress</a:t>
            </a:r>
          </a:p>
        </p:txBody>
      </p:sp>
      <p:sp>
        <p:nvSpPr>
          <p:cNvPr id="5427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altLang="en-US" sz="1400" smtClean="0">
                <a:solidFill>
                  <a:srgbClr val="000000"/>
                </a:solidFill>
              </a:rPr>
              <a:t>dmessinger@miami.edu</a:t>
            </a:r>
          </a:p>
        </p:txBody>
      </p:sp>
      <p:sp>
        <p:nvSpPr>
          <p:cNvPr id="5427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12F98ACB-6809-4CF4-8792-B3DD62C94D8B}" type="slidenum">
              <a:rPr lang="en-US" altLang="en-US" sz="1400" smtClean="0">
                <a:solidFill>
                  <a:srgbClr val="000000"/>
                </a:solidFill>
              </a:rPr>
              <a:pPr/>
              <a:t>50</a:t>
            </a:fld>
            <a:endParaRPr lang="en-US" altLang="en-US" sz="1400" smtClean="0">
              <a:solidFill>
                <a:srgbClr val="000000"/>
              </a:solidFill>
            </a:endParaRPr>
          </a:p>
        </p:txBody>
      </p:sp>
      <p:pic>
        <p:nvPicPr>
          <p:cNvPr id="54277" name="Picture 3"/>
          <p:cNvPicPr>
            <a:picLocks noChangeAspect="1" noChangeArrowheads="1"/>
          </p:cNvPicPr>
          <p:nvPr/>
        </p:nvPicPr>
        <p:blipFill>
          <a:blip r:embed="rId4">
            <a:extLst>
              <a:ext uri="{28A0092B-C50C-407E-A947-70E740481C1C}">
                <a14:useLocalDpi xmlns:a14="http://schemas.microsoft.com/office/drawing/2010/main" val="0"/>
              </a:ext>
            </a:extLst>
          </a:blip>
          <a:srcRect l="3516" t="32524" r="3516" b="16263"/>
          <a:stretch>
            <a:fillRect/>
          </a:stretch>
        </p:blipFill>
        <p:spPr bwMode="auto">
          <a:xfrm>
            <a:off x="944563" y="1676400"/>
            <a:ext cx="725328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4" descr="strong open (10614) on st6 (10430) w (brow 10670)altered 4B 6C 7B 10A 11C 20C 25C 27C (365x40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1600200"/>
            <a:ext cx="1201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5" descr="emma mouth (116) on strong6 (1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1524000"/>
            <a:ext cx="1219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6" descr="emmaleftcry122_au6a"/>
          <p:cNvPicPr>
            <a:picLocks noChangeAspect="1" noChangeArrowheads="1"/>
          </p:cNvPicPr>
          <p:nvPr/>
        </p:nvPicPr>
        <p:blipFill>
          <a:blip r:embed="rId7">
            <a:extLst>
              <a:ext uri="{28A0092B-C50C-407E-A947-70E740481C1C}">
                <a14:useLocalDpi xmlns:a14="http://schemas.microsoft.com/office/drawing/2010/main" val="0"/>
              </a:ext>
            </a:extLst>
          </a:blip>
          <a:srcRect l="26666" r="13333"/>
          <a:stretch>
            <a:fillRect/>
          </a:stretch>
        </p:blipFill>
        <p:spPr bwMode="auto">
          <a:xfrm>
            <a:off x="3048000" y="1524000"/>
            <a:ext cx="13462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1" name="Rectangle 7"/>
          <p:cNvSpPr>
            <a:spLocks noChangeArrowheads="1"/>
          </p:cNvSpPr>
          <p:nvPr/>
        </p:nvSpPr>
        <p:spPr bwMode="auto">
          <a:xfrm>
            <a:off x="533400" y="6019800"/>
            <a:ext cx="32432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altLang="en-US" smtClean="0">
                <a:solidFill>
                  <a:srgbClr val="000000"/>
                </a:solidFill>
              </a:rPr>
              <a:t>(Oster et al., 1992)</a:t>
            </a:r>
          </a:p>
        </p:txBody>
      </p:sp>
    </p:spTree>
    <p:extLst>
      <p:ext uri="{BB962C8B-B14F-4D97-AF65-F5344CB8AC3E}">
        <p14:creationId xmlns:p14="http://schemas.microsoft.com/office/powerpoint/2010/main" val="42628798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55300" name="Rectangle 2"/>
          <p:cNvSpPr>
            <a:spLocks noGrp="1" noChangeArrowheads="1"/>
          </p:cNvSpPr>
          <p:nvPr>
            <p:ph type="title"/>
          </p:nvPr>
        </p:nvSpPr>
        <p:spPr/>
        <p:txBody>
          <a:bodyPr>
            <a:normAutofit fontScale="90000"/>
          </a:bodyPr>
          <a:lstStyle/>
          <a:p>
            <a:r>
              <a:rPr lang="en-US" altLang="en-US" smtClean="0"/>
              <a:t>Situational appropriateness: Production studies</a:t>
            </a:r>
          </a:p>
        </p:txBody>
      </p:sp>
      <p:sp>
        <p:nvSpPr>
          <p:cNvPr id="55301" name="Rectangle 3"/>
          <p:cNvSpPr>
            <a:spLocks noGrp="1" noChangeArrowheads="1"/>
          </p:cNvSpPr>
          <p:nvPr>
            <p:ph idx="1"/>
          </p:nvPr>
        </p:nvSpPr>
        <p:spPr/>
        <p:txBody>
          <a:bodyPr/>
          <a:lstStyle/>
          <a:p>
            <a:pPr algn="ctr">
              <a:buFont typeface="Monotype Sorts" pitchFamily="2" charset="2"/>
              <a:buNone/>
            </a:pPr>
            <a:r>
              <a:rPr lang="en-US" altLang="en-US" smtClean="0"/>
              <a:t>Premise:</a:t>
            </a:r>
          </a:p>
          <a:p>
            <a:r>
              <a:rPr lang="en-US" altLang="en-US" smtClean="0"/>
              <a:t>In response to an appropriate elicitor (situation), hypothesized emotional expression should occur significantly more than other expressions</a:t>
            </a:r>
          </a:p>
        </p:txBody>
      </p:sp>
      <p:sp>
        <p:nvSpPr>
          <p:cNvPr id="552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altLang="en-US" sz="1400" smtClean="0">
                <a:solidFill>
                  <a:srgbClr val="000000"/>
                </a:solidFill>
              </a:rPr>
              <a:t>dmessinger@miami.edu</a:t>
            </a:r>
          </a:p>
        </p:txBody>
      </p:sp>
      <p:sp>
        <p:nvSpPr>
          <p:cNvPr id="552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B49E3548-3964-440D-A55A-8766533D0D22}" type="slidenum">
              <a:rPr lang="en-US" altLang="en-US" sz="1400" smtClean="0">
                <a:solidFill>
                  <a:srgbClr val="000000"/>
                </a:solidFill>
              </a:rPr>
              <a:pPr/>
              <a:t>51</a:t>
            </a:fld>
            <a:endParaRPr lang="en-US" altLang="en-US" sz="1400" smtClean="0">
              <a:solidFill>
                <a:srgbClr val="000000"/>
              </a:solidFill>
            </a:endParaRPr>
          </a:p>
        </p:txBody>
      </p:sp>
    </p:spTree>
    <p:extLst>
      <p:ext uri="{BB962C8B-B14F-4D97-AF65-F5344CB8AC3E}">
        <p14:creationId xmlns:p14="http://schemas.microsoft.com/office/powerpoint/2010/main" val="202154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6324" name="Rectangle 2"/>
          <p:cNvSpPr>
            <a:spLocks noGrp="1" noChangeArrowheads="1"/>
          </p:cNvSpPr>
          <p:nvPr>
            <p:ph type="title"/>
          </p:nvPr>
        </p:nvSpPr>
        <p:spPr/>
        <p:txBody>
          <a:bodyPr>
            <a:normAutofit fontScale="90000"/>
          </a:bodyPr>
          <a:lstStyle/>
          <a:p>
            <a:r>
              <a:rPr lang="en-US" altLang="en-US" smtClean="0"/>
              <a:t>Negative emotional expressions are not situationally specific</a:t>
            </a:r>
          </a:p>
        </p:txBody>
      </p:sp>
      <p:sp>
        <p:nvSpPr>
          <p:cNvPr id="56325" name="Rectangle 3"/>
          <p:cNvSpPr>
            <a:spLocks noGrp="1" noChangeArrowheads="1"/>
          </p:cNvSpPr>
          <p:nvPr>
            <p:ph idx="1"/>
          </p:nvPr>
        </p:nvSpPr>
        <p:spPr/>
        <p:txBody>
          <a:bodyPr/>
          <a:lstStyle/>
          <a:p>
            <a:r>
              <a:rPr lang="en-US" altLang="en-US" smtClean="0"/>
              <a:t>Through 2 months, Justine</a:t>
            </a:r>
          </a:p>
          <a:p>
            <a:pPr lvl="1"/>
            <a:r>
              <a:rPr lang="en-US" altLang="en-US" smtClean="0"/>
              <a:t>shows distress to bathing, being moved, &amp; pacifier removal (inoculation and hunger)</a:t>
            </a:r>
          </a:p>
          <a:p>
            <a:r>
              <a:rPr lang="en-US" altLang="en-US" smtClean="0"/>
              <a:t>After 2 months, anger and, to a much lesser degree, sadness are most common reaction to all negative elicitors</a:t>
            </a:r>
          </a:p>
          <a:p>
            <a:pPr lvl="1"/>
            <a:r>
              <a:rPr lang="en-US" altLang="en-US" i="1" smtClean="0"/>
              <a:t>infants cry, no</a:t>
            </a:r>
            <a:r>
              <a:rPr lang="en-US" altLang="en-US" smtClean="0"/>
              <a:t>t a specific reaction</a:t>
            </a:r>
          </a:p>
          <a:p>
            <a:pPr lvl="4" algn="r"/>
            <a:r>
              <a:rPr lang="en-US" altLang="en-US" smtClean="0"/>
              <a:t>Camras, 1992</a:t>
            </a:r>
          </a:p>
        </p:txBody>
      </p:sp>
      <p:sp>
        <p:nvSpPr>
          <p:cNvPr id="563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altLang="en-US" sz="1400" smtClean="0">
                <a:solidFill>
                  <a:srgbClr val="000000"/>
                </a:solidFill>
              </a:rPr>
              <a:t>dmessinger@miami.edu</a:t>
            </a:r>
          </a:p>
        </p:txBody>
      </p:sp>
      <p:sp>
        <p:nvSpPr>
          <p:cNvPr id="563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045AB07C-50FE-4309-8E5F-810E84E78A49}" type="slidenum">
              <a:rPr lang="en-US" altLang="en-US" sz="1400" smtClean="0">
                <a:solidFill>
                  <a:srgbClr val="000000"/>
                </a:solidFill>
              </a:rPr>
              <a:pPr/>
              <a:t>52</a:t>
            </a:fld>
            <a:endParaRPr lang="en-US" altLang="en-US" sz="1400" smtClean="0">
              <a:solidFill>
                <a:srgbClr val="000000"/>
              </a:solidFill>
            </a:endParaRPr>
          </a:p>
        </p:txBody>
      </p:sp>
    </p:spTree>
    <p:extLst>
      <p:ext uri="{BB962C8B-B14F-4D97-AF65-F5344CB8AC3E}">
        <p14:creationId xmlns:p14="http://schemas.microsoft.com/office/powerpoint/2010/main" val="39446682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57346" name="Title 4"/>
          <p:cNvSpPr>
            <a:spLocks noGrp="1"/>
          </p:cNvSpPr>
          <p:nvPr>
            <p:ph type="title"/>
          </p:nvPr>
        </p:nvSpPr>
        <p:spPr/>
        <p:txBody>
          <a:bodyPr/>
          <a:lstStyle/>
          <a:p>
            <a:r>
              <a:rPr lang="en-US" altLang="en-US" smtClean="0"/>
              <a:t>Examples</a:t>
            </a:r>
          </a:p>
        </p:txBody>
      </p:sp>
      <p:sp>
        <p:nvSpPr>
          <p:cNvPr id="57347" name="Content Placeholder 5"/>
          <p:cNvSpPr>
            <a:spLocks noGrp="1"/>
          </p:cNvSpPr>
          <p:nvPr>
            <p:ph idx="1"/>
          </p:nvPr>
        </p:nvSpPr>
        <p:spPr/>
        <p:txBody>
          <a:bodyPr/>
          <a:lstStyle/>
          <a:p>
            <a:r>
              <a:rPr lang="en-US" altLang="en-US" sz="2000" smtClean="0"/>
              <a:t>Examples (Slides 3-10 are pictures) : </a:t>
            </a:r>
            <a:r>
              <a:rPr lang="en-US" altLang="en-US" sz="1400" smtClean="0">
                <a:hlinkClick r:id="rId4"/>
              </a:rPr>
              <a:t>http://www.slideserve.com/marilu/emotions</a:t>
            </a:r>
            <a:r>
              <a:rPr lang="en-US" altLang="en-US" sz="1400" smtClean="0"/>
              <a:t> </a:t>
            </a:r>
            <a:endParaRPr lang="en-US" altLang="en-US" sz="1800" smtClean="0"/>
          </a:p>
          <a:p>
            <a:r>
              <a:rPr lang="en-US" altLang="en-US" sz="2400" smtClean="0"/>
              <a:t>Sad </a:t>
            </a:r>
            <a:r>
              <a:rPr lang="en-US" altLang="en-US" sz="2400" smtClean="0">
                <a:sym typeface="Wingdings" pitchFamily="2" charset="2"/>
              </a:rPr>
              <a:t> distresssmile: </a:t>
            </a:r>
            <a:r>
              <a:rPr lang="en-US" altLang="en-US" sz="1200" smtClean="0">
                <a:hlinkClick r:id="rId5"/>
              </a:rPr>
              <a:t>http://www.youtube.com/watch?v=akPVtObBUOk&amp;feature=related</a:t>
            </a:r>
            <a:endParaRPr lang="en-US" altLang="en-US" sz="1200" smtClean="0"/>
          </a:p>
          <a:p>
            <a:r>
              <a:rPr lang="en-US" altLang="en-US" smtClean="0"/>
              <a:t>Distress: </a:t>
            </a:r>
          </a:p>
          <a:p>
            <a:r>
              <a:rPr lang="en-US" altLang="en-US" sz="1400" smtClean="0">
                <a:hlinkClick r:id="rId6"/>
              </a:rPr>
              <a:t>Sad</a:t>
            </a:r>
            <a:r>
              <a:rPr lang="en-US" altLang="en-US" sz="1400" smtClean="0">
                <a:sym typeface="Wingdings" pitchFamily="2" charset="2"/>
                <a:hlinkClick r:id="rId6"/>
              </a:rPr>
              <a:t>disress: </a:t>
            </a:r>
            <a:r>
              <a:rPr lang="en-US" altLang="en-US" sz="1400" smtClean="0">
                <a:hlinkClick r:id="rId6"/>
              </a:rPr>
              <a:t>https://www.youtube.com/watch?v=l7oD9WX-1CU</a:t>
            </a:r>
            <a:endParaRPr lang="en-US" altLang="en-US" sz="1400" smtClean="0"/>
          </a:p>
          <a:p>
            <a:r>
              <a:rPr lang="en-US" altLang="en-US" sz="1200" smtClean="0">
                <a:hlinkClick r:id="rId7"/>
              </a:rPr>
              <a:t>Fear/orient</a:t>
            </a:r>
            <a:r>
              <a:rPr lang="en-US" altLang="en-US" sz="1200" smtClean="0">
                <a:sym typeface="Wingdings" pitchFamily="2" charset="2"/>
                <a:hlinkClick r:id="rId7"/>
              </a:rPr>
              <a:t>distress: </a:t>
            </a:r>
            <a:r>
              <a:rPr lang="en-US" altLang="en-US" sz="1200" smtClean="0">
                <a:hlinkClick r:id="rId7"/>
              </a:rPr>
              <a:t>http://www.youtube.com/watch?NR=1&amp;feature=fvwp&amp;v=QiBrPkGoqFM</a:t>
            </a:r>
            <a:endParaRPr lang="en-US" altLang="en-US" sz="1200" smtClean="0"/>
          </a:p>
          <a:p>
            <a:r>
              <a:rPr lang="en-US" altLang="en-US" sz="1200" smtClean="0">
                <a:hlinkClick r:id="rId8"/>
              </a:rPr>
              <a:t>Fear</a:t>
            </a:r>
            <a:r>
              <a:rPr lang="en-US" altLang="en-US" sz="1200" smtClean="0">
                <a:sym typeface="Wingdings" pitchFamily="2" charset="2"/>
                <a:hlinkClick r:id="rId8"/>
              </a:rPr>
              <a:t>distress: </a:t>
            </a:r>
            <a:r>
              <a:rPr lang="en-US" altLang="en-US" sz="1200" smtClean="0">
                <a:hlinkClick r:id="rId8"/>
              </a:rPr>
              <a:t>http://www.youtube.com/watch?v=fASp42ZvjIM&amp;feature=fvwrel</a:t>
            </a:r>
            <a:r>
              <a:rPr lang="en-US" altLang="en-US" sz="1200" smtClean="0"/>
              <a:t>, </a:t>
            </a:r>
          </a:p>
          <a:p>
            <a:r>
              <a:rPr lang="en-US" altLang="en-US" sz="1200" smtClean="0">
                <a:hlinkClick r:id="rId9"/>
              </a:rPr>
              <a:t>http://www.youtube.com/watch?feature=fvwp&amp;NR=1&amp;v=H-1me_wsuyk</a:t>
            </a:r>
            <a:r>
              <a:rPr lang="en-US" altLang="en-US" sz="1200" smtClean="0"/>
              <a:t> (alligator bite)</a:t>
            </a:r>
          </a:p>
          <a:p>
            <a:endParaRPr lang="en-US" altLang="en-US" sz="1200" smtClean="0"/>
          </a:p>
          <a:p>
            <a:r>
              <a:rPr lang="en-US" altLang="en-US" smtClean="0"/>
              <a:t>Sad</a:t>
            </a:r>
            <a:r>
              <a:rPr lang="en-US" altLang="en-US" sz="1200" smtClean="0"/>
              <a:t>: </a:t>
            </a:r>
            <a:r>
              <a:rPr lang="en-US" altLang="en-US" sz="1200" smtClean="0">
                <a:hlinkClick r:id="rId10"/>
              </a:rPr>
              <a:t>http://www.youtube.com/watch?v=szLjXta0Szw</a:t>
            </a:r>
            <a:r>
              <a:rPr lang="en-US" altLang="en-US" sz="1200" smtClean="0"/>
              <a:t>,  dad singing </a:t>
            </a:r>
            <a:r>
              <a:rPr lang="en-US" altLang="en-US" sz="1200" smtClean="0">
                <a:hlinkClick r:id="rId11"/>
              </a:rPr>
              <a:t>http://www.youtube.com/watch?v=dAzLsnYvdYo&amp;feature=related</a:t>
            </a:r>
            <a:r>
              <a:rPr lang="en-US" altLang="en-US" sz="1200" smtClean="0"/>
              <a:t>  (lower lip in response to rasberries)</a:t>
            </a:r>
          </a:p>
          <a:p>
            <a:endParaRPr lang="en-US" altLang="en-US" sz="1200" smtClean="0"/>
          </a:p>
          <a:p>
            <a:endParaRPr lang="en-US" altLang="en-US" sz="1200" smtClean="0"/>
          </a:p>
          <a:p>
            <a:endParaRPr lang="en-US" altLang="en-US" sz="1200" smtClean="0"/>
          </a:p>
          <a:p>
            <a:endParaRPr lang="en-US" altLang="en-US" sz="1200" smtClean="0"/>
          </a:p>
          <a:p>
            <a:endParaRPr lang="en-US" altLang="en-US" sz="1200" smtClean="0"/>
          </a:p>
          <a:p>
            <a:endParaRPr lang="en-US" altLang="en-US" sz="1200" smtClean="0"/>
          </a:p>
          <a:p>
            <a:endParaRPr lang="en-US" altLang="en-US" smtClean="0"/>
          </a:p>
        </p:txBody>
      </p:sp>
      <p:sp>
        <p:nvSpPr>
          <p:cNvPr id="5734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altLang="en-US" sz="1400" smtClean="0">
                <a:solidFill>
                  <a:srgbClr val="000000"/>
                </a:solidFill>
              </a:rPr>
              <a:t>dmessinger@miami.edu</a:t>
            </a:r>
          </a:p>
        </p:txBody>
      </p:sp>
      <p:sp>
        <p:nvSpPr>
          <p:cNvPr id="5734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6130D04D-103F-41A6-834E-E8D6343130E3}" type="slidenum">
              <a:rPr lang="en-US" altLang="en-US" sz="1400" smtClean="0">
                <a:solidFill>
                  <a:srgbClr val="000000"/>
                </a:solidFill>
              </a:rPr>
              <a:pPr/>
              <a:t>53</a:t>
            </a:fld>
            <a:endParaRPr lang="en-US" altLang="en-US" sz="1400" smtClean="0">
              <a:solidFill>
                <a:srgbClr val="000000"/>
              </a:solidFill>
            </a:endParaRPr>
          </a:p>
        </p:txBody>
      </p:sp>
      <p:sp>
        <p:nvSpPr>
          <p:cNvPr id="6" name="Rectangle 5"/>
          <p:cNvSpPr/>
          <p:nvPr/>
        </p:nvSpPr>
        <p:spPr>
          <a:xfrm>
            <a:off x="508000" y="7488238"/>
            <a:ext cx="6273800" cy="647700"/>
          </a:xfrm>
          <a:prstGeom prst="rect">
            <a:avLst/>
          </a:prstGeom>
        </p:spPr>
        <p:txBody>
          <a:bodyPr>
            <a:spAutoFit/>
          </a:bodyPr>
          <a:lstStyle/>
          <a:p>
            <a:pPr marL="342900" indent="-342900">
              <a:spcBef>
                <a:spcPct val="20000"/>
              </a:spcBef>
              <a:buClr>
                <a:srgbClr val="B2B2B2"/>
              </a:buClr>
              <a:buSzPct val="75000"/>
              <a:buFont typeface="Monotype Sorts" pitchFamily="2" charset="2"/>
              <a:buChar char="n"/>
              <a:defRPr/>
            </a:pPr>
            <a:r>
              <a:rPr lang="en-US" kern="0" dirty="0">
                <a:solidFill>
                  <a:srgbClr val="000000"/>
                </a:solidFill>
                <a:latin typeface="Times New Roman"/>
                <a:hlinkClick r:id="rId12"/>
              </a:rPr>
              <a:t>http://www.youtube.com/watch?v=NS8rZb79-As&amp;feature=related</a:t>
            </a:r>
            <a:endParaRPr lang="en-US" kern="0" dirty="0">
              <a:solidFill>
                <a:srgbClr val="000000"/>
              </a:solidFill>
              <a:latin typeface="Times New Roman"/>
            </a:endParaRPr>
          </a:p>
        </p:txBody>
      </p:sp>
    </p:spTree>
    <p:extLst>
      <p:ext uri="{BB962C8B-B14F-4D97-AF65-F5344CB8AC3E}">
        <p14:creationId xmlns:p14="http://schemas.microsoft.com/office/powerpoint/2010/main" val="39839370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58370" name="Title 1"/>
          <p:cNvSpPr>
            <a:spLocks noGrp="1"/>
          </p:cNvSpPr>
          <p:nvPr>
            <p:ph type="title"/>
          </p:nvPr>
        </p:nvSpPr>
        <p:spPr/>
        <p:txBody>
          <a:bodyPr>
            <a:normAutofit fontScale="90000"/>
          </a:bodyPr>
          <a:lstStyle/>
          <a:p>
            <a:r>
              <a:rPr lang="en-US" altLang="en-US" smtClean="0"/>
              <a:t>Maze game—Scary—children</a:t>
            </a:r>
            <a:br>
              <a:rPr lang="en-US" altLang="en-US" smtClean="0"/>
            </a:br>
            <a:endParaRPr lang="en-US" altLang="en-US" smtClean="0"/>
          </a:p>
        </p:txBody>
      </p:sp>
      <p:sp>
        <p:nvSpPr>
          <p:cNvPr id="58371" name="Content Placeholder 2"/>
          <p:cNvSpPr>
            <a:spLocks noGrp="1"/>
          </p:cNvSpPr>
          <p:nvPr>
            <p:ph idx="1"/>
          </p:nvPr>
        </p:nvSpPr>
        <p:spPr/>
        <p:txBody>
          <a:bodyPr/>
          <a:lstStyle/>
          <a:p>
            <a:r>
              <a:rPr lang="en-US" altLang="en-US" sz="2800" smtClean="0">
                <a:hlinkClick r:id="rId4"/>
              </a:rPr>
              <a:t>http://www.youtube.com/watch?v=ZGd5NqP6qd4</a:t>
            </a:r>
            <a:endParaRPr lang="en-US" altLang="en-US" sz="2800" smtClean="0"/>
          </a:p>
          <a:p>
            <a:r>
              <a:rPr lang="en-US" altLang="en-US" sz="2000" smtClean="0"/>
              <a:t>Slow-motion: </a:t>
            </a:r>
            <a:r>
              <a:rPr lang="en-US" altLang="en-US" sz="2000" smtClean="0">
                <a:hlinkClick r:id="rId5"/>
              </a:rPr>
              <a:t>http://www.youtube.com/watch?v=LC5qPvTQUdo</a:t>
            </a:r>
            <a:endParaRPr lang="en-US" altLang="en-US" sz="2000" smtClean="0"/>
          </a:p>
          <a:p>
            <a:r>
              <a:rPr lang="en-US" altLang="en-US" sz="2800" smtClean="0"/>
              <a:t>Compendium: </a:t>
            </a:r>
            <a:r>
              <a:rPr lang="en-US" altLang="en-US" sz="2000" smtClean="0">
                <a:hlinkClick r:id="rId6"/>
              </a:rPr>
              <a:t>http://www.youtube.com/watch?v=cypeLuCIrU0</a:t>
            </a:r>
            <a:endParaRPr lang="en-US" altLang="en-US" sz="2000" smtClean="0"/>
          </a:p>
          <a:p>
            <a:r>
              <a:rPr lang="en-US" altLang="en-US" sz="1800" smtClean="0">
                <a:hlinkClick r:id="rId7"/>
              </a:rPr>
              <a:t>Long: http://www.youtube.com/watch?v=q9kNCBGEyfk</a:t>
            </a:r>
            <a:r>
              <a:rPr lang="en-US" altLang="en-US" sz="1800" smtClean="0"/>
              <a:t> 0:55-1:07, 1:45-2:30</a:t>
            </a:r>
          </a:p>
          <a:p>
            <a:endParaRPr lang="en-US" altLang="en-US" smtClean="0"/>
          </a:p>
        </p:txBody>
      </p:sp>
      <p:sp>
        <p:nvSpPr>
          <p:cNvPr id="583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altLang="en-US" sz="1400" smtClean="0">
                <a:solidFill>
                  <a:srgbClr val="000000"/>
                </a:solidFill>
              </a:rPr>
              <a:t>dmessinger@miami.edu</a:t>
            </a:r>
          </a:p>
        </p:txBody>
      </p:sp>
      <p:sp>
        <p:nvSpPr>
          <p:cNvPr id="583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5DF94A20-CA42-45F2-9367-849B3460DAAE}" type="slidenum">
              <a:rPr lang="en-US" altLang="en-US" sz="1400" smtClean="0">
                <a:solidFill>
                  <a:srgbClr val="000000"/>
                </a:solidFill>
              </a:rPr>
              <a:pPr/>
              <a:t>54</a:t>
            </a:fld>
            <a:endParaRPr lang="en-US" altLang="en-US" sz="1400" smtClean="0">
              <a:solidFill>
                <a:srgbClr val="000000"/>
              </a:solidFill>
            </a:endParaRPr>
          </a:p>
        </p:txBody>
      </p:sp>
    </p:spTree>
    <p:extLst>
      <p:ext uri="{BB962C8B-B14F-4D97-AF65-F5344CB8AC3E}">
        <p14:creationId xmlns:p14="http://schemas.microsoft.com/office/powerpoint/2010/main" val="40104341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59396" name="Rectangle 2"/>
          <p:cNvSpPr>
            <a:spLocks noGrp="1" noChangeArrowheads="1"/>
          </p:cNvSpPr>
          <p:nvPr>
            <p:ph type="title"/>
          </p:nvPr>
        </p:nvSpPr>
        <p:spPr/>
        <p:txBody>
          <a:bodyPr/>
          <a:lstStyle/>
          <a:p>
            <a:r>
              <a:rPr lang="en-US" altLang="en-US" smtClean="0"/>
              <a:t>Surprise! Its not in the face</a:t>
            </a:r>
          </a:p>
        </p:txBody>
      </p:sp>
      <p:sp>
        <p:nvSpPr>
          <p:cNvPr id="5939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altLang="en-US" sz="1400" smtClean="0">
                <a:solidFill>
                  <a:srgbClr val="000000"/>
                </a:solidFill>
              </a:rPr>
              <a:t>dmessinger@miami.edu</a:t>
            </a:r>
          </a:p>
        </p:txBody>
      </p:sp>
      <p:sp>
        <p:nvSpPr>
          <p:cNvPr id="5939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27B19957-9D27-4CF9-BA4C-6E150737E02B}" type="slidenum">
              <a:rPr lang="en-US" altLang="en-US" sz="1400" smtClean="0">
                <a:solidFill>
                  <a:srgbClr val="000000"/>
                </a:solidFill>
              </a:rPr>
              <a:pPr/>
              <a:t>55</a:t>
            </a:fld>
            <a:endParaRPr lang="en-US" altLang="en-US" sz="1400" smtClean="0">
              <a:solidFill>
                <a:srgbClr val="000000"/>
              </a:solidFill>
            </a:endParaRPr>
          </a:p>
        </p:txBody>
      </p:sp>
      <p:pic>
        <p:nvPicPr>
          <p:cNvPr id="59397" name="Picture 3"/>
          <p:cNvPicPr>
            <a:picLocks noChangeAspect="1" noChangeArrowheads="1"/>
          </p:cNvPicPr>
          <p:nvPr/>
        </p:nvPicPr>
        <p:blipFill>
          <a:blip r:embed="rId4">
            <a:extLst>
              <a:ext uri="{28A0092B-C50C-407E-A947-70E740481C1C}">
                <a14:useLocalDpi xmlns:a14="http://schemas.microsoft.com/office/drawing/2010/main" val="0"/>
              </a:ext>
            </a:extLst>
          </a:blip>
          <a:srcRect b="5232"/>
          <a:stretch>
            <a:fillRect/>
          </a:stretch>
        </p:blipFill>
        <p:spPr bwMode="auto">
          <a:xfrm>
            <a:off x="0" y="2001838"/>
            <a:ext cx="9139238" cy="317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TextBox 5"/>
          <p:cNvSpPr txBox="1">
            <a:spLocks noChangeArrowheads="1"/>
          </p:cNvSpPr>
          <p:nvPr/>
        </p:nvSpPr>
        <p:spPr bwMode="auto">
          <a:xfrm>
            <a:off x="3048000" y="5638800"/>
            <a:ext cx="3103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altLang="en-US" smtClean="0">
                <a:solidFill>
                  <a:srgbClr val="000000"/>
                </a:solidFill>
              </a:rPr>
              <a:t>Covert toy switch</a:t>
            </a:r>
          </a:p>
        </p:txBody>
      </p:sp>
    </p:spTree>
    <p:extLst>
      <p:ext uri="{BB962C8B-B14F-4D97-AF65-F5344CB8AC3E}">
        <p14:creationId xmlns:p14="http://schemas.microsoft.com/office/powerpoint/2010/main" val="40269155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60420" name="Rectangle 2"/>
          <p:cNvSpPr>
            <a:spLocks noGrp="1" noChangeArrowheads="1"/>
          </p:cNvSpPr>
          <p:nvPr>
            <p:ph type="title"/>
          </p:nvPr>
        </p:nvSpPr>
        <p:spPr/>
        <p:txBody>
          <a:bodyPr/>
          <a:lstStyle/>
          <a:p>
            <a:r>
              <a:rPr lang="en-US" altLang="en-US" smtClean="0"/>
              <a:t>Surprise examples</a:t>
            </a:r>
          </a:p>
        </p:txBody>
      </p:sp>
      <p:sp>
        <p:nvSpPr>
          <p:cNvPr id="60421" name="Rectangle 3"/>
          <p:cNvSpPr>
            <a:spLocks noGrp="1" noChangeArrowheads="1"/>
          </p:cNvSpPr>
          <p:nvPr>
            <p:ph idx="1"/>
          </p:nvPr>
        </p:nvSpPr>
        <p:spPr/>
        <p:txBody>
          <a:bodyPr/>
          <a:lstStyle/>
          <a:p>
            <a:r>
              <a:rPr lang="en-US" altLang="en-US" u="sng" smtClean="0">
                <a:hlinkClick r:id="rId4"/>
              </a:rPr>
              <a:t>Expression on demand: </a:t>
            </a:r>
            <a:r>
              <a:rPr lang="en-US" altLang="en-US" sz="1100" u="sng" smtClean="0">
                <a:hlinkClick r:id="rId4"/>
              </a:rPr>
              <a:t>http://www.youtube.com/watch?v=8DaKcKqVheE&amp;NR=1</a:t>
            </a:r>
            <a:endParaRPr lang="en-US" altLang="en-US" smtClean="0"/>
          </a:p>
          <a:p>
            <a:r>
              <a:rPr lang="en-US" altLang="en-US" u="sng" smtClean="0">
                <a:hlinkClick r:id="rId5"/>
              </a:rPr>
              <a:t>Coordinative structure? </a:t>
            </a:r>
            <a:r>
              <a:rPr lang="en-US" altLang="en-US" sz="1000" u="sng" smtClean="0">
                <a:hlinkClick r:id="rId5"/>
              </a:rPr>
              <a:t>http://www.youtube.com/watch?v=cOvtNPljtv0&amp;feature=related</a:t>
            </a:r>
            <a:endParaRPr lang="en-US" altLang="en-US" sz="1000" u="sng" smtClean="0"/>
          </a:p>
          <a:p>
            <a:r>
              <a:rPr lang="en-US" altLang="en-US" sz="2000" u="sng" smtClean="0"/>
              <a:t>Posed adult: </a:t>
            </a:r>
            <a:r>
              <a:rPr lang="en-US" altLang="en-US" sz="2000" u="sng" smtClean="0">
                <a:hlinkClick r:id="rId6"/>
              </a:rPr>
              <a:t>http://www.youtube.com/watch?v=f4AyfrM8Q2o</a:t>
            </a:r>
            <a:endParaRPr lang="en-US" altLang="en-US" sz="2000" u="sng" smtClean="0"/>
          </a:p>
          <a:p>
            <a:r>
              <a:rPr lang="en-US" altLang="en-US" sz="2000" u="sng" smtClean="0"/>
              <a:t>Girl and Dad 1:05—1:40. </a:t>
            </a:r>
            <a:r>
              <a:rPr lang="en-US" altLang="en-US" sz="1600" u="sng" smtClean="0">
                <a:hlinkClick r:id="rId7"/>
              </a:rPr>
              <a:t>http://www.youtube.com/watch?v=q5HXl_zJ5po</a:t>
            </a:r>
            <a:endParaRPr lang="en-US" altLang="en-US" sz="1600" u="sng" smtClean="0"/>
          </a:p>
          <a:p>
            <a:endParaRPr lang="en-US" altLang="en-US" sz="2000" u="sng" smtClean="0"/>
          </a:p>
          <a:p>
            <a:endParaRPr lang="en-US" altLang="en-US" smtClean="0"/>
          </a:p>
        </p:txBody>
      </p:sp>
      <p:sp>
        <p:nvSpPr>
          <p:cNvPr id="6041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altLang="en-US" sz="1400" smtClean="0">
                <a:solidFill>
                  <a:srgbClr val="000000"/>
                </a:solidFill>
              </a:rPr>
              <a:t>dmessinger@miami.edu</a:t>
            </a:r>
          </a:p>
        </p:txBody>
      </p:sp>
      <p:sp>
        <p:nvSpPr>
          <p:cNvPr id="6041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093A172E-CEEF-4E62-8E91-A939AABD36A0}" type="slidenum">
              <a:rPr lang="en-US" altLang="en-US" sz="1400" smtClean="0">
                <a:solidFill>
                  <a:srgbClr val="000000"/>
                </a:solidFill>
              </a:rPr>
              <a:pPr/>
              <a:t>56</a:t>
            </a:fld>
            <a:endParaRPr lang="en-US" altLang="en-US" sz="1400" smtClean="0">
              <a:solidFill>
                <a:srgbClr val="000000"/>
              </a:solidFill>
            </a:endParaRPr>
          </a:p>
        </p:txBody>
      </p:sp>
    </p:spTree>
    <p:extLst>
      <p:ext uri="{BB962C8B-B14F-4D97-AF65-F5344CB8AC3E}">
        <p14:creationId xmlns:p14="http://schemas.microsoft.com/office/powerpoint/2010/main" val="204301570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altLang="en-US" sz="1400" smtClean="0"/>
              <a:t>dmessinger@miami.edu</a:t>
            </a:r>
          </a:p>
        </p:txBody>
      </p:sp>
      <p:sp>
        <p:nvSpPr>
          <p:cNvPr id="819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EC9A375E-7ABC-46D5-A240-4EB33CA84F2E}" type="slidenum">
              <a:rPr lang="en-US" altLang="en-US" sz="1400" smtClean="0"/>
              <a:pPr/>
              <a:t>57</a:t>
            </a:fld>
            <a:endParaRPr lang="en-US" altLang="en-US" sz="1400" smtClean="0"/>
          </a:p>
        </p:txBody>
      </p:sp>
      <p:sp>
        <p:nvSpPr>
          <p:cNvPr id="8196" name="Rectangle 1026"/>
          <p:cNvSpPr>
            <a:spLocks noGrp="1" noChangeArrowheads="1"/>
          </p:cNvSpPr>
          <p:nvPr>
            <p:ph type="title"/>
          </p:nvPr>
        </p:nvSpPr>
        <p:spPr/>
        <p:txBody>
          <a:bodyPr/>
          <a:lstStyle/>
          <a:p>
            <a:r>
              <a:rPr lang="en-US" altLang="en-US" smtClean="0"/>
              <a:t>What emotions do you see here?</a:t>
            </a:r>
          </a:p>
        </p:txBody>
      </p:sp>
      <p:pic>
        <p:nvPicPr>
          <p:cNvPr id="8197" name="Picture 1027"/>
          <p:cNvPicPr>
            <a:picLocks noChangeAspect="1" noChangeArrowheads="1"/>
          </p:cNvPicPr>
          <p:nvPr/>
        </p:nvPicPr>
        <p:blipFill>
          <a:blip r:embed="rId3">
            <a:extLst>
              <a:ext uri="{28A0092B-C50C-407E-A947-70E740481C1C}">
                <a14:useLocalDpi xmlns:a14="http://schemas.microsoft.com/office/drawing/2010/main" val="0"/>
              </a:ext>
            </a:extLst>
          </a:blip>
          <a:srcRect l="5859" t="24393" r="5859" b="32524"/>
          <a:stretch>
            <a:fillRect/>
          </a:stretch>
        </p:blipFill>
        <p:spPr bwMode="auto">
          <a:xfrm>
            <a:off x="304800" y="2343150"/>
            <a:ext cx="8610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1028"/>
          <p:cNvSpPr>
            <a:spLocks noChangeArrowheads="1"/>
          </p:cNvSpPr>
          <p:nvPr/>
        </p:nvSpPr>
        <p:spPr bwMode="auto">
          <a:xfrm>
            <a:off x="6172200" y="5486400"/>
            <a:ext cx="13954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altLang="en-US" sz="4400">
                <a:solidFill>
                  <a:schemeClr val="tx2"/>
                </a:solidFill>
              </a:rPr>
              <a:t>Cohn</a:t>
            </a:r>
          </a:p>
        </p:txBody>
      </p:sp>
    </p:spTree>
    <p:extLst>
      <p:ext uri="{BB962C8B-B14F-4D97-AF65-F5344CB8AC3E}">
        <p14:creationId xmlns:p14="http://schemas.microsoft.com/office/powerpoint/2010/main" val="2130866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p:txBody>
          <a:bodyPr/>
          <a:lstStyle/>
          <a:p>
            <a:pPr algn="ctr"/>
            <a:r>
              <a:rPr lang="en-US" dirty="0"/>
              <a:t>Emotion (cont)</a:t>
            </a:r>
          </a:p>
        </p:txBody>
      </p:sp>
      <p:sp>
        <p:nvSpPr>
          <p:cNvPr id="485379" name="Rectangle 3"/>
          <p:cNvSpPr>
            <a:spLocks noGrp="1" noChangeArrowheads="1"/>
          </p:cNvSpPr>
          <p:nvPr>
            <p:ph type="body" idx="4294967295"/>
          </p:nvPr>
        </p:nvSpPr>
        <p:spPr>
          <a:xfrm>
            <a:off x="457200" y="1646237"/>
            <a:ext cx="8229600" cy="4526280"/>
          </a:xfrm>
          <a:prstGeom prst="rect">
            <a:avLst/>
          </a:prstGeom>
        </p:spPr>
        <p:txBody>
          <a:bodyPr/>
          <a:lstStyle/>
          <a:p>
            <a:r>
              <a:rPr lang="en-US" dirty="0" err="1"/>
              <a:t>Structuralist</a:t>
            </a:r>
            <a:r>
              <a:rPr lang="en-US" dirty="0"/>
              <a:t> vs. functional perspectives on </a:t>
            </a:r>
            <a:r>
              <a:rPr lang="en-US" dirty="0" smtClean="0"/>
              <a:t>emotion </a:t>
            </a:r>
            <a:r>
              <a:rPr lang="en-US" dirty="0"/>
              <a:t>(cont)</a:t>
            </a:r>
          </a:p>
          <a:p>
            <a:pPr lvl="1"/>
            <a:r>
              <a:rPr lang="en-US" dirty="0"/>
              <a:t>Functionalist</a:t>
            </a:r>
          </a:p>
          <a:p>
            <a:pPr lvl="2"/>
            <a:r>
              <a:rPr lang="en-US" dirty="0"/>
              <a:t>Emotions serve to establish, maintain, or change relation </a:t>
            </a:r>
            <a:r>
              <a:rPr lang="en-US" dirty="0" smtClean="0"/>
              <a:t>between </a:t>
            </a:r>
            <a:r>
              <a:rPr lang="en-US" dirty="0"/>
              <a:t>person and environment on matters of significance to person</a:t>
            </a:r>
          </a:p>
        </p:txBody>
      </p:sp>
      <p:pic>
        <p:nvPicPr>
          <p:cNvPr id="4" name="Picture 11"/>
          <p:cNvPicPr>
            <a:picLocks noChangeAspect="1" noChangeArrowheads="1"/>
          </p:cNvPicPr>
          <p:nvPr/>
        </p:nvPicPr>
        <p:blipFill>
          <a:blip r:embed="rId3" cstate="print"/>
          <a:srcRect/>
          <a:stretch>
            <a:fillRect/>
          </a:stretch>
        </p:blipFill>
        <p:spPr bwMode="auto">
          <a:xfrm rot="10800000">
            <a:off x="457200" y="4800600"/>
            <a:ext cx="2470150" cy="1901825"/>
          </a:xfrm>
          <a:prstGeom prst="rect">
            <a:avLst/>
          </a:prstGeom>
          <a:noFill/>
          <a:ln w="25400">
            <a:solidFill>
              <a:schemeClr val="tx1"/>
            </a:solidFill>
            <a:miter lim="800000"/>
            <a:headEnd/>
            <a:tailEnd/>
          </a:ln>
          <a:effectLst/>
        </p:spPr>
      </p:pic>
      <p:pic>
        <p:nvPicPr>
          <p:cNvPr id="5" name="Picture 12"/>
          <p:cNvPicPr>
            <a:picLocks noChangeAspect="1" noChangeArrowheads="1"/>
          </p:cNvPicPr>
          <p:nvPr/>
        </p:nvPicPr>
        <p:blipFill>
          <a:blip r:embed="rId4" cstate="print"/>
          <a:srcRect/>
          <a:stretch>
            <a:fillRect/>
          </a:stretch>
        </p:blipFill>
        <p:spPr bwMode="auto">
          <a:xfrm>
            <a:off x="5702300" y="4902444"/>
            <a:ext cx="2209800" cy="1835150"/>
          </a:xfrm>
          <a:prstGeom prst="rect">
            <a:avLst/>
          </a:prstGeom>
          <a:noFill/>
          <a:ln w="25400">
            <a:solidFill>
              <a:schemeClr val="tx1"/>
            </a:solidFill>
            <a:miter lim="800000"/>
            <a:headEnd/>
            <a:tailEnd/>
          </a:ln>
          <a:effectLst/>
        </p:spPr>
      </p:pic>
    </p:spTree>
    <p:extLst>
      <p:ext uri="{BB962C8B-B14F-4D97-AF65-F5344CB8AC3E}">
        <p14:creationId xmlns:p14="http://schemas.microsoft.com/office/powerpoint/2010/main" val="5837303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altLang="en-US" sz="1400" smtClean="0"/>
              <a:t>dmessinger@miami.edu</a:t>
            </a:r>
          </a:p>
        </p:txBody>
      </p:sp>
      <p:sp>
        <p:nvSpPr>
          <p:cNvPr id="225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24C97476-EBF5-490C-8A7C-45571D326F8C}" type="slidenum">
              <a:rPr lang="en-US" altLang="en-US" sz="1400" smtClean="0"/>
              <a:pPr/>
              <a:t>59</a:t>
            </a:fld>
            <a:endParaRPr lang="en-US" altLang="en-US" sz="1400" smtClean="0"/>
          </a:p>
        </p:txBody>
      </p:sp>
      <p:sp>
        <p:nvSpPr>
          <p:cNvPr id="22532" name="Rectangle 2"/>
          <p:cNvSpPr>
            <a:spLocks noGrp="1" noChangeArrowheads="1"/>
          </p:cNvSpPr>
          <p:nvPr>
            <p:ph type="title"/>
          </p:nvPr>
        </p:nvSpPr>
        <p:spPr/>
        <p:txBody>
          <a:bodyPr/>
          <a:lstStyle/>
          <a:p>
            <a:r>
              <a:rPr lang="en-US" altLang="en-US" smtClean="0"/>
              <a:t>Developmental patterns</a:t>
            </a:r>
          </a:p>
        </p:txBody>
      </p:sp>
      <p:sp>
        <p:nvSpPr>
          <p:cNvPr id="22533" name="Rectangle 3"/>
          <p:cNvSpPr>
            <a:spLocks noGrp="1" noChangeArrowheads="1"/>
          </p:cNvSpPr>
          <p:nvPr>
            <p:ph type="body" idx="1"/>
          </p:nvPr>
        </p:nvSpPr>
        <p:spPr/>
        <p:txBody>
          <a:bodyPr/>
          <a:lstStyle/>
          <a:p>
            <a:pPr>
              <a:lnSpc>
                <a:spcPct val="90000"/>
              </a:lnSpc>
            </a:pPr>
            <a:r>
              <a:rPr lang="en-US" altLang="en-US" smtClean="0"/>
              <a:t>Socialization</a:t>
            </a:r>
          </a:p>
          <a:p>
            <a:pPr lvl="1">
              <a:lnSpc>
                <a:spcPct val="90000"/>
              </a:lnSpc>
            </a:pPr>
            <a:r>
              <a:rPr lang="en-US" altLang="en-US" smtClean="0"/>
              <a:t>Emotion displays become more restricted</a:t>
            </a:r>
          </a:p>
          <a:p>
            <a:pPr lvl="1">
              <a:lnSpc>
                <a:spcPct val="90000"/>
              </a:lnSpc>
            </a:pPr>
            <a:r>
              <a:rPr lang="en-US" altLang="en-US" smtClean="0"/>
              <a:t>Full-face to partial face - miniaturization</a:t>
            </a:r>
          </a:p>
          <a:p>
            <a:pPr>
              <a:lnSpc>
                <a:spcPct val="90000"/>
              </a:lnSpc>
            </a:pPr>
            <a:r>
              <a:rPr lang="en-US" altLang="en-US" smtClean="0"/>
              <a:t>Cognitive input </a:t>
            </a:r>
          </a:p>
          <a:p>
            <a:pPr lvl="1">
              <a:lnSpc>
                <a:spcPct val="90000"/>
              </a:lnSpc>
            </a:pPr>
            <a:r>
              <a:rPr lang="en-US" altLang="en-US" smtClean="0"/>
              <a:t>shame, guilt, contempt emerge</a:t>
            </a:r>
          </a:p>
          <a:p>
            <a:pPr lvl="2">
              <a:lnSpc>
                <a:spcPct val="90000"/>
              </a:lnSpc>
            </a:pPr>
            <a:r>
              <a:rPr lang="en-US" altLang="en-US" smtClean="0"/>
              <a:t>involve rudimentary appraisal of self vis-à-vis other</a:t>
            </a:r>
          </a:p>
          <a:p>
            <a:pPr lvl="3">
              <a:lnSpc>
                <a:spcPct val="90000"/>
              </a:lnSpc>
            </a:pPr>
            <a:r>
              <a:rPr lang="en-US" altLang="en-US" smtClean="0"/>
              <a:t>dynamic systems</a:t>
            </a:r>
          </a:p>
        </p:txBody>
      </p:sp>
    </p:spTree>
    <p:extLst>
      <p:ext uri="{BB962C8B-B14F-4D97-AF65-F5344CB8AC3E}">
        <p14:creationId xmlns:p14="http://schemas.microsoft.com/office/powerpoint/2010/main" val="256537266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r>
              <a:rPr lang="en-US" altLang="en-US" sz="1400" smtClean="0"/>
              <a:t>Messinger &amp; Henderson</a:t>
            </a:r>
          </a:p>
        </p:txBody>
      </p:sp>
      <p:sp>
        <p:nvSpPr>
          <p:cNvPr id="194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fld id="{DB8810DA-3753-4A45-95C8-C8E846055B50}" type="slidenum">
              <a:rPr lang="en-US" altLang="en-US" sz="1400" smtClean="0"/>
              <a:pPr>
                <a:spcBef>
                  <a:spcPct val="0"/>
                </a:spcBef>
                <a:buClrTx/>
                <a:buSzTx/>
                <a:buFontTx/>
                <a:buNone/>
              </a:pPr>
              <a:t>6</a:t>
            </a:fld>
            <a:endParaRPr lang="en-US" altLang="en-US" sz="1400" smtClean="0"/>
          </a:p>
        </p:txBody>
      </p:sp>
      <p:sp>
        <p:nvSpPr>
          <p:cNvPr id="19460" name="Rectangle 2"/>
          <p:cNvSpPr>
            <a:spLocks noGrp="1" noChangeArrowheads="1"/>
          </p:cNvSpPr>
          <p:nvPr>
            <p:ph type="title"/>
          </p:nvPr>
        </p:nvSpPr>
        <p:spPr/>
        <p:txBody>
          <a:bodyPr>
            <a:normAutofit fontScale="90000"/>
          </a:bodyPr>
          <a:lstStyle/>
          <a:p>
            <a:r>
              <a:rPr lang="en-US" altLang="en-US" sz="4000" smtClean="0"/>
              <a:t>But…</a:t>
            </a:r>
            <a:br>
              <a:rPr lang="en-US" altLang="en-US" sz="4000" smtClean="0"/>
            </a:br>
            <a:endParaRPr lang="en-US" altLang="en-US" sz="4000" smtClean="0"/>
          </a:p>
        </p:txBody>
      </p:sp>
      <p:sp>
        <p:nvSpPr>
          <p:cNvPr id="19461" name="Rectangle 3"/>
          <p:cNvSpPr>
            <a:spLocks noGrp="1" noChangeArrowheads="1"/>
          </p:cNvSpPr>
          <p:nvPr>
            <p:ph type="body" idx="1"/>
          </p:nvPr>
        </p:nvSpPr>
        <p:spPr/>
        <p:txBody>
          <a:bodyPr/>
          <a:lstStyle/>
          <a:p>
            <a:r>
              <a:rPr lang="en-US" altLang="en-US" dirty="0" smtClean="0"/>
              <a:t>Calling something temperament does not make it more ‘biological,’ inherited, or stable than any other construct</a:t>
            </a:r>
          </a:p>
          <a:p>
            <a:r>
              <a:rPr lang="en-US" altLang="en-US" dirty="0" smtClean="0"/>
              <a:t>Temperament  is a measured construct with particular characteristics</a:t>
            </a:r>
          </a:p>
          <a:p>
            <a:pPr lvl="1"/>
            <a:r>
              <a:rPr lang="en-US" altLang="en-US" dirty="0" smtClean="0"/>
              <a:t>Stable/Unstable</a:t>
            </a:r>
          </a:p>
          <a:p>
            <a:pPr lvl="1"/>
            <a:r>
              <a:rPr lang="en-US" altLang="en-US" dirty="0" smtClean="0"/>
              <a:t>More heritable/Less heritable</a:t>
            </a:r>
          </a:p>
        </p:txBody>
      </p:sp>
    </p:spTree>
    <p:extLst>
      <p:ext uri="{BB962C8B-B14F-4D97-AF65-F5344CB8AC3E}">
        <p14:creationId xmlns:p14="http://schemas.microsoft.com/office/powerpoint/2010/main" val="17181050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p:txBody>
          <a:bodyPr>
            <a:normAutofit/>
          </a:bodyPr>
          <a:lstStyle/>
          <a:p>
            <a:pPr algn="ctr"/>
            <a:r>
              <a:rPr lang="en-US" sz="4000" dirty="0"/>
              <a:t>Developmental Changes in </a:t>
            </a:r>
            <a:r>
              <a:rPr lang="en-US" sz="4000" dirty="0" smtClean="0"/>
              <a:t>Emotion </a:t>
            </a:r>
            <a:endParaRPr lang="en-US" sz="4000" dirty="0"/>
          </a:p>
        </p:txBody>
      </p:sp>
      <p:sp>
        <p:nvSpPr>
          <p:cNvPr id="487427" name="Rectangle 3"/>
          <p:cNvSpPr>
            <a:spLocks noGrp="1" noChangeArrowheads="1"/>
          </p:cNvSpPr>
          <p:nvPr>
            <p:ph type="body" idx="4294967295"/>
          </p:nvPr>
        </p:nvSpPr>
        <p:spPr>
          <a:xfrm>
            <a:off x="457200" y="1646237"/>
            <a:ext cx="8229600" cy="4526280"/>
          </a:xfrm>
          <a:prstGeom prst="rect">
            <a:avLst/>
          </a:prstGeom>
        </p:spPr>
        <p:txBody>
          <a:bodyPr/>
          <a:lstStyle/>
          <a:p>
            <a:pPr>
              <a:lnSpc>
                <a:spcPct val="80000"/>
              </a:lnSpc>
            </a:pPr>
            <a:r>
              <a:rPr lang="en-US" sz="2800" dirty="0"/>
              <a:t>Psychobiological foundations</a:t>
            </a:r>
          </a:p>
          <a:p>
            <a:pPr lvl="1">
              <a:lnSpc>
                <a:spcPct val="80000"/>
              </a:lnSpc>
            </a:pPr>
            <a:r>
              <a:rPr lang="en-US" sz="2400" dirty="0" err="1"/>
              <a:t>Subcortical</a:t>
            </a:r>
            <a:r>
              <a:rPr lang="en-US" sz="2400" dirty="0"/>
              <a:t> mediation of basic emotions</a:t>
            </a:r>
          </a:p>
          <a:p>
            <a:pPr lvl="1">
              <a:lnSpc>
                <a:spcPct val="80000"/>
              </a:lnSpc>
            </a:pPr>
            <a:r>
              <a:rPr lang="en-US" sz="2400" dirty="0"/>
              <a:t>Developing </a:t>
            </a:r>
            <a:r>
              <a:rPr lang="en-US" sz="2400" dirty="0" err="1"/>
              <a:t>subcortical</a:t>
            </a:r>
            <a:r>
              <a:rPr lang="en-US" sz="2400" dirty="0"/>
              <a:t>-frontal connections permit </a:t>
            </a:r>
            <a:r>
              <a:rPr lang="en-US" sz="2400" dirty="0" smtClean="0"/>
              <a:t>         more </a:t>
            </a:r>
            <a:r>
              <a:rPr lang="en-US" sz="2400" dirty="0"/>
              <a:t>effective emotion regulation</a:t>
            </a:r>
          </a:p>
          <a:p>
            <a:pPr lvl="1">
              <a:lnSpc>
                <a:spcPct val="80000"/>
              </a:lnSpc>
              <a:buFontTx/>
              <a:buNone/>
            </a:pPr>
            <a:endParaRPr lang="en-US" sz="2400" dirty="0"/>
          </a:p>
          <a:p>
            <a:pPr>
              <a:lnSpc>
                <a:spcPct val="80000"/>
              </a:lnSpc>
            </a:pPr>
            <a:r>
              <a:rPr lang="en-US" sz="2800" dirty="0"/>
              <a:t>Emotion Perception</a:t>
            </a:r>
          </a:p>
          <a:p>
            <a:pPr lvl="1">
              <a:lnSpc>
                <a:spcPct val="80000"/>
              </a:lnSpc>
            </a:pPr>
            <a:r>
              <a:rPr lang="en-US" sz="2400" dirty="0"/>
              <a:t>Discrimination/categorization of expression </a:t>
            </a:r>
            <a:r>
              <a:rPr lang="en-US" sz="2400" dirty="0" smtClean="0"/>
              <a:t>by 5 </a:t>
            </a:r>
            <a:r>
              <a:rPr lang="en-US" sz="2400" dirty="0"/>
              <a:t>months of age</a:t>
            </a:r>
          </a:p>
          <a:p>
            <a:pPr lvl="1">
              <a:lnSpc>
                <a:spcPct val="80000"/>
              </a:lnSpc>
            </a:pPr>
            <a:r>
              <a:rPr lang="en-US" sz="2400" dirty="0"/>
              <a:t>Rely on others’ reactions to interpret unfamiliar </a:t>
            </a:r>
            <a:r>
              <a:rPr lang="en-US" sz="2400" dirty="0" smtClean="0"/>
              <a:t>          situations </a:t>
            </a:r>
            <a:r>
              <a:rPr lang="en-US" sz="2400" dirty="0"/>
              <a:t>= social referencing (12+ months)</a:t>
            </a:r>
          </a:p>
          <a:p>
            <a:pPr lvl="1">
              <a:lnSpc>
                <a:spcPct val="80000"/>
              </a:lnSpc>
            </a:pPr>
            <a:r>
              <a:rPr lang="en-US" sz="2400" dirty="0"/>
              <a:t>Understanding of subjective state of </a:t>
            </a:r>
            <a:r>
              <a:rPr lang="en-US" sz="2400" dirty="0" smtClean="0"/>
              <a:t>emotion (</a:t>
            </a:r>
            <a:r>
              <a:rPr lang="en-US" sz="2400" dirty="0"/>
              <a:t>24+ months), allows for </a:t>
            </a:r>
            <a:r>
              <a:rPr lang="en-US" sz="2400" dirty="0" err="1"/>
              <a:t>prosocial</a:t>
            </a:r>
            <a:r>
              <a:rPr lang="en-US" sz="2400" dirty="0"/>
              <a:t> displays </a:t>
            </a:r>
            <a:r>
              <a:rPr lang="en-US" sz="2400" dirty="0" smtClean="0"/>
              <a:t>of comforting </a:t>
            </a:r>
            <a:r>
              <a:rPr lang="en-US" sz="2400" dirty="0"/>
              <a:t>etc.</a:t>
            </a:r>
          </a:p>
          <a:p>
            <a:pPr lvl="1">
              <a:lnSpc>
                <a:spcPct val="80000"/>
              </a:lnSpc>
              <a:buFontTx/>
              <a:buNone/>
            </a:pPr>
            <a:endParaRPr lang="en-US" sz="2400" dirty="0"/>
          </a:p>
          <a:p>
            <a:pPr lvl="1">
              <a:lnSpc>
                <a:spcPct val="80000"/>
              </a:lnSpc>
            </a:pPr>
            <a:endParaRPr lang="en-US" sz="2400" dirty="0"/>
          </a:p>
        </p:txBody>
      </p:sp>
    </p:spTree>
    <p:extLst>
      <p:ext uri="{BB962C8B-B14F-4D97-AF65-F5344CB8AC3E}">
        <p14:creationId xmlns:p14="http://schemas.microsoft.com/office/powerpoint/2010/main" val="13986384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p:txBody>
          <a:bodyPr>
            <a:normAutofit fontScale="90000"/>
          </a:bodyPr>
          <a:lstStyle/>
          <a:p>
            <a:pPr algn="ctr"/>
            <a:r>
              <a:rPr lang="en-US" sz="4000" dirty="0"/>
              <a:t>Developmental Changes in </a:t>
            </a:r>
            <a:r>
              <a:rPr lang="en-US" sz="4000" dirty="0" smtClean="0"/>
              <a:t/>
            </a:r>
            <a:br>
              <a:rPr lang="en-US" sz="4000" dirty="0" smtClean="0"/>
            </a:br>
            <a:r>
              <a:rPr lang="en-US" sz="4000" dirty="0" smtClean="0"/>
              <a:t>Emotion </a:t>
            </a:r>
            <a:r>
              <a:rPr lang="en-US" sz="4000" dirty="0"/>
              <a:t>(cont)</a:t>
            </a:r>
          </a:p>
        </p:txBody>
      </p:sp>
      <p:sp>
        <p:nvSpPr>
          <p:cNvPr id="489475" name="Rectangle 3"/>
          <p:cNvSpPr>
            <a:spLocks noGrp="1" noChangeArrowheads="1"/>
          </p:cNvSpPr>
          <p:nvPr>
            <p:ph type="body" idx="4294967295"/>
          </p:nvPr>
        </p:nvSpPr>
        <p:spPr>
          <a:xfrm>
            <a:off x="457200" y="1646237"/>
            <a:ext cx="8229600" cy="4526280"/>
          </a:xfrm>
          <a:prstGeom prst="rect">
            <a:avLst/>
          </a:prstGeom>
        </p:spPr>
        <p:txBody>
          <a:bodyPr/>
          <a:lstStyle/>
          <a:p>
            <a:r>
              <a:rPr lang="en-US" dirty="0"/>
              <a:t>Emotion and Self-Development</a:t>
            </a:r>
          </a:p>
          <a:p>
            <a:pPr lvl="1"/>
            <a:r>
              <a:rPr lang="en-US" dirty="0"/>
              <a:t>Increases in self-awareness (2/3 yrs) leads to expression </a:t>
            </a:r>
            <a:r>
              <a:rPr lang="en-US" dirty="0" smtClean="0"/>
              <a:t>of new</a:t>
            </a:r>
            <a:r>
              <a:rPr lang="en-US" dirty="0"/>
              <a:t>, more complex </a:t>
            </a:r>
            <a:r>
              <a:rPr lang="en-US" dirty="0" smtClean="0"/>
              <a:t>emotions</a:t>
            </a:r>
          </a:p>
          <a:p>
            <a:pPr lvl="1">
              <a:buNone/>
            </a:pPr>
            <a:endParaRPr lang="en-US" dirty="0"/>
          </a:p>
          <a:p>
            <a:pPr lvl="2"/>
            <a:r>
              <a:rPr lang="en-US" dirty="0"/>
              <a:t>Self-Conscious Emotions</a:t>
            </a:r>
          </a:p>
          <a:p>
            <a:pPr lvl="3"/>
            <a:r>
              <a:rPr lang="en-US" dirty="0"/>
              <a:t>Pride</a:t>
            </a:r>
          </a:p>
          <a:p>
            <a:pPr lvl="3"/>
            <a:r>
              <a:rPr lang="en-US" dirty="0"/>
              <a:t>Guilt</a:t>
            </a:r>
          </a:p>
          <a:p>
            <a:pPr lvl="3"/>
            <a:r>
              <a:rPr lang="en-US" dirty="0"/>
              <a:t>Shame</a:t>
            </a:r>
          </a:p>
          <a:p>
            <a:pPr lvl="3"/>
            <a:r>
              <a:rPr lang="en-US" dirty="0"/>
              <a:t>Embarrassment</a:t>
            </a:r>
          </a:p>
        </p:txBody>
      </p:sp>
    </p:spTree>
    <p:extLst>
      <p:ext uri="{BB962C8B-B14F-4D97-AF65-F5344CB8AC3E}">
        <p14:creationId xmlns:p14="http://schemas.microsoft.com/office/powerpoint/2010/main" val="28251106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p:txBody>
          <a:bodyPr>
            <a:normAutofit fontScale="90000"/>
          </a:bodyPr>
          <a:lstStyle/>
          <a:p>
            <a:pPr algn="ctr"/>
            <a:r>
              <a:rPr lang="en-US" sz="4000" dirty="0"/>
              <a:t>Developmental Changes in </a:t>
            </a:r>
            <a:r>
              <a:rPr lang="en-US" sz="4000" dirty="0" smtClean="0"/>
              <a:t>Emotion </a:t>
            </a:r>
            <a:r>
              <a:rPr lang="en-US" sz="4000" dirty="0"/>
              <a:t>(cont)</a:t>
            </a:r>
          </a:p>
        </p:txBody>
      </p:sp>
      <p:sp>
        <p:nvSpPr>
          <p:cNvPr id="491523" name="Rectangle 3"/>
          <p:cNvSpPr>
            <a:spLocks noGrp="1" noChangeArrowheads="1"/>
          </p:cNvSpPr>
          <p:nvPr>
            <p:ph type="body" idx="4294967295"/>
          </p:nvPr>
        </p:nvSpPr>
        <p:spPr>
          <a:xfrm>
            <a:off x="457200" y="1646237"/>
            <a:ext cx="8229600" cy="4526280"/>
          </a:xfrm>
          <a:prstGeom prst="rect">
            <a:avLst/>
          </a:prstGeom>
        </p:spPr>
        <p:txBody>
          <a:bodyPr/>
          <a:lstStyle/>
          <a:p>
            <a:r>
              <a:rPr lang="en-US" dirty="0"/>
              <a:t>Understanding effects of emotions on others</a:t>
            </a:r>
            <a:r>
              <a:rPr lang="en-US" dirty="0" smtClean="0"/>
              <a:t>:  </a:t>
            </a:r>
          </a:p>
          <a:p>
            <a:pPr marL="118872" indent="0">
              <a:buNone/>
            </a:pPr>
            <a:endParaRPr lang="en-US" dirty="0"/>
          </a:p>
          <a:p>
            <a:pPr marL="118872" indent="0">
              <a:buNone/>
            </a:pPr>
            <a:r>
              <a:rPr lang="en-US" dirty="0" smtClean="0"/>
              <a:t>The </a:t>
            </a:r>
            <a:r>
              <a:rPr lang="en-US" dirty="0"/>
              <a:t>use of display </a:t>
            </a:r>
            <a:r>
              <a:rPr lang="en-US" dirty="0" smtClean="0"/>
              <a:t>rules</a:t>
            </a:r>
          </a:p>
          <a:p>
            <a:pPr>
              <a:buNone/>
            </a:pPr>
            <a:endParaRPr lang="en-US" dirty="0"/>
          </a:p>
          <a:p>
            <a:pPr lvl="1"/>
            <a:r>
              <a:rPr lang="en-US" dirty="0"/>
              <a:t>Increased ability to understand and apply social rules </a:t>
            </a:r>
            <a:r>
              <a:rPr lang="en-US" dirty="0" smtClean="0"/>
              <a:t>for display </a:t>
            </a:r>
            <a:r>
              <a:rPr lang="en-US" dirty="0"/>
              <a:t>of emotion in social situations</a:t>
            </a:r>
          </a:p>
          <a:p>
            <a:pPr lvl="2"/>
            <a:r>
              <a:rPr lang="en-US" dirty="0"/>
              <a:t>Emotion masking</a:t>
            </a:r>
          </a:p>
          <a:p>
            <a:pPr lvl="3"/>
            <a:r>
              <a:rPr lang="en-US" dirty="0"/>
              <a:t>Primitive forms in preschool; more flexible, reasoned use in middle childhood</a:t>
            </a:r>
          </a:p>
        </p:txBody>
      </p:sp>
    </p:spTree>
    <p:extLst>
      <p:ext uri="{BB962C8B-B14F-4D97-AF65-F5344CB8AC3E}">
        <p14:creationId xmlns:p14="http://schemas.microsoft.com/office/powerpoint/2010/main" val="16155860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a:xfrm>
            <a:off x="381000" y="17585"/>
            <a:ext cx="8591550" cy="1066801"/>
          </a:xfrm>
        </p:spPr>
        <p:txBody>
          <a:bodyPr>
            <a:normAutofit fontScale="90000"/>
          </a:bodyPr>
          <a:lstStyle/>
          <a:p>
            <a:pPr algn="ctr"/>
            <a:r>
              <a:rPr lang="en-US" sz="4000" dirty="0"/>
              <a:t>Developmental Changes in </a:t>
            </a:r>
            <a:r>
              <a:rPr lang="en-US" sz="4000" dirty="0" smtClean="0"/>
              <a:t>Emotion </a:t>
            </a:r>
            <a:r>
              <a:rPr lang="en-US" sz="4000" dirty="0"/>
              <a:t>(cont)</a:t>
            </a:r>
          </a:p>
        </p:txBody>
      </p:sp>
      <p:sp>
        <p:nvSpPr>
          <p:cNvPr id="493571" name="Rectangle 3"/>
          <p:cNvSpPr>
            <a:spLocks noGrp="1" noChangeArrowheads="1"/>
          </p:cNvSpPr>
          <p:nvPr>
            <p:ph type="body" idx="4294967295"/>
          </p:nvPr>
        </p:nvSpPr>
        <p:spPr>
          <a:xfrm>
            <a:off x="457200" y="1646237"/>
            <a:ext cx="8229600" cy="4526280"/>
          </a:xfrm>
          <a:prstGeom prst="rect">
            <a:avLst/>
          </a:prstGeom>
        </p:spPr>
        <p:txBody>
          <a:bodyPr/>
          <a:lstStyle/>
          <a:p>
            <a:r>
              <a:rPr lang="en-US" dirty="0"/>
              <a:t>Emotion Regulation</a:t>
            </a:r>
          </a:p>
          <a:p>
            <a:pPr lvl="1"/>
            <a:r>
              <a:rPr lang="en-US" dirty="0"/>
              <a:t>Adaptive management of emotional experiences</a:t>
            </a:r>
          </a:p>
          <a:p>
            <a:pPr lvl="1"/>
            <a:r>
              <a:rPr lang="en-US" dirty="0"/>
              <a:t>Developmental transition from other-regulation to </a:t>
            </a:r>
            <a:r>
              <a:rPr lang="en-US" dirty="0" smtClean="0"/>
              <a:t> self-regulation</a:t>
            </a:r>
            <a:endParaRPr lang="en-US" dirty="0"/>
          </a:p>
          <a:p>
            <a:pPr lvl="2"/>
            <a:r>
              <a:rPr lang="en-US" dirty="0"/>
              <a:t>Internalization of socialization experiences</a:t>
            </a:r>
          </a:p>
        </p:txBody>
      </p:sp>
    </p:spTree>
    <p:extLst>
      <p:ext uri="{BB962C8B-B14F-4D97-AF65-F5344CB8AC3E}">
        <p14:creationId xmlns:p14="http://schemas.microsoft.com/office/powerpoint/2010/main" val="21822466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p:txBody>
          <a:bodyPr/>
          <a:lstStyle/>
          <a:p>
            <a:pPr algn="ctr"/>
            <a:r>
              <a:rPr lang="en-US" dirty="0"/>
              <a:t>Development of Self</a:t>
            </a:r>
          </a:p>
        </p:txBody>
      </p:sp>
      <p:sp>
        <p:nvSpPr>
          <p:cNvPr id="495619" name="Rectangle 3"/>
          <p:cNvSpPr>
            <a:spLocks noGrp="1" noChangeArrowheads="1"/>
          </p:cNvSpPr>
          <p:nvPr>
            <p:ph type="body" idx="4294967295"/>
          </p:nvPr>
        </p:nvSpPr>
        <p:spPr>
          <a:xfrm>
            <a:off x="457200" y="1646237"/>
            <a:ext cx="8229600" cy="4526280"/>
          </a:xfrm>
          <a:prstGeom prst="rect">
            <a:avLst/>
          </a:prstGeom>
        </p:spPr>
        <p:txBody>
          <a:bodyPr/>
          <a:lstStyle/>
          <a:p>
            <a:r>
              <a:rPr lang="en-US" sz="2800"/>
              <a:t>Components of self:</a:t>
            </a:r>
          </a:p>
          <a:p>
            <a:pPr lvl="1"/>
            <a:r>
              <a:rPr lang="en-US" sz="2400"/>
              <a:t>Subjective self-awareness (“I-self”)</a:t>
            </a:r>
          </a:p>
          <a:p>
            <a:pPr lvl="2"/>
            <a:r>
              <a:rPr lang="en-US" sz="2000"/>
              <a:t>Develops via experiences of agency in first year</a:t>
            </a:r>
          </a:p>
          <a:p>
            <a:pPr lvl="2"/>
            <a:r>
              <a:rPr lang="en-US" sz="2000"/>
              <a:t>Recognition of others’ subjective entities (e.g., IJA)</a:t>
            </a:r>
          </a:p>
          <a:p>
            <a:pPr lvl="2">
              <a:buFont typeface="Wingdings" pitchFamily="2" charset="2"/>
              <a:buNone/>
            </a:pPr>
            <a:endParaRPr lang="en-US" sz="2000"/>
          </a:p>
          <a:p>
            <a:pPr lvl="1"/>
            <a:r>
              <a:rPr lang="en-US" sz="2400"/>
              <a:t>Self-representation (“me-self”)</a:t>
            </a:r>
          </a:p>
          <a:p>
            <a:pPr lvl="2"/>
            <a:r>
              <a:rPr lang="en-US" sz="2000"/>
              <a:t>Objective characteristics of self</a:t>
            </a:r>
          </a:p>
          <a:p>
            <a:pPr lvl="2"/>
            <a:r>
              <a:rPr lang="en-US" sz="2000"/>
              <a:t>Verbal self-reference, assertion of competence, emergence of self-conscious emotions</a:t>
            </a:r>
          </a:p>
          <a:p>
            <a:pPr lvl="2"/>
            <a:r>
              <a:rPr lang="en-US" sz="2000"/>
              <a:t>Concrete, observable characteristics, rudimentary psychological characteristics</a:t>
            </a:r>
          </a:p>
          <a:p>
            <a:pPr lvl="2">
              <a:buFont typeface="Wingdings" pitchFamily="2" charset="2"/>
              <a:buNone/>
            </a:pPr>
            <a:endParaRPr lang="en-US" sz="2000"/>
          </a:p>
        </p:txBody>
      </p:sp>
    </p:spTree>
    <p:extLst>
      <p:ext uri="{BB962C8B-B14F-4D97-AF65-F5344CB8AC3E}">
        <p14:creationId xmlns:p14="http://schemas.microsoft.com/office/powerpoint/2010/main" val="15814432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pPr algn="ctr"/>
            <a:r>
              <a:rPr lang="en-US" dirty="0"/>
              <a:t>Development of Self</a:t>
            </a:r>
          </a:p>
        </p:txBody>
      </p:sp>
      <p:sp>
        <p:nvSpPr>
          <p:cNvPr id="497667" name="Rectangle 3"/>
          <p:cNvSpPr>
            <a:spLocks noGrp="1" noChangeArrowheads="1"/>
          </p:cNvSpPr>
          <p:nvPr>
            <p:ph type="body" idx="4294967295"/>
          </p:nvPr>
        </p:nvSpPr>
        <p:spPr>
          <a:xfrm>
            <a:off x="457200" y="1646237"/>
            <a:ext cx="8229600" cy="4526280"/>
          </a:xfrm>
          <a:prstGeom prst="rect">
            <a:avLst/>
          </a:prstGeom>
        </p:spPr>
        <p:txBody>
          <a:bodyPr/>
          <a:lstStyle/>
          <a:p>
            <a:pPr>
              <a:lnSpc>
                <a:spcPct val="90000"/>
              </a:lnSpc>
            </a:pPr>
            <a:r>
              <a:rPr lang="en-US" sz="2800" dirty="0"/>
              <a:t>Components of self (cont):</a:t>
            </a:r>
          </a:p>
          <a:p>
            <a:pPr lvl="1">
              <a:lnSpc>
                <a:spcPct val="90000"/>
              </a:lnSpc>
            </a:pPr>
            <a:r>
              <a:rPr lang="en-US" sz="2400" dirty="0"/>
              <a:t>Autobiographical personal narrative</a:t>
            </a:r>
          </a:p>
          <a:p>
            <a:pPr lvl="2">
              <a:lnSpc>
                <a:spcPct val="90000"/>
              </a:lnSpc>
            </a:pPr>
            <a:r>
              <a:rPr lang="en-US" sz="2000" dirty="0"/>
              <a:t>Personally-significant memories bound together because of </a:t>
            </a:r>
            <a:r>
              <a:rPr lang="en-US" sz="2000" dirty="0" smtClean="0"/>
              <a:t>        relevance </a:t>
            </a:r>
            <a:r>
              <a:rPr lang="en-US" sz="2000" dirty="0"/>
              <a:t>to self</a:t>
            </a:r>
          </a:p>
          <a:p>
            <a:pPr lvl="2">
              <a:lnSpc>
                <a:spcPct val="90000"/>
              </a:lnSpc>
              <a:buFont typeface="Wingdings" pitchFamily="2" charset="2"/>
              <a:buNone/>
            </a:pPr>
            <a:endParaRPr lang="en-US" sz="2000" dirty="0"/>
          </a:p>
          <a:p>
            <a:pPr lvl="1">
              <a:lnSpc>
                <a:spcPct val="90000"/>
              </a:lnSpc>
            </a:pPr>
            <a:r>
              <a:rPr lang="en-US" sz="2400" dirty="0"/>
              <a:t>Self-evaluations</a:t>
            </a:r>
          </a:p>
          <a:p>
            <a:pPr lvl="2">
              <a:lnSpc>
                <a:spcPct val="90000"/>
              </a:lnSpc>
            </a:pPr>
            <a:r>
              <a:rPr lang="en-US" sz="2000" dirty="0"/>
              <a:t>Positive bias in preschool years. Why?</a:t>
            </a:r>
          </a:p>
          <a:p>
            <a:pPr lvl="2">
              <a:lnSpc>
                <a:spcPct val="90000"/>
              </a:lnSpc>
            </a:pPr>
            <a:r>
              <a:rPr lang="en-US" sz="2000" dirty="0"/>
              <a:t>With development, more differentiated and realistic</a:t>
            </a:r>
          </a:p>
          <a:p>
            <a:pPr lvl="2">
              <a:lnSpc>
                <a:spcPct val="90000"/>
              </a:lnSpc>
              <a:buFont typeface="Wingdings" pitchFamily="2" charset="2"/>
              <a:buNone/>
            </a:pPr>
            <a:endParaRPr lang="en-US" sz="2000" dirty="0"/>
          </a:p>
          <a:p>
            <a:pPr lvl="1">
              <a:lnSpc>
                <a:spcPct val="90000"/>
              </a:lnSpc>
            </a:pPr>
            <a:r>
              <a:rPr lang="en-US" sz="2400" dirty="0"/>
              <a:t>Social self</a:t>
            </a:r>
          </a:p>
          <a:p>
            <a:pPr lvl="2">
              <a:lnSpc>
                <a:spcPct val="90000"/>
              </a:lnSpc>
            </a:pPr>
            <a:r>
              <a:rPr lang="en-US" sz="2000" dirty="0"/>
              <a:t>Enhanced self-monitoring leads to intentional management </a:t>
            </a:r>
            <a:r>
              <a:rPr lang="en-US" sz="2000"/>
              <a:t>of </a:t>
            </a:r>
            <a:r>
              <a:rPr lang="en-US" sz="2000" smtClean="0"/>
              <a:t> self-presentation </a:t>
            </a:r>
            <a:r>
              <a:rPr lang="en-US" sz="2000" dirty="0"/>
              <a:t>in presence of others</a:t>
            </a:r>
          </a:p>
          <a:p>
            <a:pPr lvl="2">
              <a:lnSpc>
                <a:spcPct val="90000"/>
              </a:lnSpc>
            </a:pPr>
            <a:endParaRPr lang="en-US" sz="2000" dirty="0"/>
          </a:p>
        </p:txBody>
      </p:sp>
    </p:spTree>
    <p:extLst>
      <p:ext uri="{BB962C8B-B14F-4D97-AF65-F5344CB8AC3E}">
        <p14:creationId xmlns:p14="http://schemas.microsoft.com/office/powerpoint/2010/main" val="40168509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altLang="en-US" sz="1400" smtClean="0"/>
              <a:t>dmessinger@miami.edu</a:t>
            </a:r>
          </a:p>
        </p:txBody>
      </p:sp>
      <p:sp>
        <p:nvSpPr>
          <p:cNvPr id="706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1B271348-1273-4CB8-904C-275433B4585A}" type="slidenum">
              <a:rPr lang="en-US" altLang="en-US" sz="1400" smtClean="0"/>
              <a:pPr/>
              <a:t>66</a:t>
            </a:fld>
            <a:endParaRPr lang="en-US" altLang="en-US" sz="1400" smtClean="0"/>
          </a:p>
        </p:txBody>
      </p:sp>
      <p:sp>
        <p:nvSpPr>
          <p:cNvPr id="70660" name="Rectangle 2"/>
          <p:cNvSpPr>
            <a:spLocks noGrp="1" noChangeArrowheads="1"/>
          </p:cNvSpPr>
          <p:nvPr>
            <p:ph type="title"/>
          </p:nvPr>
        </p:nvSpPr>
        <p:spPr/>
        <p:txBody>
          <a:bodyPr/>
          <a:lstStyle/>
          <a:p>
            <a:r>
              <a:rPr lang="en-US" altLang="en-US" smtClean="0"/>
              <a:t>Dynamic systems</a:t>
            </a:r>
          </a:p>
        </p:txBody>
      </p:sp>
      <p:sp>
        <p:nvSpPr>
          <p:cNvPr id="70661" name="Rectangle 3"/>
          <p:cNvSpPr>
            <a:spLocks noGrp="1" noChangeArrowheads="1"/>
          </p:cNvSpPr>
          <p:nvPr>
            <p:ph type="body" idx="1"/>
          </p:nvPr>
        </p:nvSpPr>
        <p:spPr/>
        <p:txBody>
          <a:bodyPr/>
          <a:lstStyle/>
          <a:p>
            <a:pPr>
              <a:lnSpc>
                <a:spcPct val="90000"/>
              </a:lnSpc>
            </a:pPr>
            <a:r>
              <a:rPr lang="en-US" altLang="en-US" sz="2800" smtClean="0"/>
              <a:t>Development, interaction, and (emotional) behavior are complex</a:t>
            </a:r>
          </a:p>
          <a:p>
            <a:pPr>
              <a:lnSpc>
                <a:spcPct val="90000"/>
              </a:lnSpc>
            </a:pPr>
            <a:r>
              <a:rPr lang="en-US" altLang="en-US" sz="2800" smtClean="0"/>
              <a:t>involving multiple interfacing/interacting constituents</a:t>
            </a:r>
          </a:p>
          <a:p>
            <a:pPr>
              <a:lnSpc>
                <a:spcPct val="90000"/>
              </a:lnSpc>
            </a:pPr>
            <a:r>
              <a:rPr lang="en-US" altLang="en-US" sz="2800" smtClean="0"/>
              <a:t>which produce patterns we see as pre-designed regularities</a:t>
            </a:r>
          </a:p>
          <a:p>
            <a:pPr>
              <a:lnSpc>
                <a:spcPct val="90000"/>
              </a:lnSpc>
            </a:pPr>
            <a:r>
              <a:rPr lang="en-US" altLang="en-US" sz="2800" smtClean="0"/>
              <a:t>A bottom-up approach</a:t>
            </a:r>
            <a:endParaRPr lang="en-US" altLang="en-US" sz="2800" b="1" i="1" smtClean="0"/>
          </a:p>
          <a:p>
            <a:pPr lvl="1">
              <a:lnSpc>
                <a:spcPct val="90000"/>
              </a:lnSpc>
            </a:pPr>
            <a:r>
              <a:rPr lang="en-US" altLang="en-US" sz="2400" smtClean="0"/>
              <a:t>Discrete emotions as preferred states formed from the interface of multiple constituents</a:t>
            </a:r>
          </a:p>
          <a:p>
            <a:pPr>
              <a:lnSpc>
                <a:spcPct val="90000"/>
              </a:lnSpc>
            </a:pPr>
            <a:endParaRPr lang="en-US" altLang="en-US" sz="2800" smtClean="0"/>
          </a:p>
        </p:txBody>
      </p:sp>
    </p:spTree>
    <p:extLst>
      <p:ext uri="{BB962C8B-B14F-4D97-AF65-F5344CB8AC3E}">
        <p14:creationId xmlns:p14="http://schemas.microsoft.com/office/powerpoint/2010/main" val="2998834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fontAlgn="auto">
              <a:spcAft>
                <a:spcPts val="0"/>
              </a:spcAft>
              <a:defRPr/>
            </a:pPr>
            <a:r>
              <a:rPr lang="en-US" dirty="0" smtClean="0"/>
              <a:t>Evolution in our Conceptualization of the Neural Basis of Temperament</a:t>
            </a:r>
          </a:p>
        </p:txBody>
      </p:sp>
      <p:sp>
        <p:nvSpPr>
          <p:cNvPr id="27651" name="Content Placeholder 4"/>
          <p:cNvSpPr>
            <a:spLocks noGrp="1"/>
          </p:cNvSpPr>
          <p:nvPr>
            <p:ph idx="1"/>
          </p:nvPr>
        </p:nvSpPr>
        <p:spPr/>
        <p:txBody>
          <a:bodyPr/>
          <a:lstStyle/>
          <a:p>
            <a:r>
              <a:rPr lang="en-US" altLang="en-US" smtClean="0"/>
              <a:t>Hippocrates-Galen</a:t>
            </a:r>
          </a:p>
          <a:p>
            <a:pPr lvl="1"/>
            <a:r>
              <a:rPr lang="en-US" altLang="en-US" smtClean="0"/>
              <a:t>Personality types = balance of bodily humors</a:t>
            </a:r>
          </a:p>
          <a:p>
            <a:pPr lvl="1">
              <a:buFontTx/>
              <a:buNone/>
            </a:pPr>
            <a:endParaRPr lang="en-US" altLang="en-US" smtClean="0"/>
          </a:p>
          <a:p>
            <a:r>
              <a:rPr lang="en-US" altLang="en-US" smtClean="0"/>
              <a:t>Pavlov &amp; Students</a:t>
            </a:r>
          </a:p>
          <a:p>
            <a:pPr lvl="1"/>
            <a:r>
              <a:rPr lang="en-US" altLang="en-US" smtClean="0"/>
              <a:t>Relation of CNS to individual differences</a:t>
            </a:r>
          </a:p>
          <a:p>
            <a:pPr lvl="1"/>
            <a:r>
              <a:rPr lang="en-US" altLang="en-US" smtClean="0"/>
              <a:t>Interplay between cortex and subcortex</a:t>
            </a:r>
          </a:p>
          <a:p>
            <a:pPr lvl="1"/>
            <a:r>
              <a:rPr lang="en-US" altLang="en-US" smtClean="0"/>
              <a:t>Influence of contextual factors</a:t>
            </a:r>
          </a:p>
          <a:p>
            <a:endParaRPr lang="en-US" altLang="en-US" smtClean="0"/>
          </a:p>
          <a:p>
            <a:pPr lvl="1">
              <a:buFontTx/>
              <a:buNone/>
            </a:pPr>
            <a:endParaRPr lang="en-US" altLang="en-US" smtClean="0"/>
          </a:p>
        </p:txBody>
      </p:sp>
      <p:sp>
        <p:nvSpPr>
          <p:cNvPr id="27652"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r>
              <a:rPr lang="en-US" altLang="en-US" sz="1400" smtClean="0"/>
              <a:t>Carter</a:t>
            </a:r>
          </a:p>
        </p:txBody>
      </p:sp>
    </p:spTree>
    <p:extLst>
      <p:ext uri="{BB962C8B-B14F-4D97-AF65-F5344CB8AC3E}">
        <p14:creationId xmlns:p14="http://schemas.microsoft.com/office/powerpoint/2010/main" val="1332745660"/>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p:txBody>
          <a:bodyPr>
            <a:normAutofit fontScale="90000"/>
          </a:bodyPr>
          <a:lstStyle/>
          <a:p>
            <a:pPr algn="ctr"/>
            <a:r>
              <a:rPr lang="en-US" dirty="0"/>
              <a:t>Models of </a:t>
            </a:r>
            <a:r>
              <a:rPr lang="en-US" dirty="0" smtClean="0"/>
              <a:t>Temperament:</a:t>
            </a:r>
            <a:br>
              <a:rPr lang="en-US" dirty="0" smtClean="0"/>
            </a:br>
            <a:r>
              <a:rPr lang="en-US" sz="4800" dirty="0" smtClean="0"/>
              <a:t>Thomas </a:t>
            </a:r>
            <a:r>
              <a:rPr lang="en-US" sz="4800" dirty="0"/>
              <a:t>&amp; </a:t>
            </a:r>
            <a:r>
              <a:rPr lang="en-US" sz="4800" dirty="0" smtClean="0"/>
              <a:t>Chess</a:t>
            </a:r>
            <a:endParaRPr lang="en-US" dirty="0"/>
          </a:p>
        </p:txBody>
      </p:sp>
      <p:sp>
        <p:nvSpPr>
          <p:cNvPr id="505859" name="Rectangle 3"/>
          <p:cNvSpPr>
            <a:spLocks noGrp="1" noChangeArrowheads="1"/>
          </p:cNvSpPr>
          <p:nvPr>
            <p:ph type="body" idx="4294967295"/>
          </p:nvPr>
        </p:nvSpPr>
        <p:spPr>
          <a:xfrm>
            <a:off x="457200" y="1646237"/>
            <a:ext cx="8229600" cy="4526280"/>
          </a:xfrm>
          <a:prstGeom prst="rect">
            <a:avLst/>
          </a:prstGeom>
        </p:spPr>
        <p:txBody>
          <a:bodyPr>
            <a:normAutofit fontScale="92500" lnSpcReduction="20000"/>
          </a:bodyPr>
          <a:lstStyle/>
          <a:p>
            <a:pPr lvl="1">
              <a:lnSpc>
                <a:spcPct val="80000"/>
              </a:lnSpc>
            </a:pPr>
            <a:r>
              <a:rPr lang="en-US" dirty="0" smtClean="0"/>
              <a:t>Parents</a:t>
            </a:r>
            <a:r>
              <a:rPr lang="en-US" dirty="0"/>
              <a:t>’ descriptions of 141 infants and children based on </a:t>
            </a:r>
            <a:r>
              <a:rPr lang="en-US" i="1" dirty="0" smtClean="0"/>
              <a:t>structured </a:t>
            </a:r>
            <a:r>
              <a:rPr lang="en-US" i="1" dirty="0"/>
              <a:t>interviews</a:t>
            </a:r>
          </a:p>
          <a:p>
            <a:pPr lvl="1">
              <a:lnSpc>
                <a:spcPct val="80000"/>
              </a:lnSpc>
              <a:buFont typeface="Wingdings" pitchFamily="2" charset="2"/>
              <a:buNone/>
            </a:pPr>
            <a:endParaRPr lang="en-US" i="1" dirty="0"/>
          </a:p>
          <a:p>
            <a:pPr lvl="1">
              <a:lnSpc>
                <a:spcPct val="80000"/>
              </a:lnSpc>
            </a:pPr>
            <a:r>
              <a:rPr lang="en-US" dirty="0"/>
              <a:t>D</a:t>
            </a:r>
            <a:r>
              <a:rPr lang="en-US" dirty="0" smtClean="0"/>
              <a:t>erive </a:t>
            </a:r>
            <a:r>
              <a:rPr lang="en-US" dirty="0"/>
              <a:t>9 dimensions of responding</a:t>
            </a:r>
          </a:p>
          <a:p>
            <a:pPr lvl="2">
              <a:lnSpc>
                <a:spcPct val="80000"/>
              </a:lnSpc>
            </a:pPr>
            <a:r>
              <a:rPr lang="en-US" sz="2200" dirty="0"/>
              <a:t>Activity Level, </a:t>
            </a:r>
            <a:r>
              <a:rPr lang="en-US" sz="2200" dirty="0" err="1"/>
              <a:t>Rhythmicity</a:t>
            </a:r>
            <a:r>
              <a:rPr lang="en-US" sz="2200" dirty="0"/>
              <a:t>, Distractibility, Approach/Withdrawal, </a:t>
            </a:r>
            <a:r>
              <a:rPr lang="en-US" sz="2200" dirty="0" smtClean="0"/>
              <a:t>    Adaptability</a:t>
            </a:r>
            <a:r>
              <a:rPr lang="en-US" sz="2200" dirty="0"/>
              <a:t>, Attention Span/Persistence, Intensity of Reaction, </a:t>
            </a:r>
            <a:r>
              <a:rPr lang="en-US" sz="2200" dirty="0" smtClean="0"/>
              <a:t>      Threshold </a:t>
            </a:r>
            <a:r>
              <a:rPr lang="en-US" sz="2200" dirty="0"/>
              <a:t>of Responsiveness, Quality of Mood</a:t>
            </a:r>
          </a:p>
          <a:p>
            <a:pPr lvl="2">
              <a:lnSpc>
                <a:spcPct val="80000"/>
              </a:lnSpc>
              <a:buFontTx/>
              <a:buNone/>
            </a:pPr>
            <a:endParaRPr lang="en-US" sz="2200" dirty="0"/>
          </a:p>
          <a:p>
            <a:pPr lvl="1">
              <a:lnSpc>
                <a:spcPct val="80000"/>
              </a:lnSpc>
            </a:pPr>
            <a:r>
              <a:rPr lang="en-US" dirty="0"/>
              <a:t>Dimensions </a:t>
            </a:r>
            <a:r>
              <a:rPr lang="en-US" i="1" dirty="0"/>
              <a:t>cluster</a:t>
            </a:r>
            <a:r>
              <a:rPr lang="en-US" dirty="0"/>
              <a:t> </a:t>
            </a:r>
            <a:r>
              <a:rPr lang="en-US" dirty="0" smtClean="0"/>
              <a:t>to </a:t>
            </a:r>
            <a:r>
              <a:rPr lang="en-US" dirty="0"/>
              <a:t>describe 3 basic </a:t>
            </a:r>
            <a:r>
              <a:rPr lang="en-US" dirty="0" smtClean="0"/>
              <a:t>types </a:t>
            </a:r>
            <a:endParaRPr lang="en-US" dirty="0"/>
          </a:p>
          <a:p>
            <a:pPr lvl="1">
              <a:lnSpc>
                <a:spcPct val="80000"/>
              </a:lnSpc>
              <a:buFont typeface="Wingdings" pitchFamily="2" charset="2"/>
              <a:buNone/>
            </a:pPr>
            <a:endParaRPr lang="en-US" sz="3000" dirty="0"/>
          </a:p>
          <a:p>
            <a:pPr lvl="2">
              <a:lnSpc>
                <a:spcPct val="80000"/>
              </a:lnSpc>
            </a:pPr>
            <a:r>
              <a:rPr lang="en-US" sz="2600" dirty="0"/>
              <a:t>Easy Child (40%)</a:t>
            </a:r>
          </a:p>
          <a:p>
            <a:pPr lvl="2">
              <a:lnSpc>
                <a:spcPct val="80000"/>
              </a:lnSpc>
            </a:pPr>
            <a:r>
              <a:rPr lang="en-US" sz="2600" dirty="0"/>
              <a:t>Difficult Child (10%)</a:t>
            </a:r>
          </a:p>
          <a:p>
            <a:pPr lvl="2">
              <a:lnSpc>
                <a:spcPct val="80000"/>
              </a:lnSpc>
            </a:pPr>
            <a:r>
              <a:rPr lang="en-US" sz="2600" dirty="0"/>
              <a:t>Slow-to-Warm Up (15</a:t>
            </a:r>
            <a:r>
              <a:rPr lang="en-US" sz="2600" dirty="0" smtClean="0"/>
              <a:t>%)</a:t>
            </a:r>
          </a:p>
          <a:p>
            <a:pPr lvl="3">
              <a:lnSpc>
                <a:spcPct val="80000"/>
              </a:lnSpc>
            </a:pPr>
            <a:endParaRPr lang="en-US" sz="1800" dirty="0"/>
          </a:p>
          <a:p>
            <a:pPr>
              <a:lnSpc>
                <a:spcPct val="80000"/>
              </a:lnSpc>
              <a:buNone/>
            </a:pPr>
            <a:r>
              <a:rPr lang="en-US" altLang="en-US" sz="2800" dirty="0"/>
              <a:t>Which one are you?</a:t>
            </a:r>
          </a:p>
          <a:p>
            <a:pPr>
              <a:lnSpc>
                <a:spcPct val="80000"/>
              </a:lnSpc>
              <a:buFont typeface="Wingdings" pitchFamily="2" charset="2"/>
              <a:buNone/>
            </a:pPr>
            <a:endParaRPr lang="en-US" sz="2800" dirty="0"/>
          </a:p>
          <a:p>
            <a:pPr lvl="1">
              <a:lnSpc>
                <a:spcPct val="80000"/>
              </a:lnSpc>
              <a:buFontTx/>
              <a:buNone/>
            </a:pPr>
            <a:endParaRPr lang="en-US" sz="2400" dirty="0"/>
          </a:p>
        </p:txBody>
      </p:sp>
    </p:spTree>
    <p:extLst>
      <p:ext uri="{BB962C8B-B14F-4D97-AF65-F5344CB8AC3E}">
        <p14:creationId xmlns:p14="http://schemas.microsoft.com/office/powerpoint/2010/main" val="3902056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a:xfrm>
            <a:off x="304800" y="274638"/>
            <a:ext cx="8610600" cy="1143000"/>
          </a:xfrm>
        </p:spPr>
        <p:txBody>
          <a:bodyPr>
            <a:normAutofit fontScale="90000"/>
          </a:bodyPr>
          <a:lstStyle/>
          <a:p>
            <a:pPr algn="ctr"/>
            <a:r>
              <a:rPr lang="en-US" dirty="0"/>
              <a:t>Models of Temperament:</a:t>
            </a:r>
            <a:br>
              <a:rPr lang="en-US" dirty="0"/>
            </a:br>
            <a:r>
              <a:rPr lang="en-US" dirty="0"/>
              <a:t>Goldsmith &amp; Campos </a:t>
            </a:r>
          </a:p>
        </p:txBody>
      </p:sp>
      <p:sp>
        <p:nvSpPr>
          <p:cNvPr id="506883" name="Rectangle 3"/>
          <p:cNvSpPr>
            <a:spLocks noGrp="1" noChangeArrowheads="1"/>
          </p:cNvSpPr>
          <p:nvPr>
            <p:ph type="body" idx="4294967295"/>
          </p:nvPr>
        </p:nvSpPr>
        <p:spPr>
          <a:xfrm>
            <a:off x="457200" y="1646237"/>
            <a:ext cx="8229600" cy="4526280"/>
          </a:xfrm>
          <a:prstGeom prst="rect">
            <a:avLst/>
          </a:prstGeom>
        </p:spPr>
        <p:txBody>
          <a:bodyPr/>
          <a:lstStyle/>
          <a:p>
            <a:pPr lvl="2">
              <a:lnSpc>
                <a:spcPct val="90000"/>
              </a:lnSpc>
            </a:pPr>
            <a:r>
              <a:rPr lang="en-US" dirty="0" smtClean="0"/>
              <a:t>Individual </a:t>
            </a:r>
            <a:r>
              <a:rPr lang="en-US" dirty="0"/>
              <a:t>differences in the expression of primary emotions </a:t>
            </a:r>
            <a:r>
              <a:rPr lang="en-US" dirty="0" smtClean="0"/>
              <a:t>(</a:t>
            </a:r>
            <a:r>
              <a:rPr lang="en-US" dirty="0"/>
              <a:t>anger, fear, joy, interest)</a:t>
            </a:r>
          </a:p>
          <a:p>
            <a:pPr lvl="3">
              <a:lnSpc>
                <a:spcPct val="90000"/>
              </a:lnSpc>
              <a:buFontTx/>
              <a:buNone/>
            </a:pPr>
            <a:endParaRPr lang="en-US" dirty="0"/>
          </a:p>
        </p:txBody>
      </p:sp>
    </p:spTree>
    <p:extLst>
      <p:ext uri="{BB962C8B-B14F-4D97-AF65-F5344CB8AC3E}">
        <p14:creationId xmlns:p14="http://schemas.microsoft.com/office/powerpoint/2010/main" val="31536586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0.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3.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4.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5.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6.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7.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8.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9.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
  <TotalTime>2258</TotalTime>
  <Words>2341</Words>
  <Application>Microsoft Office PowerPoint</Application>
  <PresentationFormat>On-screen Show (4:3)</PresentationFormat>
  <Paragraphs>578</Paragraphs>
  <Slides>66</Slides>
  <Notes>63</Notes>
  <HiddenSlides>19</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68" baseType="lpstr">
      <vt:lpstr>Module</vt:lpstr>
      <vt:lpstr>Chart</vt:lpstr>
      <vt:lpstr>Temperament &amp; Emotional Development </vt:lpstr>
      <vt:lpstr>Emotion and Social Development</vt:lpstr>
      <vt:lpstr>Temperament</vt:lpstr>
      <vt:lpstr>The Child Is Father of the Man?</vt:lpstr>
      <vt:lpstr>Age-3 behavior styles and informant impressions at age 21</vt:lpstr>
      <vt:lpstr>But… </vt:lpstr>
      <vt:lpstr>Evolution in our Conceptualization of the Neural Basis of Temperament</vt:lpstr>
      <vt:lpstr>Models of Temperament: Thomas &amp; Chess</vt:lpstr>
      <vt:lpstr>Models of Temperament: Goldsmith &amp; Campos </vt:lpstr>
      <vt:lpstr>Models of Temperament: Rothbart</vt:lpstr>
      <vt:lpstr>Models of Temperament: Rothbart</vt:lpstr>
      <vt:lpstr>PowerPoint Presentation</vt:lpstr>
      <vt:lpstr>Neurolophysiology of approach/withdrawal</vt:lpstr>
      <vt:lpstr>Self-regulation</vt:lpstr>
      <vt:lpstr>Inhibited and Uninhibited Infants “Grown Up”</vt:lpstr>
      <vt:lpstr>PowerPoint Presentation</vt:lpstr>
      <vt:lpstr>Greater right frontal power among 10-month-olds who cried in response to maternal separation</vt:lpstr>
      <vt:lpstr>Assessment of Temperament</vt:lpstr>
      <vt:lpstr>When do parents and raters agree?</vt:lpstr>
      <vt:lpstr>Temperament (cont)</vt:lpstr>
      <vt:lpstr>Temperament mechanisms</vt:lpstr>
      <vt:lpstr>Example – Indirect effect of shyness on academic skills</vt:lpstr>
      <vt:lpstr>Temperament (cont)</vt:lpstr>
      <vt:lpstr>Example- Evocative Effects</vt:lpstr>
      <vt:lpstr>Temperament (cont)</vt:lpstr>
      <vt:lpstr>Temperament (cont)</vt:lpstr>
      <vt:lpstr>Goodness-of-Fit Model</vt:lpstr>
      <vt:lpstr>Applications of Goodness-of-Fit </vt:lpstr>
      <vt:lpstr>Goodness-of-fit applications </vt:lpstr>
      <vt:lpstr>Applications of Goodness-of-fit</vt:lpstr>
      <vt:lpstr>Gene-Endoenvironment Interaction</vt:lpstr>
      <vt:lpstr>Frontal Asymmetry, DRD4, Temperament Differential susceptibility</vt:lpstr>
      <vt:lpstr>Group Differences</vt:lpstr>
      <vt:lpstr>Genes influence relation between parenting and temperament</vt:lpstr>
      <vt:lpstr>Stability of Temperament</vt:lpstr>
      <vt:lpstr>Shyness/Inhibition by 4-month temperament group</vt:lpstr>
      <vt:lpstr>Possible Influences on Stability?</vt:lpstr>
      <vt:lpstr>Experience in out-of-home care</vt:lpstr>
      <vt:lpstr>PowerPoint Presentation</vt:lpstr>
      <vt:lpstr>PowerPoint Presentation</vt:lpstr>
      <vt:lpstr>PowerPoint Presentation</vt:lpstr>
      <vt:lpstr>Emotions</vt:lpstr>
      <vt:lpstr>Infant emotions</vt:lpstr>
      <vt:lpstr>Infant emotional development</vt:lpstr>
      <vt:lpstr>Structuralist vs. functional  emotion theories</vt:lpstr>
      <vt:lpstr>The Structuralist View </vt:lpstr>
      <vt:lpstr>But where are specific emotions?</vt:lpstr>
      <vt:lpstr>Key brain regions implicated in emotion-related processing.</vt:lpstr>
      <vt:lpstr>Facial affect programs? </vt:lpstr>
      <vt:lpstr>Infant negative expressions  rated  as distress</vt:lpstr>
      <vt:lpstr>Situational appropriateness: Production studies</vt:lpstr>
      <vt:lpstr>Negative emotional expressions are not situationally specific</vt:lpstr>
      <vt:lpstr>Examples</vt:lpstr>
      <vt:lpstr>Maze game—Scary—children </vt:lpstr>
      <vt:lpstr>Surprise! Its not in the face</vt:lpstr>
      <vt:lpstr>Surprise examples</vt:lpstr>
      <vt:lpstr>What emotions do you see here?</vt:lpstr>
      <vt:lpstr>Emotion (cont)</vt:lpstr>
      <vt:lpstr>Developmental patterns</vt:lpstr>
      <vt:lpstr>Developmental Changes in Emotion </vt:lpstr>
      <vt:lpstr>Developmental Changes in  Emotion (cont)</vt:lpstr>
      <vt:lpstr>Developmental Changes in Emotion (cont)</vt:lpstr>
      <vt:lpstr>Developmental Changes in Emotion (cont)</vt:lpstr>
      <vt:lpstr>Development of Self</vt:lpstr>
      <vt:lpstr>Development of Self</vt:lpstr>
      <vt:lpstr>Dynamic systems</vt:lpstr>
    </vt:vector>
  </TitlesOfParts>
  <Company>University of Miami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Developmental Psychology</dc:title>
  <dc:creator>hhenderson</dc:creator>
  <cp:lastModifiedBy>Daniel Messinger</cp:lastModifiedBy>
  <cp:revision>174</cp:revision>
  <cp:lastPrinted>2013-03-07T13:59:32Z</cp:lastPrinted>
  <dcterms:created xsi:type="dcterms:W3CDTF">2007-01-11T16:44:21Z</dcterms:created>
  <dcterms:modified xsi:type="dcterms:W3CDTF">2015-09-03T14:54:38Z</dcterms:modified>
</cp:coreProperties>
</file>